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  <p:sldMasterId id="2147483912" r:id="rId2"/>
  </p:sldMasterIdLst>
  <p:notesMasterIdLst>
    <p:notesMasterId r:id="rId13"/>
  </p:notesMasterIdLst>
  <p:sldIdLst>
    <p:sldId id="303" r:id="rId3"/>
    <p:sldId id="257" r:id="rId4"/>
    <p:sldId id="294" r:id="rId5"/>
    <p:sldId id="292" r:id="rId6"/>
    <p:sldId id="297" r:id="rId7"/>
    <p:sldId id="299" r:id="rId8"/>
    <p:sldId id="298" r:id="rId9"/>
    <p:sldId id="300" r:id="rId10"/>
    <p:sldId id="301" r:id="rId11"/>
    <p:sldId id="28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43" d="100"/>
          <a:sy n="43" d="100"/>
        </p:scale>
        <p:origin x="-129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E0E2D80-C832-415A-A973-047F5B7D0075}" type="datetimeFigureOut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AF3293C-A7FC-4849-AAEF-533DC64BBF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E0CB14A-A76E-484C-B38F-B13C1F486AA6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37611-D3B7-4549-AB13-486FE905C84C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B2C3FF-0753-434F-9D01-A45867D1D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3F5997-5CFF-4B9E-A572-62F0D9A1F0B7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59FCEC-4C37-42D6-B2DF-EDD7B0A14F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3604A-2695-45D1-A09A-BBFDEB9F8D0B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0ECFCE-B84E-4907-B78E-9F577235ED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B1F273-C3EB-44E7-9E75-69F1657451DE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6FFE43-E914-45C9-8894-02430500435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0D734D-C335-45EE-8E58-928870EF0056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CCA0A1-95EE-44A5-A81F-125B3F2C8D8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D7AF0E-3BA4-4E0C-AAF3-FA840A7DA3F7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152E35-A4FA-457B-B193-6A4FEAD7B6C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5EAF96-1B73-416D-8BB0-CB5A339DF55E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8BB278-2C02-4BA1-9DA7-5E2870DECE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2D4F3-C451-435A-A83C-634CF921524D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DE09BA-95B2-42D0-93F8-D1CC9C7137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2DD1F4-325A-4498-BACD-794E64559C08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EDD34-032D-4B31-83E9-EB7E552410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0306A1-92B5-4B5A-B1B1-A6276577C4AA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0C13D6-BD4A-4493-97BB-EBA234E0D8B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2C531F-BA30-4AB6-8D3F-A3D744A6A042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E37C34-E8EA-4BBB-8567-E00A91F5CD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A63A7-EDFE-46B5-B75C-059C3EA0371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B308B6-1723-4D06-9345-F3A09684F1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4EDADF-8375-47BB-A9BC-B118765DC770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BFA00F-B54C-4F3B-ABF8-D72C6B6F9E3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24553-E199-468C-9C5F-068035B41287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FF8B7A-75FC-498B-8846-77A71C3716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E332C5-09AB-47C0-B002-7385AE2151D4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DD7F45-468A-4B85-8F20-600A7F697BB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874343-2CE5-4C90-A62E-D505A27D0773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66CB16-2919-4C00-B937-190D0C69542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FE06B7-E848-443F-A35A-B89BD6B2B73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99795F-0211-493E-9DF6-2968BD75D53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ED25A7-32C6-44E7-BF5D-3541CBB5939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F3E787-5053-4FAC-839B-AB0BC43E9C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5D44F-48C8-4321-9D5D-4E32BF5A1F07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4EB967-0276-4AB2-B951-67C9B3EA7F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4BBFB-0883-42AF-A393-7F74E6DC9920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EC2FE0-8DCB-4983-B292-3A11A51043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CC48C4-60B8-4538-AF2B-3626E69507A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87B131-D851-44B8-A3D5-B3EB52F52AE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8A29A5-4658-49F9-A6FA-F39278C2F5C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818A8B-A4AB-4162-80CB-0CDFCBC3A8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CE3E5FC-DB92-42B5-8133-D31298445A9E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A8B58A0-B3CC-4EAA-9903-E49C3620FC1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5" r:id="rId1"/>
    <p:sldLayoutId id="2147483929" r:id="rId2"/>
    <p:sldLayoutId id="2147483936" r:id="rId3"/>
    <p:sldLayoutId id="2147483928" r:id="rId4"/>
    <p:sldLayoutId id="2147483927" r:id="rId5"/>
    <p:sldLayoutId id="2147483926" r:id="rId6"/>
    <p:sldLayoutId id="2147483937" r:id="rId7"/>
    <p:sldLayoutId id="2147483938" r:id="rId8"/>
    <p:sldLayoutId id="2147483939" r:id="rId9"/>
    <p:sldLayoutId id="2147483925" r:id="rId10"/>
    <p:sldLayoutId id="2147483940" r:id="rId11"/>
  </p:sldLayoutIdLst>
  <p:hf sldNum="0"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1331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1331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8583F9C-6FEE-4A5D-AB6F-9D359EA13C58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B82DC1B-28AA-4434-9385-98D9D773D99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332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1" r:id="rId1"/>
    <p:sldLayoutId id="2147483934" r:id="rId2"/>
    <p:sldLayoutId id="2147483942" r:id="rId3"/>
    <p:sldLayoutId id="2147483933" r:id="rId4"/>
    <p:sldLayoutId id="2147483932" r:id="rId5"/>
    <p:sldLayoutId id="2147483931" r:id="rId6"/>
    <p:sldLayoutId id="2147483943" r:id="rId7"/>
    <p:sldLayoutId id="2147483944" r:id="rId8"/>
    <p:sldLayoutId id="2147483945" r:id="rId9"/>
    <p:sldLayoutId id="2147483930" r:id="rId10"/>
    <p:sldLayoutId id="2147483946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Obrázek 2"/>
          <p:cNvPicPr>
            <a:picLocks noChangeAspect="1"/>
          </p:cNvPicPr>
          <p:nvPr/>
        </p:nvPicPr>
        <p:blipFill>
          <a:blip r:embed="rId3"/>
          <a:srcRect l="2388" t="3999" r="2090" b="45888"/>
          <a:stretch>
            <a:fillRect/>
          </a:stretch>
        </p:blipFill>
        <p:spPr bwMode="auto">
          <a:xfrm>
            <a:off x="2051050" y="1341438"/>
            <a:ext cx="527685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xfrm>
            <a:off x="1187450" y="6021388"/>
            <a:ext cx="6408738" cy="7207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latin typeface="Arial" charset="0"/>
                <a:cs typeface="Arial" charset="0"/>
              </a:rPr>
              <a:t>Autorem materiálu a všech jeho částí, není-li uvedeno jinak, je Mgr. Alena Čechová. 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31913" y="2420938"/>
          <a:ext cx="6480175" cy="33115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16224"/>
                <a:gridCol w="446449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smtClean="0">
                          <a:effectLst/>
                        </a:rPr>
                        <a:t>TROJÚHELNÍK-testy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III/2/MAT/2/1/1-20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</a:t>
                      </a:r>
                      <a:r>
                        <a:rPr lang="cs-CZ" sz="1000" kern="50" dirty="0" smtClean="0">
                          <a:effectLst/>
                        </a:rPr>
                        <a:t>si</a:t>
                      </a:r>
                      <a:r>
                        <a:rPr lang="cs-CZ" sz="1000" kern="50" baseline="0" dirty="0" smtClean="0">
                          <a:effectLst/>
                        </a:rPr>
                        <a:t> zopakuje učivo o trojúhelníku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Procvičovací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 </a:t>
                      </a:r>
                      <a:r>
                        <a:rPr lang="cs-CZ" sz="11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Trojúhelník, Pythagorova věta, obvod a obsah trojúhelníku, příčky v trojúhelníku</a:t>
                      </a:r>
                      <a:endParaRPr lang="cs-CZ" sz="11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25.5.2013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268413"/>
            <a:ext cx="8569325" cy="4968875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74320" indent="-274320" fontAlgn="auto">
              <a:spcAft>
                <a:spcPts val="0"/>
              </a:spcAft>
              <a:defRPr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188913"/>
            <a:ext cx="8642350" cy="6335712"/>
          </a:xfrm>
          <a:solidFill>
            <a:schemeClr val="tx2">
              <a:lumMod val="60000"/>
              <a:lumOff val="40000"/>
            </a:schemeClr>
          </a:solidFill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66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Testy - trojúhelník</a:t>
            </a:r>
            <a:endParaRPr lang="cs-CZ" sz="66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268413"/>
            <a:ext cx="8642350" cy="4870450"/>
          </a:xfrm>
        </p:spPr>
        <p:txBody>
          <a:bodyPr rtlCol="0">
            <a:normAutofit lnSpcReduction="10000"/>
          </a:bodyPr>
          <a:lstStyle/>
          <a:p>
            <a:pPr marL="457200" indent="-457200" fontAlgn="auto">
              <a:spcAft>
                <a:spcPts val="0"/>
              </a:spcAft>
              <a:buFont typeface="Symbol" pitchFamily="18" charset="2"/>
              <a:buAutoNum type="arabicParenR"/>
              <a:defRPr/>
            </a:pPr>
            <a:endParaRPr lang="cs-CZ" b="1" dirty="0" smtClean="0"/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rabicParenR"/>
              <a:defRPr/>
            </a:pPr>
            <a:r>
              <a:rPr lang="cs-CZ" b="1" dirty="0" smtClean="0"/>
              <a:t>Jak dělíme trojúhelníky podle délek stran? 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rabicParenR"/>
              <a:defRPr/>
            </a:pPr>
            <a:r>
              <a:rPr lang="cs-CZ" b="1" dirty="0" smtClean="0"/>
              <a:t>Jak dělíme trojúhelníky podle velikosti vnitřních úhlů?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rabicParenR"/>
              <a:defRPr/>
            </a:pPr>
            <a:r>
              <a:rPr lang="cs-CZ" b="1" dirty="0" smtClean="0"/>
              <a:t>Jaký je součet vnitřních úhlů v libovolném trojúhelníku?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rabicParenR"/>
              <a:defRPr/>
            </a:pPr>
            <a:r>
              <a:rPr lang="cs-CZ" b="1" dirty="0" smtClean="0"/>
              <a:t>Jaký je součet vnějších úhlů v libovolném trojúhelníku?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rabicParenR"/>
              <a:defRPr/>
            </a:pPr>
            <a:r>
              <a:rPr lang="cs-CZ" b="1" dirty="0" smtClean="0"/>
              <a:t>Jaký vzorec používáme pro výpočet obsahu trojúhelníku?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rabicParenR"/>
              <a:defRPr/>
            </a:pPr>
            <a:r>
              <a:rPr lang="cs-CZ" b="1" dirty="0" smtClean="0"/>
              <a:t>Jaký vzorec používáme pro výpočet obvodu trojúhelníku?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rabicParenR"/>
              <a:defRPr/>
            </a:pPr>
            <a:r>
              <a:rPr lang="cs-CZ" b="1" dirty="0" smtClean="0"/>
              <a:t>Jaké příčky v trojúhelníku znáš?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rabicParenR"/>
              <a:defRPr/>
            </a:pPr>
            <a:r>
              <a:rPr lang="cs-CZ" b="1" dirty="0" smtClean="0"/>
              <a:t>Jak zní pravidlo pro trojúhelníkové nerovnosti?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rabicParenR"/>
              <a:defRPr/>
            </a:pP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/>
              <a:t>    </a:t>
            </a:r>
          </a:p>
        </p:txBody>
      </p:sp>
      <p:sp>
        <p:nvSpPr>
          <p:cNvPr id="29698" name="Nadpis 1"/>
          <p:cNvSpPr>
            <a:spLocks noGrp="1"/>
          </p:cNvSpPr>
          <p:nvPr>
            <p:ph type="title"/>
          </p:nvPr>
        </p:nvSpPr>
        <p:spPr>
          <a:xfrm>
            <a:off x="430213" y="333375"/>
            <a:ext cx="8507412" cy="930275"/>
          </a:xfrm>
        </p:spPr>
        <p:txBody>
          <a:bodyPr/>
          <a:lstStyle/>
          <a:p>
            <a:pPr algn="l"/>
            <a:r>
              <a:rPr lang="cs-CZ" b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Test č. 1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251520" y="1268759"/>
            <a:ext cx="8640960" cy="5112569"/>
          </a:xfrm>
          <a:blipFill rotWithShape="1">
            <a:blip r:embed="rId2"/>
            <a:stretch>
              <a:fillRect l="-1058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138"/>
            <a:ext cx="8507413" cy="787400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0000"/>
                </a:solidFill>
                <a:latin typeface="+mn-lt"/>
              </a:rPr>
              <a:t>Řešení testu č. 1</a:t>
            </a:r>
            <a:endParaRPr lang="cs-CZ" b="1" dirty="0">
              <a:solidFill>
                <a:srgbClr val="FF0000"/>
              </a:solidFill>
              <a:latin typeface="+mn-lt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0825" y="1196975"/>
            <a:ext cx="8642350" cy="4929188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/>
              <a:t>1/ Co to je výška?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lphaLcParenR"/>
              <a:defRPr/>
            </a:pPr>
            <a:r>
              <a:rPr lang="cs-CZ" dirty="0" smtClean="0"/>
              <a:t>Výška je kolmice spuštěná z bodu na protější stranu.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lphaLcParenR"/>
              <a:defRPr/>
            </a:pPr>
            <a:r>
              <a:rPr lang="cs-CZ" dirty="0" smtClean="0"/>
              <a:t>Výška je kolmice spuštěná z vrcholu na protější stranu.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lphaLcParenR"/>
              <a:defRPr/>
            </a:pPr>
            <a:r>
              <a:rPr lang="cs-CZ" dirty="0" smtClean="0"/>
              <a:t>Výška je spojnice vrcholu a středu protější strany.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/>
              <a:t>2/ Co to je těžnice? 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lphaLcParenR"/>
              <a:defRPr/>
            </a:pPr>
            <a:r>
              <a:rPr lang="cs-CZ" dirty="0" smtClean="0"/>
              <a:t>Těžnice je spojnice bodu a středu protější strany.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lphaLcParenR"/>
              <a:defRPr/>
            </a:pPr>
            <a:r>
              <a:rPr lang="cs-CZ" dirty="0" smtClean="0"/>
              <a:t>Těžnice je kolmice spuštěná z vrcholu na protější stranu.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lphaLcParenR"/>
              <a:defRPr/>
            </a:pPr>
            <a:r>
              <a:rPr lang="cs-CZ" dirty="0" smtClean="0"/>
              <a:t>Těžnice je spojnice vrcholu a středu protější strany.</a:t>
            </a:r>
            <a:endParaRPr lang="cs-CZ" dirty="0"/>
          </a:p>
        </p:txBody>
      </p:sp>
      <p:sp>
        <p:nvSpPr>
          <p:cNvPr id="31746" name="Nadpis 1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714375"/>
          </a:xfrm>
        </p:spPr>
        <p:txBody>
          <a:bodyPr/>
          <a:lstStyle/>
          <a:p>
            <a:pPr algn="l"/>
            <a:r>
              <a:rPr lang="cs-CZ" b="1" smtClean="0">
                <a:solidFill>
                  <a:schemeClr val="tx1"/>
                </a:solidFill>
              </a:rPr>
              <a:t>Test č. 2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549275"/>
            <a:ext cx="8351838" cy="5832475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/>
              <a:t>3/Kde leží střed kružnice opsané v ostroúhlém trojúhelníku? 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lphaLcParenR"/>
              <a:defRPr/>
            </a:pPr>
            <a:r>
              <a:rPr lang="cs-CZ" dirty="0" smtClean="0"/>
              <a:t>Vně trojúhelníku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lphaLcParenR"/>
              <a:defRPr/>
            </a:pPr>
            <a:r>
              <a:rPr lang="cs-CZ" dirty="0" smtClean="0"/>
              <a:t>Uvnitř trojúhelníku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lphaLcParenR"/>
              <a:defRPr/>
            </a:pPr>
            <a:r>
              <a:rPr lang="cs-CZ" dirty="0" smtClean="0"/>
              <a:t>Ve středu některé ze stran trojúhelníku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/>
              <a:t>4/ Kde leží střed kružnice </a:t>
            </a:r>
            <a:r>
              <a:rPr lang="cs-CZ" b="1" smtClean="0"/>
              <a:t>opsané tupoúhlého </a:t>
            </a:r>
            <a:r>
              <a:rPr lang="cs-CZ" b="1" dirty="0" smtClean="0"/>
              <a:t>trojúhelníku? </a:t>
            </a:r>
            <a:endParaRPr lang="cs-CZ" dirty="0" smtClean="0"/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lphaLcParenR"/>
              <a:defRPr/>
            </a:pPr>
            <a:r>
              <a:rPr lang="cs-CZ" dirty="0" smtClean="0"/>
              <a:t>Vně trojúhelníku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lphaLcParenR"/>
              <a:defRPr/>
            </a:pPr>
            <a:r>
              <a:rPr lang="cs-CZ" dirty="0" smtClean="0"/>
              <a:t>Uvnitř trojúhelníku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lphaLcParenR"/>
              <a:defRPr/>
            </a:pPr>
            <a:r>
              <a:rPr lang="cs-CZ" dirty="0" smtClean="0"/>
              <a:t>Ve středu některé ze stran trojúhelníku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/>
              <a:t>5/ Kde leží střed kružnice opsané pravoúhlému trojúhelníku?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lphaLcParenR"/>
              <a:defRPr/>
            </a:pPr>
            <a:r>
              <a:rPr lang="cs-CZ" dirty="0" smtClean="0"/>
              <a:t>Vně trojúhelníku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lphaLcParenR"/>
              <a:defRPr/>
            </a:pPr>
            <a:r>
              <a:rPr lang="cs-CZ" dirty="0" smtClean="0"/>
              <a:t>Uvnitř trojúhelníku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lphaLcParenR"/>
              <a:defRPr/>
            </a:pPr>
            <a:r>
              <a:rPr lang="cs-CZ" dirty="0" smtClean="0"/>
              <a:t>Ve středu nejdelší strany trojúhelníku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sah 2"/>
          <p:cNvSpPr>
            <a:spLocks noGrp="1"/>
          </p:cNvSpPr>
          <p:nvPr>
            <p:ph idx="1"/>
          </p:nvPr>
        </p:nvSpPr>
        <p:spPr>
          <a:xfrm>
            <a:off x="250825" y="1773238"/>
            <a:ext cx="8029575" cy="4352925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z="4400" smtClean="0">
                <a:solidFill>
                  <a:srgbClr val="FF0000"/>
                </a:solidFill>
              </a:rPr>
              <a:t> 1/ </a:t>
            </a:r>
            <a:r>
              <a:rPr lang="cs-CZ" sz="4400" b="1" smtClean="0">
                <a:solidFill>
                  <a:srgbClr val="FF0000"/>
                </a:solidFill>
              </a:rPr>
              <a:t>b</a:t>
            </a:r>
          </a:p>
          <a:p>
            <a:pPr marL="0" indent="0">
              <a:buFont typeface="Symbol" pitchFamily="18" charset="2"/>
              <a:buNone/>
            </a:pPr>
            <a:r>
              <a:rPr lang="cs-CZ" sz="4400" b="1" smtClean="0">
                <a:solidFill>
                  <a:srgbClr val="FF0000"/>
                </a:solidFill>
              </a:rPr>
              <a:t> 2/ c</a:t>
            </a:r>
          </a:p>
          <a:p>
            <a:pPr marL="0" indent="0">
              <a:buFont typeface="Symbol" pitchFamily="18" charset="2"/>
              <a:buNone/>
            </a:pPr>
            <a:r>
              <a:rPr lang="cs-CZ" sz="4400" b="1" smtClean="0">
                <a:solidFill>
                  <a:srgbClr val="FF0000"/>
                </a:solidFill>
              </a:rPr>
              <a:t> 3/b</a:t>
            </a:r>
          </a:p>
          <a:p>
            <a:pPr marL="0" indent="0">
              <a:buFont typeface="Symbol" pitchFamily="18" charset="2"/>
              <a:buNone/>
            </a:pPr>
            <a:r>
              <a:rPr lang="cs-CZ" sz="4400" b="1" smtClean="0">
                <a:solidFill>
                  <a:srgbClr val="FF0000"/>
                </a:solidFill>
              </a:rPr>
              <a:t> 4/ a</a:t>
            </a:r>
          </a:p>
          <a:p>
            <a:pPr marL="0" indent="0">
              <a:buFont typeface="Symbol" pitchFamily="18" charset="2"/>
              <a:buNone/>
            </a:pPr>
            <a:r>
              <a:rPr lang="cs-CZ" sz="4400" b="1" smtClean="0">
                <a:solidFill>
                  <a:srgbClr val="FF0000"/>
                </a:solidFill>
              </a:rPr>
              <a:t> 5/ c</a:t>
            </a:r>
          </a:p>
          <a:p>
            <a:pPr marL="0" indent="0">
              <a:buFont typeface="Symbol" pitchFamily="18" charset="2"/>
              <a:buNone/>
            </a:pPr>
            <a:endParaRPr lang="cs-CZ" sz="4400" b="1" smtClean="0"/>
          </a:p>
        </p:txBody>
      </p:sp>
      <p:sp>
        <p:nvSpPr>
          <p:cNvPr id="33794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smtClean="0">
                <a:solidFill>
                  <a:srgbClr val="FF0000"/>
                </a:solidFill>
              </a:rPr>
              <a:t>Řešení testu č. 2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268413"/>
            <a:ext cx="8569325" cy="4870450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z="2800" b="1" smtClean="0"/>
              <a:t>1/ Jak pojmenováváme strany v pravoúhlém trojúhelníku?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/>
              <a:t>2/ Které strany v pravoúhlém trojúhelníku svírají pravý úhel?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/>
              <a:t>3/ Která strana v pravoúhlém trojúhelníku leží proti pravému úhlu?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/>
              <a:t>4/Jak zní Pythagorova věta?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/>
              <a:t>5/ Jaké je matematické znění Pythagorovy věty?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/>
              <a:t>6/ Může být pravoúhlý trojúhelník rovnoramenný?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/>
              <a:t>7/ Může mít pravoúhlý trojúhelník 2 pravé úhly?</a:t>
            </a:r>
          </a:p>
          <a:p>
            <a:pPr marL="0" indent="0">
              <a:buFont typeface="Symbol" pitchFamily="18" charset="2"/>
              <a:buNone/>
            </a:pPr>
            <a:endParaRPr lang="cs-CZ" sz="2800" b="1" smtClean="0"/>
          </a:p>
          <a:p>
            <a:pPr marL="0" indent="0">
              <a:buFont typeface="Symbol" pitchFamily="18" charset="2"/>
              <a:buNone/>
            </a:pPr>
            <a:endParaRPr lang="cs-CZ" sz="2800" b="1" smtClean="0"/>
          </a:p>
          <a:p>
            <a:pPr marL="0" indent="0">
              <a:buFont typeface="Symbol" pitchFamily="18" charset="2"/>
              <a:buNone/>
            </a:pPr>
            <a:r>
              <a:rPr lang="cs-CZ" sz="2800" b="1" smtClean="0"/>
              <a:t>    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138"/>
            <a:ext cx="8507413" cy="930275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/>
                </a:solidFill>
                <a:latin typeface="+mn-lt"/>
              </a:rPr>
              <a:t>Test č. 3 - pravoúhlý trojúhelník</a:t>
            </a:r>
            <a:endParaRPr lang="cs-CZ" b="1" dirty="0">
              <a:solidFill>
                <a:schemeClr val="tx2"/>
              </a:solidFill>
              <a:latin typeface="+mn-lt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052513"/>
            <a:ext cx="8569325" cy="5086350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1/ Odvěsny, přepona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2/ Odvěsny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3/ Přepona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4/ Obsah čtverce sestrojeného nad přeponou pravoúhlého trojúhelníka je roven součtu obsahů čtverců sestrojených nad odvěsnami tohoto trojúhelníku.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5/ c² = a² + b² 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6/ Ano</a:t>
            </a:r>
          </a:p>
          <a:p>
            <a:pPr marL="0" indent="0">
              <a:buFont typeface="Symbol" pitchFamily="18" charset="2"/>
              <a:buNone/>
            </a:pPr>
            <a:r>
              <a:rPr lang="cs-CZ" sz="2800" b="1" smtClean="0">
                <a:solidFill>
                  <a:srgbClr val="FF0000"/>
                </a:solidFill>
              </a:rPr>
              <a:t>7/ Ne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188913"/>
            <a:ext cx="8723313" cy="930275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FF0000"/>
                </a:solidFill>
                <a:latin typeface="+mn-lt"/>
              </a:rPr>
              <a:t>Řešení:</a:t>
            </a:r>
            <a:endParaRPr lang="cs-CZ" sz="3600" dirty="0">
              <a:solidFill>
                <a:srgbClr val="FF0000"/>
              </a:solidFill>
              <a:latin typeface="+mn-lt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628775"/>
            <a:ext cx="8569325" cy="4103688"/>
          </a:xfrm>
        </p:spPr>
        <p:txBody>
          <a:bodyPr>
            <a:normAutofit/>
          </a:bodyPr>
          <a:lstStyle/>
          <a:p>
            <a:r>
              <a:rPr lang="cs-CZ" sz="2000" smtClean="0">
                <a:solidFill>
                  <a:srgbClr val="073E87"/>
                </a:solidFill>
                <a:latin typeface="Arial" charset="0"/>
                <a:cs typeface="Arial" charset="0"/>
              </a:rPr>
              <a:t>Autorem materiálu a všech jeho částí, není-li uvedeno jinak, je Mgr. Alena Čechová. </a:t>
            </a:r>
            <a:endParaRPr lang="cs-CZ" sz="200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Použité zdroje: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1072</TotalTime>
  <Words>387</Words>
  <Application>Microsoft Office PowerPoint</Application>
  <PresentationFormat>On-screen Show (4:3)</PresentationFormat>
  <Paragraphs>93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14</vt:i4>
      </vt:variant>
      <vt:variant>
        <vt:lpstr>Nadpisy snímků</vt:lpstr>
      </vt:variant>
      <vt:variant>
        <vt:i4>10</vt:i4>
      </vt:variant>
    </vt:vector>
  </HeadingPairs>
  <TitlesOfParts>
    <vt:vector size="31" baseType="lpstr">
      <vt:lpstr>Candara</vt:lpstr>
      <vt:lpstr>Arial</vt:lpstr>
      <vt:lpstr>Symbol</vt:lpstr>
      <vt:lpstr>Calibri</vt:lpstr>
      <vt:lpstr>Times New Roman</vt:lpstr>
      <vt:lpstr>Lucida Sans Unicode</vt:lpstr>
      <vt:lpstr>Mangal</vt:lpstr>
      <vt:lpstr>Vlnění</vt:lpstr>
      <vt:lpstr>1_Vlnění</vt:lpstr>
      <vt:lpstr>Vlnění</vt:lpstr>
      <vt:lpstr>Vlnění</vt:lpstr>
      <vt:lpstr>Vlnění</vt:lpstr>
      <vt:lpstr>Vlnění</vt:lpstr>
      <vt:lpstr>Vlnění</vt:lpstr>
      <vt:lpstr>Vlnění</vt:lpstr>
      <vt:lpstr>1_Vlnění</vt:lpstr>
      <vt:lpstr>1_Vlnění</vt:lpstr>
      <vt:lpstr>1_Vlnění</vt:lpstr>
      <vt:lpstr>1_Vlnění</vt:lpstr>
      <vt:lpstr>1_Vlnění</vt:lpstr>
      <vt:lpstr>1_Vlnění</vt:lpstr>
      <vt:lpstr>Snímek 1</vt:lpstr>
      <vt:lpstr>Testy - trojúhelník</vt:lpstr>
      <vt:lpstr>Test č. 1</vt:lpstr>
      <vt:lpstr>Řešení testu č. 1</vt:lpstr>
      <vt:lpstr>Test č. 2</vt:lpstr>
      <vt:lpstr>Snímek 6</vt:lpstr>
      <vt:lpstr>Řešení testu č. 2</vt:lpstr>
      <vt:lpstr>Test č. 3 - pravoúhlý trojúhelník</vt:lpstr>
      <vt:lpstr>Řešení: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Čechová</dc:creator>
  <cp:lastModifiedBy>DUM</cp:lastModifiedBy>
  <cp:revision>169</cp:revision>
  <dcterms:created xsi:type="dcterms:W3CDTF">2013-01-16T20:09:48Z</dcterms:created>
  <dcterms:modified xsi:type="dcterms:W3CDTF">2015-07-16T16:04:23Z</dcterms:modified>
</cp:coreProperties>
</file>