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  <p:sldMasterId id="2147483912" r:id="rId2"/>
  </p:sldMasterIdLst>
  <p:notesMasterIdLst>
    <p:notesMasterId r:id="rId13"/>
  </p:notesMasterIdLst>
  <p:sldIdLst>
    <p:sldId id="303" r:id="rId3"/>
    <p:sldId id="257" r:id="rId4"/>
    <p:sldId id="294" r:id="rId5"/>
    <p:sldId id="292" r:id="rId6"/>
    <p:sldId id="297" r:id="rId7"/>
    <p:sldId id="298" r:id="rId8"/>
    <p:sldId id="299" r:id="rId9"/>
    <p:sldId id="300" r:id="rId10"/>
    <p:sldId id="301" r:id="rId11"/>
    <p:sldId id="28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50" d="100"/>
          <a:sy n="50" d="100"/>
        </p:scale>
        <p:origin x="-108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867D9A4-1868-4E77-9C93-8E006823D254}" type="datetimeFigureOut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E3CFB23-A4CE-4969-BE1E-D9B75CAE7C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D6FF9C3-B845-4CD3-AE8E-F2C529BE5E5E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09F91F-20AD-45E0-8A24-275E083563E0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409D6A-95A5-41BD-978B-22DC782390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84142-38EB-4B1B-91BF-9E1D2C7F270D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3B1DC0-16A6-4292-AE04-1FCF2BA760A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0E0422-1237-415F-8DC8-B682CEDDED7F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AEEED-D150-4083-89A4-EA2A153EA1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241CE-5632-4B6F-BE25-964F51BDE1FB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0DC80A-37BD-46FE-90FC-5AF68F862B4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073D15-A81D-447A-A691-2FD50D8D1628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B87BA2-0C12-463E-8C25-6D46BC5D500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B51ECC-EC4D-495E-AE77-773F0FCB7B0B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9F18B8-4C00-4FEA-A08C-885CDF78292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153027-E4F5-4337-8F56-C70A988370A3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7FB39-98A2-419D-B022-03385C0C43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A555F6-52D9-46FC-90A2-DBF4672D4DBB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52938-1E7C-4B06-BC90-26B53E5719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C23D94-83B7-43FB-AF0D-5423CBF87C22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1A68F1-404D-4834-90C0-78902F2040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0064DC-49C7-4C34-80E5-539FFC78FB90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23D95C-A9B1-400F-9D1A-516842EF511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8E8ADE-4B5F-4578-B3CF-8F7502677D7B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77F5E0-039E-49C1-8F72-E063292210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25E762-B94B-4AE4-AEEA-347BB8EF7E31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A3C99C-7351-4108-A3CD-2BABAFC1BA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AD70B6-3973-4AE4-AEC1-B5431EC3601D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2BED7-BA6B-4AF0-AD03-FBD77BC02A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7CE4D-1097-4528-B0FF-2167B1FD4FCE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342A89-E821-45B8-B8B7-3ABA4CEB94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69454A-D9B9-473E-8709-B3146CD5C78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D818E-3ECC-43B5-8E23-93102EFCF0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3CB81F-19BD-47E4-9FDE-16D5A8BD65F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AD951-E5B3-414A-94E2-04D9DA6863B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C0FFCB-D503-4BB7-A617-57BEDDC2379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E7B7C1-3150-4BC4-B9ED-60E6D3DE16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20895C-E95E-4B3F-A6D9-F5F07B359E8D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16859-3549-416C-B834-42C24D4D80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9E0AF-BB78-402F-A251-46A276838D48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2FDB4D-77CC-478F-A7CB-9980788E35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7D4E2B-4522-4AED-AEF2-D31EAE4C7F93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6BC4C2-04BE-4638-B1C2-5A5C2D6EA8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6F35F8-3690-4C32-969D-E0ABA4EC028D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A3BB41-877F-4A5C-A07A-BE78DAFE449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251830-DAC5-4F1A-B632-B329EC409003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C2E9D-DA86-4A02-BF37-F315448254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C6963E4-1C50-4E41-88D3-C1409F946549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0661B05-7585-442F-BB1A-E372CDC726B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5" r:id="rId1"/>
    <p:sldLayoutId id="2147483929" r:id="rId2"/>
    <p:sldLayoutId id="2147483936" r:id="rId3"/>
    <p:sldLayoutId id="2147483928" r:id="rId4"/>
    <p:sldLayoutId id="2147483927" r:id="rId5"/>
    <p:sldLayoutId id="2147483926" r:id="rId6"/>
    <p:sldLayoutId id="2147483937" r:id="rId7"/>
    <p:sldLayoutId id="2147483938" r:id="rId8"/>
    <p:sldLayoutId id="2147483939" r:id="rId9"/>
    <p:sldLayoutId id="2147483925" r:id="rId10"/>
    <p:sldLayoutId id="2147483940" r:id="rId11"/>
  </p:sldLayoutIdLst>
  <p:hf sldNum="0"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1331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  <p:sp>
        <p:nvSpPr>
          <p:cNvPr id="1331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2565C4C-1C99-43D2-88E7-B066355A3F53}" type="datetime1">
              <a:rPr lang="cs-CZ"/>
              <a:pPr>
                <a:defRPr/>
              </a:pPr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rgbClr val="073E87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F556C0-89FC-4B4E-84A6-0000428865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332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1" r:id="rId1"/>
    <p:sldLayoutId id="2147483934" r:id="rId2"/>
    <p:sldLayoutId id="2147483942" r:id="rId3"/>
    <p:sldLayoutId id="2147483933" r:id="rId4"/>
    <p:sldLayoutId id="2147483932" r:id="rId5"/>
    <p:sldLayoutId id="2147483931" r:id="rId6"/>
    <p:sldLayoutId id="2147483943" r:id="rId7"/>
    <p:sldLayoutId id="2147483944" r:id="rId8"/>
    <p:sldLayoutId id="2147483945" r:id="rId9"/>
    <p:sldLayoutId id="2147483930" r:id="rId10"/>
    <p:sldLayoutId id="2147483946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2"/>
          <p:cNvPicPr>
            <a:picLocks noChangeAspect="1"/>
          </p:cNvPicPr>
          <p:nvPr/>
        </p:nvPicPr>
        <p:blipFill>
          <a:blip r:embed="rId3"/>
          <a:srcRect l="2388" t="3999" r="2090" b="45888"/>
          <a:stretch>
            <a:fillRect/>
          </a:stretch>
        </p:blipFill>
        <p:spPr bwMode="auto">
          <a:xfrm>
            <a:off x="2051050" y="1341438"/>
            <a:ext cx="527685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xfrm>
            <a:off x="1187450" y="6021388"/>
            <a:ext cx="6408738" cy="7207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just"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latin typeface="Arial" charset="0"/>
                <a:cs typeface="Arial" charset="0"/>
              </a:rPr>
              <a:t>Autorem materiálu a všech jeho částí, není-li uvedeno jinak, je Mgr. Alena Čechová. 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31913" y="2420938"/>
          <a:ext cx="6480175" cy="34147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</a:rPr>
                        <a:t>TROJÚHELNÍK-Obvod a obsah trojúhelníku pomocí Pythagorovy věty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III/2/MAT/2/1/1-16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</a:t>
                      </a:r>
                      <a:r>
                        <a:rPr lang="cs-CZ" sz="1000" kern="50" baseline="0" dirty="0" smtClean="0">
                          <a:effectLst/>
                        </a:rPr>
                        <a:t> s výpočtem obvodu a obsahu trojúhelníku pomocí Pythagorovy věty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Procvičovací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Rovnostranný, rovnoramenný a obecný trojúhelník. Pravoúhlý, ostroúhlý a tupoúhlý trojúhelník. Pythagorova věta, obvod a obsah trojúhelníku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25.5.2013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sah 2"/>
          <p:cNvSpPr>
            <a:spLocks noGrp="1"/>
          </p:cNvSpPr>
          <p:nvPr>
            <p:ph idx="1"/>
          </p:nvPr>
        </p:nvSpPr>
        <p:spPr>
          <a:xfrm>
            <a:off x="395288" y="2205038"/>
            <a:ext cx="7885112" cy="3921125"/>
          </a:xfrm>
        </p:spPr>
        <p:txBody>
          <a:bodyPr/>
          <a:lstStyle/>
          <a:p>
            <a:endParaRPr lang="cs-CZ" b="1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188913"/>
            <a:ext cx="8785225" cy="6553200"/>
          </a:xfrm>
          <a:solidFill>
            <a:schemeClr val="bg2">
              <a:lumMod val="50000"/>
            </a:schemeClr>
          </a:solidFill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Obvod a obsah trojúhelníku pomocí Pythagorovy věty</a:t>
            </a:r>
            <a:endParaRPr lang="cs-CZ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251520" y="1484784"/>
            <a:ext cx="8640960" cy="4654078"/>
          </a:xfrm>
          <a:blipFill rotWithShape="1">
            <a:blip r:embed="rId2"/>
            <a:stretch>
              <a:fillRect l="-1058" t="-1048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9698" name="Nadpis 1"/>
          <p:cNvSpPr>
            <a:spLocks noGrp="1"/>
          </p:cNvSpPr>
          <p:nvPr>
            <p:ph type="title"/>
          </p:nvPr>
        </p:nvSpPr>
        <p:spPr>
          <a:xfrm>
            <a:off x="430213" y="333375"/>
            <a:ext cx="8507412" cy="930275"/>
          </a:xfrm>
        </p:spPr>
        <p:txBody>
          <a:bodyPr/>
          <a:lstStyle/>
          <a:p>
            <a:pPr algn="l"/>
            <a:r>
              <a:rPr lang="cs-CZ" sz="3600" b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484313"/>
            <a:ext cx="8642350" cy="4897437"/>
          </a:xfrm>
        </p:spPr>
        <p:txBody>
          <a:bodyPr/>
          <a:lstStyle/>
          <a:p>
            <a:pPr marL="0" indent="0">
              <a:buFont typeface="Symbol" pitchFamily="18" charset="2"/>
              <a:buNone/>
            </a:pPr>
            <a:r>
              <a:rPr lang="cs-CZ" b="1" smtClean="0"/>
              <a:t>Vypočítej obvod a obsah rovnostranného trojúhelníku ABC se stranou dlouhou 24 cm.</a:t>
            </a:r>
          </a:p>
          <a:p>
            <a:pPr marL="0" indent="0">
              <a:buFont typeface="Symbol" pitchFamily="18" charset="2"/>
              <a:buNone/>
            </a:pPr>
            <a:r>
              <a:rPr lang="cs-CZ" b="1" smtClean="0">
                <a:solidFill>
                  <a:srgbClr val="FF0000"/>
                </a:solidFill>
              </a:rPr>
              <a:t>- Co musíme nejprve vypočítat?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507413" cy="930275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FF0000"/>
                </a:solidFill>
                <a:latin typeface="+mn-lt"/>
              </a:rPr>
              <a:t>Příklad:</a:t>
            </a:r>
            <a:endParaRPr lang="cs-CZ" sz="3200" b="1" dirty="0">
              <a:solidFill>
                <a:srgbClr val="FF0000"/>
              </a:solidFill>
              <a:latin typeface="+mn-lt"/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1258888" y="3141663"/>
            <a:ext cx="3673475" cy="2735262"/>
          </a:xfrm>
          <a:prstGeom prst="triangl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84213" y="5741988"/>
            <a:ext cx="935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    A</a:t>
            </a:r>
          </a:p>
        </p:txBody>
      </p:sp>
      <p:cxnSp>
        <p:nvCxnSpPr>
          <p:cNvPr id="7" name="Přímá spojnice 6"/>
          <p:cNvCxnSpPr>
            <a:stCxn id="4" idx="0"/>
            <a:endCxn id="4" idx="3"/>
          </p:cNvCxnSpPr>
          <p:nvPr/>
        </p:nvCxnSpPr>
        <p:spPr>
          <a:xfrm>
            <a:off x="3095625" y="3141663"/>
            <a:ext cx="0" cy="2735262"/>
          </a:xfrm>
          <a:prstGeom prst="line">
            <a:avLst/>
          </a:prstGeom>
          <a:ln w="2857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095625" y="4508500"/>
            <a:ext cx="2952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v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932363" y="5741988"/>
            <a:ext cx="2873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B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987675" y="2708275"/>
            <a:ext cx="2921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C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211638" y="4508500"/>
            <a:ext cx="7207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24cm</a:t>
            </a:r>
          </a:p>
        </p:txBody>
      </p:sp>
      <p:sp>
        <p:nvSpPr>
          <p:cNvPr id="12" name="Oblouk 11"/>
          <p:cNvSpPr/>
          <p:nvPr/>
        </p:nvSpPr>
        <p:spPr>
          <a:xfrm>
            <a:off x="2339975" y="5300663"/>
            <a:ext cx="1511300" cy="1203325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.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323528" y="476673"/>
            <a:ext cx="8568952" cy="5904656"/>
          </a:xfrm>
          <a:blipFill rotWithShape="1">
            <a:blip r:embed="rId2"/>
            <a:stretch>
              <a:fillRect l="-2134" t="-1548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2268538" y="2492375"/>
            <a:ext cx="935037" cy="230505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708400" y="2060575"/>
            <a:ext cx="358775" cy="2159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067175" y="2492375"/>
            <a:ext cx="288925" cy="28892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0825" y="1341438"/>
            <a:ext cx="8642350" cy="4784725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800" b="1" dirty="0" smtClean="0"/>
              <a:t>Kolik m² skla bude potřeba v dílně k zasklení 48 střešních oken tvaru rovnostranného trojúhelníku, jestliže délka strany okna je 0,6 m?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sz="2800" b="1" dirty="0"/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sz="2800" b="1" dirty="0" smtClean="0">
                <a:solidFill>
                  <a:srgbClr val="FF0000"/>
                </a:solidFill>
              </a:rPr>
              <a:t>Postup řešení:</a:t>
            </a:r>
          </a:p>
          <a:p>
            <a:pPr marL="514350" indent="-514350" fontAlgn="auto">
              <a:spcAft>
                <a:spcPts val="0"/>
              </a:spcAft>
              <a:buFont typeface="Symbol" pitchFamily="18" charset="2"/>
              <a:buAutoNum type="arabicParenR"/>
              <a:defRPr/>
            </a:pPr>
            <a:r>
              <a:rPr lang="cs-CZ" sz="2800" b="1" dirty="0" smtClean="0">
                <a:solidFill>
                  <a:srgbClr val="FF0000"/>
                </a:solidFill>
              </a:rPr>
              <a:t>Náčrtek</a:t>
            </a:r>
          </a:p>
          <a:p>
            <a:pPr marL="514350" indent="-514350" fontAlgn="auto">
              <a:spcAft>
                <a:spcPts val="0"/>
              </a:spcAft>
              <a:buFont typeface="Symbol" pitchFamily="18" charset="2"/>
              <a:buAutoNum type="arabicParenR"/>
              <a:defRPr/>
            </a:pPr>
            <a:r>
              <a:rPr lang="cs-CZ" sz="2800" b="1" dirty="0" smtClean="0">
                <a:solidFill>
                  <a:srgbClr val="FF0000"/>
                </a:solidFill>
              </a:rPr>
              <a:t>Výpočet výšky rovnostranného trojúhelníku</a:t>
            </a:r>
          </a:p>
          <a:p>
            <a:pPr marL="514350" indent="-514350" fontAlgn="auto">
              <a:spcAft>
                <a:spcPts val="0"/>
              </a:spcAft>
              <a:buFont typeface="Symbol" pitchFamily="18" charset="2"/>
              <a:buAutoNum type="arabicParenR"/>
              <a:defRPr/>
            </a:pPr>
            <a:r>
              <a:rPr lang="cs-CZ" sz="2800" b="1" dirty="0" smtClean="0">
                <a:solidFill>
                  <a:srgbClr val="FF0000"/>
                </a:solidFill>
              </a:rPr>
              <a:t>Výpočet plochy jednoho okna</a:t>
            </a:r>
          </a:p>
          <a:p>
            <a:pPr marL="514350" indent="-514350" fontAlgn="auto">
              <a:spcAft>
                <a:spcPts val="0"/>
              </a:spcAft>
              <a:buFont typeface="Symbol" pitchFamily="18" charset="2"/>
              <a:buAutoNum type="arabicParenR"/>
              <a:defRPr/>
            </a:pPr>
            <a:r>
              <a:rPr lang="cs-CZ" sz="2800" b="1" dirty="0" smtClean="0">
                <a:solidFill>
                  <a:srgbClr val="FF0000"/>
                </a:solidFill>
              </a:rPr>
              <a:t>Výpočet plochy 48 oken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2770" name="Nadpis 1"/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787400"/>
          </a:xfrm>
        </p:spPr>
        <p:txBody>
          <a:bodyPr/>
          <a:lstStyle/>
          <a:p>
            <a:pPr algn="l"/>
            <a:r>
              <a:rPr lang="cs-CZ" sz="3600" b="1" smtClean="0">
                <a:solidFill>
                  <a:srgbClr val="FF0000"/>
                </a:solidFill>
              </a:rPr>
              <a:t>Příklad: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79512" y="260648"/>
            <a:ext cx="8496944" cy="6120681"/>
          </a:xfrm>
          <a:blipFill rotWithShape="1">
            <a:blip r:embed="rId2"/>
            <a:stretch>
              <a:fillRect l="-1793" t="-2092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" name="Rovnoramenný trojúhelník 1"/>
          <p:cNvSpPr/>
          <p:nvPr/>
        </p:nvSpPr>
        <p:spPr>
          <a:xfrm>
            <a:off x="611188" y="981075"/>
            <a:ext cx="3529012" cy="2592388"/>
          </a:xfrm>
          <a:prstGeom prst="triangl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563938" y="2492375"/>
            <a:ext cx="936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0,6 m</a:t>
            </a:r>
          </a:p>
        </p:txBody>
      </p:sp>
      <p:cxnSp>
        <p:nvCxnSpPr>
          <p:cNvPr id="6" name="Přímá spojnice 5"/>
          <p:cNvCxnSpPr>
            <a:stCxn id="2" idx="0"/>
            <a:endCxn id="2" idx="3"/>
          </p:cNvCxnSpPr>
          <p:nvPr/>
        </p:nvCxnSpPr>
        <p:spPr>
          <a:xfrm>
            <a:off x="2376488" y="981075"/>
            <a:ext cx="0" cy="259238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376488" y="2678113"/>
            <a:ext cx="312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ndara" pitchFamily="34" charset="0"/>
              </a:rPr>
              <a:t>V</a:t>
            </a:r>
          </a:p>
        </p:txBody>
      </p:sp>
      <p:sp>
        <p:nvSpPr>
          <p:cNvPr id="8" name="Oblouk 7"/>
          <p:cNvSpPr/>
          <p:nvPr/>
        </p:nvSpPr>
        <p:spPr>
          <a:xfrm>
            <a:off x="2124075" y="3213100"/>
            <a:ext cx="647700" cy="720725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376488" y="3213100"/>
            <a:ext cx="1968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ndara" pitchFamily="34" charset="0"/>
              </a:rPr>
              <a:t>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268413"/>
            <a:ext cx="8642350" cy="487045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Kolik m² stanového plátna je třeba na zhotovení zadní stěny stanu, která má tvar rovnoramenného trojúhelníku se základnou 150 cm a s délkou ramene 205 cm? </a:t>
            </a: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endParaRPr lang="cs-CZ" b="1" dirty="0">
              <a:solidFill>
                <a:schemeClr val="tx1"/>
              </a:solidFill>
            </a:endParaRPr>
          </a:p>
          <a:p>
            <a:pPr marL="0" indent="0" fontAlgn="auto">
              <a:spcAft>
                <a:spcPts val="0"/>
              </a:spcAft>
              <a:buFont typeface="Symbol" pitchFamily="18" charset="2"/>
              <a:buNone/>
              <a:defRPr/>
            </a:pPr>
            <a:r>
              <a:rPr lang="cs-CZ" b="1" dirty="0" smtClean="0">
                <a:solidFill>
                  <a:srgbClr val="FF0000"/>
                </a:solidFill>
              </a:rPr>
              <a:t>Postup řešení: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rabicParenR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Náčrtek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rabicParenR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Výpočet výšky na základnu 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rabicParenR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Výpočet obsahu trojúhelníku</a:t>
            </a:r>
          </a:p>
          <a:p>
            <a:pPr marL="457200" indent="-457200" fontAlgn="auto">
              <a:spcAft>
                <a:spcPts val="0"/>
              </a:spcAft>
              <a:buFont typeface="Symbol" pitchFamily="18" charset="2"/>
              <a:buAutoNum type="arabicParenR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Převedení na m²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338138"/>
            <a:ext cx="8713788" cy="930275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rgbClr val="FF0000"/>
                </a:solidFill>
                <a:latin typeface="+mn-lt"/>
              </a:rPr>
              <a:t>Příklad:</a:t>
            </a:r>
            <a:endParaRPr lang="cs-CZ" sz="3600" b="1" dirty="0">
              <a:solidFill>
                <a:srgbClr val="FF0000"/>
              </a:solidFill>
              <a:latin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251520" y="908720"/>
            <a:ext cx="8640960" cy="5688632"/>
          </a:xfrm>
          <a:blipFill rotWithShape="1">
            <a:blip r:embed="rId2"/>
            <a:stretch>
              <a:fillRect l="-1410" t="-1715"/>
            </a:stretch>
          </a:blipFill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825" y="188913"/>
            <a:ext cx="8723313" cy="792162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600" b="1" dirty="0" smtClean="0">
                <a:solidFill>
                  <a:schemeClr val="tx2"/>
                </a:solidFill>
                <a:latin typeface="+mn-lt"/>
              </a:rPr>
              <a:t>Řešení:</a:t>
            </a:r>
            <a:endParaRPr lang="cs-CZ" sz="3600" b="1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5292725" y="1341438"/>
            <a:ext cx="2879725" cy="3024187"/>
          </a:xfrm>
          <a:prstGeom prst="triangle">
            <a:avLst>
              <a:gd name="adj" fmla="val 51170"/>
            </a:avLst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6" name="Přímá spojnice 5"/>
          <p:cNvCxnSpPr>
            <a:stCxn id="4" idx="0"/>
            <a:endCxn id="4" idx="3"/>
          </p:cNvCxnSpPr>
          <p:nvPr/>
        </p:nvCxnSpPr>
        <p:spPr>
          <a:xfrm>
            <a:off x="6765925" y="1341438"/>
            <a:ext cx="0" cy="30241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45" name="TextovéPole 6"/>
          <p:cNvSpPr txBox="1">
            <a:spLocks noChangeArrowheads="1"/>
          </p:cNvSpPr>
          <p:nvPr/>
        </p:nvSpPr>
        <p:spPr bwMode="auto">
          <a:xfrm>
            <a:off x="6732588" y="3429000"/>
            <a:ext cx="12668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v</a:t>
            </a:r>
          </a:p>
        </p:txBody>
      </p:sp>
      <p:sp>
        <p:nvSpPr>
          <p:cNvPr id="35846" name="TextovéPole 12"/>
          <p:cNvSpPr txBox="1">
            <a:spLocks noChangeArrowheads="1"/>
          </p:cNvSpPr>
          <p:nvPr/>
        </p:nvSpPr>
        <p:spPr bwMode="auto">
          <a:xfrm>
            <a:off x="7885113" y="3357563"/>
            <a:ext cx="1008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205cm</a:t>
            </a:r>
          </a:p>
        </p:txBody>
      </p:sp>
      <p:sp>
        <p:nvSpPr>
          <p:cNvPr id="35847" name="TextovéPole 15"/>
          <p:cNvSpPr txBox="1">
            <a:spLocks noChangeArrowheads="1"/>
          </p:cNvSpPr>
          <p:nvPr/>
        </p:nvSpPr>
        <p:spPr bwMode="auto">
          <a:xfrm>
            <a:off x="7366000" y="4437063"/>
            <a:ext cx="10223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75cm</a:t>
            </a:r>
          </a:p>
        </p:txBody>
      </p:sp>
      <p:sp>
        <p:nvSpPr>
          <p:cNvPr id="35848" name="TextovéPole 16"/>
          <p:cNvSpPr txBox="1">
            <a:spLocks noChangeArrowheads="1"/>
          </p:cNvSpPr>
          <p:nvPr/>
        </p:nvSpPr>
        <p:spPr bwMode="auto">
          <a:xfrm>
            <a:off x="5292725" y="4437063"/>
            <a:ext cx="935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ndara" pitchFamily="34" charset="0"/>
              </a:rPr>
              <a:t>75cm</a:t>
            </a:r>
          </a:p>
        </p:txBody>
      </p:sp>
      <p:sp>
        <p:nvSpPr>
          <p:cNvPr id="18" name="Oblouk 17"/>
          <p:cNvSpPr/>
          <p:nvPr/>
        </p:nvSpPr>
        <p:spPr>
          <a:xfrm rot="20291042">
            <a:off x="6638925" y="4092575"/>
            <a:ext cx="581025" cy="573088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.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Zástupný symbol pro obsah 2"/>
          <p:cNvSpPr>
            <a:spLocks noGrp="1"/>
          </p:cNvSpPr>
          <p:nvPr>
            <p:ph idx="1"/>
          </p:nvPr>
        </p:nvSpPr>
        <p:spPr>
          <a:xfrm>
            <a:off x="323850" y="1484313"/>
            <a:ext cx="8569325" cy="4968875"/>
          </a:xfrm>
        </p:spPr>
        <p:txBody>
          <a:bodyPr/>
          <a:lstStyle/>
          <a:p>
            <a:r>
              <a:rPr lang="cs-CZ" smtClean="0">
                <a:solidFill>
                  <a:srgbClr val="073E87"/>
                </a:solidFill>
                <a:cs typeface="Arial" charset="0"/>
              </a:rPr>
              <a:t>Autorem materiálu a všech jeho částí, není-li uvedeno jinak, je Mgr. Alena Čechová. </a:t>
            </a:r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1"/>
                </a:solidFill>
                <a:latin typeface="+mn-lt"/>
              </a:rPr>
              <a:t>Použité zdroje:</a:t>
            </a:r>
            <a:endParaRPr lang="cs-CZ" sz="2800" b="1" dirty="0">
              <a:solidFill>
                <a:schemeClr val="tx1"/>
              </a:solidFill>
              <a:latin typeface="+mn-lt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1123</TotalTime>
  <Words>238</Words>
  <Application>Microsoft Office PowerPoint</Application>
  <PresentationFormat>On-screen Show (4:3)</PresentationFormat>
  <Paragraphs>67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14</vt:i4>
      </vt:variant>
      <vt:variant>
        <vt:lpstr>Nadpisy snímků</vt:lpstr>
      </vt:variant>
      <vt:variant>
        <vt:i4>10</vt:i4>
      </vt:variant>
    </vt:vector>
  </HeadingPairs>
  <TitlesOfParts>
    <vt:vector size="31" baseType="lpstr">
      <vt:lpstr>Candara</vt:lpstr>
      <vt:lpstr>Arial</vt:lpstr>
      <vt:lpstr>Symbol</vt:lpstr>
      <vt:lpstr>Calibri</vt:lpstr>
      <vt:lpstr>Times New Roman</vt:lpstr>
      <vt:lpstr>Lucida Sans Unicode</vt:lpstr>
      <vt:lpstr>Mangal</vt:lpstr>
      <vt:lpstr>Vlnění</vt:lpstr>
      <vt:lpstr>1_Vlnění</vt:lpstr>
      <vt:lpstr>Vlnění</vt:lpstr>
      <vt:lpstr>Vlnění</vt:lpstr>
      <vt:lpstr>Vlnění</vt:lpstr>
      <vt:lpstr>Vlnění</vt:lpstr>
      <vt:lpstr>Vlnění</vt:lpstr>
      <vt:lpstr>Vlnění</vt:lpstr>
      <vt:lpstr>1_Vlnění</vt:lpstr>
      <vt:lpstr>1_Vlnění</vt:lpstr>
      <vt:lpstr>1_Vlnění</vt:lpstr>
      <vt:lpstr>1_Vlnění</vt:lpstr>
      <vt:lpstr>1_Vlnění</vt:lpstr>
      <vt:lpstr>1_Vlnění</vt:lpstr>
      <vt:lpstr>Snímek 1</vt:lpstr>
      <vt:lpstr>Obvod a obsah trojúhelníku pomocí Pythagorovy věty</vt:lpstr>
      <vt:lpstr>Opakování</vt:lpstr>
      <vt:lpstr>Příklad:</vt:lpstr>
      <vt:lpstr>Snímek 5</vt:lpstr>
      <vt:lpstr>Příklad:</vt:lpstr>
      <vt:lpstr>Snímek 7</vt:lpstr>
      <vt:lpstr>Příklad:</vt:lpstr>
      <vt:lpstr>Řešení: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Čechová</dc:creator>
  <cp:lastModifiedBy>DUM</cp:lastModifiedBy>
  <cp:revision>171</cp:revision>
  <dcterms:created xsi:type="dcterms:W3CDTF">2013-01-16T20:09:48Z</dcterms:created>
  <dcterms:modified xsi:type="dcterms:W3CDTF">2015-07-16T15:56:57Z</dcterms:modified>
</cp:coreProperties>
</file>