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6"/>
  </p:notesMasterIdLst>
  <p:sldIdLst>
    <p:sldId id="303" r:id="rId3"/>
    <p:sldId id="306" r:id="rId4"/>
    <p:sldId id="257" r:id="rId5"/>
    <p:sldId id="294" r:id="rId6"/>
    <p:sldId id="292" r:id="rId7"/>
    <p:sldId id="297" r:id="rId8"/>
    <p:sldId id="304" r:id="rId9"/>
    <p:sldId id="299" r:id="rId10"/>
    <p:sldId id="305" r:id="rId11"/>
    <p:sldId id="301" r:id="rId12"/>
    <p:sldId id="265" r:id="rId13"/>
    <p:sldId id="302" r:id="rId14"/>
    <p:sldId id="28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100" d="100"/>
          <a:sy n="100" d="100"/>
        </p:scale>
        <p:origin x="300" y="20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4344844-29D9-4744-9E6F-334DC674FC56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75C52B6-E9CC-4469-BE73-C6F7C477F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8DE518-9D64-400C-A0BB-6CAB6D502AFD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B9518D-D970-47DF-B4E8-DA804BE5DBCC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sk-SK">
              <a:cs typeface="Arial" charset="0"/>
            </a:endParaRPr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9906BB-91AF-4697-8496-AD610319C97E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sk-SK">
              <a:cs typeface="Arial" charset="0"/>
            </a:endParaRPr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5241D-424E-4C05-8F3C-BED152B939F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DC812-8EDD-4C81-94A7-6E0FEABA9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92946-E714-4941-8EC7-55241CCCB8B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25804-8E1F-4A08-9D81-296BF75859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E3899-1F3E-4E21-99FC-D8A81ECEB31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AE013-9894-41AD-AF97-A8C4B7452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89E87-B4BD-40E8-8C44-7E4D5EE1FDA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6D152-D867-48E2-B530-1885B5EDD4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E9009-BE0F-40BE-807A-FF50882D2AF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7966A-AAC5-4F2B-9B77-BCDAAA7B60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7B11E-8DBA-4907-9C42-568E8628C9C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5E985-457A-4841-AC12-0A014F2D38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30271-3B96-4B1E-BA26-DAAA8A108F7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896EF-79A8-408D-A505-96EB08A91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82091-FBD5-4535-AE0B-6A02300B14E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F6FED-64F3-4E62-8D69-92794F592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FB542-15C7-4D8F-813D-189DB58FC13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48C47-03CE-44C8-AA04-EAA1B25B8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956B5-2C92-4F64-8165-2FE04C9D4D6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FD890-AAA0-435D-9EEF-E2DCC7FD66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D56A6-3742-457F-95D4-A7B9BDB3035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509B70-9F44-4A26-8A06-EB29C375F7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E8285-79E5-469E-859F-076208F7FC0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53E6-EEBF-4600-AD2A-B592D487A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6ECD11-F3FB-4D03-8392-465E772DB6F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434AAF-CA2F-4B5C-A397-1F64870F66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CF632-9FEC-44F6-B0BB-A71EE1C6292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B8345-83CC-4FD9-867E-7F2C581FE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AA773-3306-489E-9009-7F8B90616C2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CBCDC-1D7B-44EB-A7E0-DC59769BBE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9573D-47C5-4416-A81A-38845C291A7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D094D-AABE-47E1-99C5-9E5CD3FC06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6EE65-2396-4C1D-97E8-092F00F3110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CC907-E79B-4070-85F6-FB091B085D0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A61B7-E158-44F3-AD92-F19820BDD78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097AF-3FD5-46E6-9286-04D381E5A4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ABEC2-C0FA-4A80-AA21-0EC88B8F11A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583D6-B789-4D7A-96C2-2F1395291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1065B-6D16-4777-9AE8-CF5825F2354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D1810-58FB-4090-A30D-9D51570AB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FB32E-0510-4B3C-98A3-E1C7B42B126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F1110-4FF6-4EA7-8D61-824DD4ABA2C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68476-C19E-46D7-8C25-E449FACB6F2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FD382-1607-40F1-8785-71DBFCA111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1494AF-C265-483D-8403-2C4E4AFE912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BCBAE-BEF2-40DC-A6C8-6C20BB1340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2320FC-3B65-4CEA-BB96-17FA94798C4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51639E-8F5F-41E1-A7E7-C61C1E966E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4392488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TROJÚHELNÍK – konstrukce trojúhelníku podle věty usu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III/2/MAT/2/1/1-06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konstrukcí trojúhelníku podle věty USU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Konstrukce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 trojúhelníku, USU</a:t>
                      </a:r>
                      <a:endParaRPr lang="cs-CZ" sz="10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25.9.2013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2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6480175"/>
          </a:xfrm>
          <a:solidFill>
            <a:schemeClr val="accent2"/>
          </a:solidFill>
        </p:spPr>
        <p:txBody>
          <a:bodyPr/>
          <a:lstStyle/>
          <a:p>
            <a:r>
              <a:rPr lang="cs-CZ" sz="6000" b="1" smtClean="0">
                <a:solidFill>
                  <a:schemeClr val="tx1"/>
                </a:solidFill>
              </a:rPr>
              <a:t>Konstrukce trojúhelníku podle věty USU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981075"/>
            <a:ext cx="8642350" cy="5256213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Opakování: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Délka úsečky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Velikost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úhlu a jeho značení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Polopřímka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557338"/>
            <a:ext cx="8642350" cy="45815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   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CD 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úsečka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CD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׀AB</a:t>
            </a:r>
            <a:r>
              <a:rPr lang="he-IL" b="1" dirty="0">
                <a:latin typeface="Times New Roman" pitchFamily="18" charset="0"/>
                <a:cs typeface="Times New Roman" pitchFamily="18" charset="0"/>
              </a:rPr>
              <a:t>׀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         délka úsečky AB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a ‖ b           přímka a je rovnoběžná s přímkou b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↔ CD        přímka CD</a:t>
            </a:r>
          </a:p>
          <a:p>
            <a:pPr marL="1436688" indent="-1436688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he-IL" b="1" dirty="0" smtClean="0">
                <a:latin typeface="Times New Roman" pitchFamily="18" charset="0"/>
                <a:cs typeface="Times New Roman" pitchFamily="18" charset="0"/>
              </a:rPr>
              <a:t>׀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→AB        polopřímka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AB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∩               průnik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k(S, 4 cm)  kružnice k se středem S a poloměrem 4 cm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|∢</a:t>
            </a:r>
            <a:r>
              <a:rPr lang="el-GR" b="1" dirty="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|            velikost úhlu </a:t>
            </a:r>
            <a:r>
              <a:rPr lang="el-GR" b="1" dirty="0" smtClean="0">
                <a:latin typeface="Times New Roman" pitchFamily="18" charset="0"/>
                <a:cs typeface="Times New Roman" pitchFamily="18" charset="0"/>
              </a:rPr>
              <a:t>α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/>
          </a:p>
        </p:txBody>
      </p:sp>
      <p:sp>
        <p:nvSpPr>
          <p:cNvPr id="30722" name="Nadpis 1"/>
          <p:cNvSpPr>
            <a:spLocks noGrp="1"/>
          </p:cNvSpPr>
          <p:nvPr>
            <p:ph type="title"/>
          </p:nvPr>
        </p:nvSpPr>
        <p:spPr>
          <a:xfrm>
            <a:off x="430213" y="333375"/>
            <a:ext cx="8507412" cy="930275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Užívané matematické značky a symboly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060575"/>
            <a:ext cx="8642350" cy="4321175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Náčrtek</a:t>
            </a:r>
            <a:endParaRPr lang="cs-CZ" b="1" dirty="0">
              <a:solidFill>
                <a:srgbClr val="FF0000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dirty="0">
                <a:solidFill>
                  <a:srgbClr val="FF0000"/>
                </a:solidFill>
              </a:rPr>
              <a:t>Rozbor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dirty="0">
                <a:solidFill>
                  <a:srgbClr val="FF0000"/>
                </a:solidFill>
              </a:rPr>
              <a:t>Zápis konstrukce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dirty="0">
                <a:solidFill>
                  <a:srgbClr val="FF0000"/>
                </a:solidFill>
              </a:rPr>
              <a:t>Konstrukce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dirty="0">
                <a:solidFill>
                  <a:srgbClr val="FF0000"/>
                </a:solidFill>
              </a:rPr>
              <a:t>Ověření konstrukce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dirty="0">
                <a:solidFill>
                  <a:srgbClr val="FF0000"/>
                </a:solidFill>
              </a:rPr>
              <a:t>Počet řešení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746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Části konstruktivní úlohy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323850" y="476250"/>
            <a:ext cx="8569325" cy="590550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3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Příklad</a:t>
            </a: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sz="32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Sestroj trojúhelník ABC, kde |AB| = 5 cm, |∢CAB| = 30</a:t>
            </a:r>
            <a:r>
              <a:rPr lang="cs-CZ" sz="3200" b="1" smtClean="0">
                <a:solidFill>
                  <a:srgbClr val="FF0000"/>
                </a:solidFill>
                <a:cs typeface="Times New Roman" pitchFamily="18" charset="0"/>
              </a:rPr>
              <a:t>⁰ a </a:t>
            </a:r>
            <a:r>
              <a:rPr lang="cs-CZ" sz="32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|∢ABC| = 40</a:t>
            </a:r>
            <a:r>
              <a:rPr lang="cs-CZ" sz="3200" b="1" smtClean="0">
                <a:solidFill>
                  <a:srgbClr val="FF0000"/>
                </a:solidFill>
                <a:cs typeface="Times New Roman" pitchFamily="18" charset="0"/>
              </a:rPr>
              <a:t>⁰.</a:t>
            </a: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rgbClr val="FF0000"/>
              </a:solidFill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>
          <a:xfrm>
            <a:off x="250825" y="1628775"/>
            <a:ext cx="8029575" cy="449738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Protože známe stranu AB, musíme zjistit podmínky pro polohu bodu C. Ty určíme pomocí známých úhlů u vrcholů A a B. </a:t>
            </a:r>
            <a:endParaRPr lang="cs-CZ" sz="3600" b="1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7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Náčrtek a rozbor</a:t>
            </a:r>
            <a:endParaRPr lang="cs-CZ" sz="360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547813" y="4076700"/>
            <a:ext cx="4464050" cy="1655763"/>
          </a:xfrm>
          <a:prstGeom prst="triangle">
            <a:avLst>
              <a:gd name="adj" fmla="val 3654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nice 5"/>
          <p:cNvCxnSpPr>
            <a:stCxn id="4" idx="0"/>
          </p:cNvCxnSpPr>
          <p:nvPr/>
        </p:nvCxnSpPr>
        <p:spPr>
          <a:xfrm flipV="1">
            <a:off x="3179763" y="3141663"/>
            <a:ext cx="1031875" cy="9350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0"/>
          </p:cNvCxnSpPr>
          <p:nvPr/>
        </p:nvCxnSpPr>
        <p:spPr>
          <a:xfrm flipH="1" flipV="1">
            <a:off x="1908175" y="3357563"/>
            <a:ext cx="1271588" cy="719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351213" y="5908675"/>
            <a:ext cx="592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tx2"/>
                </a:solidFill>
                <a:latin typeface="Candara" pitchFamily="34" charset="0"/>
              </a:rPr>
              <a:t>5cm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344613" y="5832475"/>
            <a:ext cx="4048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815013" y="5821363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B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987675" y="3554413"/>
            <a:ext cx="3825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C</a:t>
            </a:r>
          </a:p>
        </p:txBody>
      </p:sp>
      <p:sp>
        <p:nvSpPr>
          <p:cNvPr id="13" name="Oblouk 12"/>
          <p:cNvSpPr/>
          <p:nvPr/>
        </p:nvSpPr>
        <p:spPr>
          <a:xfrm>
            <a:off x="1519238" y="5013325"/>
            <a:ext cx="1223962" cy="1439863"/>
          </a:xfrm>
          <a:prstGeom prst="arc">
            <a:avLst>
              <a:gd name="adj1" fmla="val 16642157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6718449">
            <a:off x="4414838" y="5060950"/>
            <a:ext cx="504825" cy="68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966913" y="5251450"/>
            <a:ext cx="5842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30°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667250" y="5251450"/>
            <a:ext cx="5984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40°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259013" y="3086100"/>
            <a:ext cx="3825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Y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529013" y="2997200"/>
            <a:ext cx="3841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X</a:t>
            </a: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2259013" y="3521075"/>
            <a:ext cx="80962" cy="87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8" idx="2"/>
          </p:cNvCxnSpPr>
          <p:nvPr/>
        </p:nvCxnSpPr>
        <p:spPr>
          <a:xfrm>
            <a:off x="3721100" y="3521075"/>
            <a:ext cx="84138" cy="76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845175" y="3814763"/>
            <a:ext cx="72866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Candara" pitchFamily="34" charset="0"/>
              </a:rPr>
              <a:t>C </a:t>
            </a:r>
            <a:r>
              <a:rPr lang="az-Cyrl-AZ" sz="3200">
                <a:solidFill>
                  <a:schemeClr val="tx2"/>
                </a:solidFill>
                <a:latin typeface="Candara" pitchFamily="34" charset="0"/>
              </a:rPr>
              <a:t>Є</a:t>
            </a:r>
            <a:endParaRPr lang="cs-CZ" sz="3200">
              <a:solidFill>
                <a:schemeClr val="tx2"/>
              </a:solidFill>
              <a:latin typeface="Candara" pitchFamily="34" charset="0"/>
            </a:endParaRPr>
          </a:p>
        </p:txBody>
      </p:sp>
      <p:cxnSp>
        <p:nvCxnSpPr>
          <p:cNvPr id="28" name="Přímá spojnice 27"/>
          <p:cNvCxnSpPr>
            <a:stCxn id="26" idx="3"/>
          </p:cNvCxnSpPr>
          <p:nvPr/>
        </p:nvCxnSpPr>
        <p:spPr>
          <a:xfrm flipV="1">
            <a:off x="6573838" y="3716338"/>
            <a:ext cx="374650" cy="392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26" idx="3"/>
          </p:cNvCxnSpPr>
          <p:nvPr/>
        </p:nvCxnSpPr>
        <p:spPr>
          <a:xfrm>
            <a:off x="6573838" y="4108450"/>
            <a:ext cx="374650" cy="4000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2950" y="4429125"/>
            <a:ext cx="523875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2950" y="3521075"/>
            <a:ext cx="523875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" name="TextovéPole 1023"/>
          <p:cNvSpPr txBox="1">
            <a:spLocks noChangeArrowheads="1"/>
          </p:cNvSpPr>
          <p:nvPr/>
        </p:nvSpPr>
        <p:spPr bwMode="auto">
          <a:xfrm>
            <a:off x="7616825" y="3316288"/>
            <a:ext cx="6667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Candara" pitchFamily="34" charset="0"/>
              </a:rPr>
              <a:t>AX</a:t>
            </a:r>
          </a:p>
        </p:txBody>
      </p:sp>
      <p:sp>
        <p:nvSpPr>
          <p:cNvPr id="1025" name="TextovéPole 1024"/>
          <p:cNvSpPr txBox="1">
            <a:spLocks noChangeArrowheads="1"/>
          </p:cNvSpPr>
          <p:nvPr/>
        </p:nvSpPr>
        <p:spPr bwMode="auto">
          <a:xfrm>
            <a:off x="7624763" y="4252913"/>
            <a:ext cx="650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tx2"/>
                </a:solidFill>
                <a:latin typeface="Candara" pitchFamily="34" charset="0"/>
              </a:rPr>
              <a:t>BY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  <p:bldP spid="10" grpId="0"/>
      <p:bldP spid="11" grpId="0"/>
      <p:bldP spid="12" grpId="0"/>
      <p:bldP spid="15" grpId="0"/>
      <p:bldP spid="16" grpId="0"/>
      <p:bldP spid="17" grpId="0"/>
      <p:bldP spid="18" grpId="0"/>
      <p:bldP spid="26" grpId="0"/>
      <p:bldP spid="1024" grpId="0"/>
      <p:bldP spid="10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548681"/>
            <a:ext cx="8352928" cy="5832648"/>
          </a:xfrm>
          <a:blipFill rotWithShape="1">
            <a:blip r:embed="rId2"/>
            <a:stretch>
              <a:fillRect l="-2190" t="-1672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2"/>
          <p:cNvSpPr>
            <a:spLocks noGrp="1"/>
          </p:cNvSpPr>
          <p:nvPr>
            <p:ph idx="1"/>
          </p:nvPr>
        </p:nvSpPr>
        <p:spPr>
          <a:xfrm>
            <a:off x="250825" y="1628775"/>
            <a:ext cx="8642350" cy="4716463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3200" b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Při konstrukci vycházíme ze zápisu konstrukce.</a:t>
            </a:r>
          </a:p>
        </p:txBody>
      </p:sp>
      <p:sp>
        <p:nvSpPr>
          <p:cNvPr id="358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Konstrukce</a:t>
            </a:r>
            <a:endParaRPr lang="cs-CZ" sz="360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752600" y="4540250"/>
            <a:ext cx="4062413" cy="1292225"/>
          </a:xfrm>
          <a:prstGeom prst="triangle">
            <a:avLst>
              <a:gd name="adj" fmla="val 5650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344613" y="5832475"/>
            <a:ext cx="4048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815013" y="5821363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B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600450" y="3854450"/>
            <a:ext cx="3825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C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571750" y="2951163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Y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367213" y="3598863"/>
            <a:ext cx="3857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X</a:t>
            </a: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2530475" y="3376613"/>
            <a:ext cx="80963" cy="88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13275" y="4132263"/>
            <a:ext cx="84138" cy="777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49425" y="5832475"/>
            <a:ext cx="40655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49425" y="5732463"/>
            <a:ext cx="0" cy="1762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815013" y="5753100"/>
            <a:ext cx="0" cy="195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752600" y="4019550"/>
            <a:ext cx="3179763" cy="1814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6" name="Přímá spojnice 1025"/>
          <p:cNvCxnSpPr/>
          <p:nvPr/>
        </p:nvCxnSpPr>
        <p:spPr>
          <a:xfrm flipH="1" flipV="1">
            <a:off x="2339975" y="3248025"/>
            <a:ext cx="3475038" cy="2584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/>
      <p:bldP spid="11" grpId="0"/>
      <p:bldP spid="12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916113"/>
            <a:ext cx="8569325" cy="42227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b="1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Konstrukci ověříme změřením strany AB a pomocí úhloměru přeměříme úhly u vrcholu A a B.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 jedné polorovině existuje jedno řešení daného trojúhelníku.</a:t>
            </a:r>
          </a:p>
        </p:txBody>
      </p:sp>
      <p:sp>
        <p:nvSpPr>
          <p:cNvPr id="36866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505825" cy="1079500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Ověření konstrukce a počet řešení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890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891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892" name="Zástupný symbol pro obsah 2"/>
          <p:cNvSpPr>
            <a:spLocks noGrp="1"/>
          </p:cNvSpPr>
          <p:nvPr>
            <p:ph idx="1"/>
          </p:nvPr>
        </p:nvSpPr>
        <p:spPr>
          <a:xfrm>
            <a:off x="871538" y="2120900"/>
            <a:ext cx="7408862" cy="4005263"/>
          </a:xfrm>
        </p:spPr>
        <p:txBody>
          <a:bodyPr/>
          <a:lstStyle/>
          <a:p>
            <a:endParaRPr lang="cs-CZ" smtClean="0"/>
          </a:p>
          <a:p>
            <a:r>
              <a:rPr lang="cs-CZ" sz="3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Lze podle věty USU sestrojit trojúhelník, kde jeden vnitřní úhel má velikost 100</a:t>
            </a:r>
            <a:r>
              <a:rPr lang="cs-CZ" sz="3200" smtClean="0">
                <a:solidFill>
                  <a:srgbClr val="FF0000"/>
                </a:solidFill>
                <a:cs typeface="Times New Roman" pitchFamily="18" charset="0"/>
              </a:rPr>
              <a:t>⁰ a druhý vnitřní úhel má velikost 80⁰?</a:t>
            </a:r>
            <a:endParaRPr lang="cs-CZ" sz="320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Svou odpověď zdůvodni.</a:t>
            </a:r>
          </a:p>
        </p:txBody>
      </p:sp>
      <p:sp>
        <p:nvSpPr>
          <p:cNvPr id="37893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074737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Příklad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938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939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94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276475"/>
            <a:ext cx="8642350" cy="384968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32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Součet  dvou vnitřních úhlů je již roven 180</a:t>
            </a:r>
            <a:r>
              <a:rPr lang="cs-CZ" sz="3200" b="1" smtClean="0">
                <a:solidFill>
                  <a:srgbClr val="002060"/>
                </a:solidFill>
                <a:cs typeface="Times New Roman" pitchFamily="18" charset="0"/>
              </a:rPr>
              <a:t>⁰.</a:t>
            </a:r>
          </a:p>
          <a:p>
            <a:pPr marL="0" indent="0">
              <a:buFont typeface="Symbol" pitchFamily="18" charset="2"/>
              <a:buNone/>
            </a:pPr>
            <a:endParaRPr lang="cs-CZ" sz="3200" b="1" smtClean="0">
              <a:solidFill>
                <a:srgbClr val="002060"/>
              </a:solidFill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sz="3200" b="1" smtClean="0">
                <a:solidFill>
                  <a:srgbClr val="FF0000"/>
                </a:solidFill>
                <a:cs typeface="Times New Roman" pitchFamily="18" charset="0"/>
              </a:rPr>
              <a:t>Součet všech vnitřních úhlů v trojúhelníku je vždy 180⁰.</a:t>
            </a:r>
            <a:endParaRPr lang="cs-CZ" sz="3200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313"/>
            <a:ext cx="8569325" cy="4176712"/>
          </a:xfrm>
        </p:spPr>
        <p:txBody>
          <a:bodyPr/>
          <a:lstStyle/>
          <a:p>
            <a:r>
              <a:rPr lang="cs-CZ" sz="1800" smtClean="0">
                <a:solidFill>
                  <a:srgbClr val="073E87"/>
                </a:solidFill>
                <a:latin typeface="Times New Roman" pitchFamily="18" charset="0"/>
                <a:cs typeface="Times New Roman" pitchFamily="18" charset="0"/>
              </a:rPr>
              <a:t>Autorem materiálu a všech jeho částí, není-li uvedeno jinak, je Mgr. Alena Čechová. </a:t>
            </a:r>
          </a:p>
          <a:p>
            <a:endParaRPr lang="cs-CZ" sz="18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074737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002060"/>
                </a:solidFill>
                <a:latin typeface="+mn-lt"/>
              </a:rPr>
              <a:t>Použité zdroje:</a:t>
            </a:r>
            <a:endParaRPr lang="cs-CZ" sz="2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1060</TotalTime>
  <Words>308</Words>
  <Application>Microsoft Office PowerPoint</Application>
  <PresentationFormat>On-screen Show (4:3)</PresentationFormat>
  <Paragraphs>94</Paragraphs>
  <Slides>13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13</vt:i4>
      </vt:variant>
    </vt:vector>
  </HeadingPairs>
  <TitlesOfParts>
    <vt:vector size="35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Wingdings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Konstrukce trojúhelníku podle věty USU</vt:lpstr>
      <vt:lpstr>Snímek 3</vt:lpstr>
      <vt:lpstr>Užívané matematické značky a symboly</vt:lpstr>
      <vt:lpstr>Části konstruktivní úlohy</vt:lpstr>
      <vt:lpstr>Snímek 6</vt:lpstr>
      <vt:lpstr> Náčrtek a rozbor</vt:lpstr>
      <vt:lpstr>Snímek 8</vt:lpstr>
      <vt:lpstr> Konstrukce</vt:lpstr>
      <vt:lpstr>Ověření konstrukce a počet řešení</vt:lpstr>
      <vt:lpstr>Příklad </vt:lpstr>
      <vt:lpstr>NE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170</cp:revision>
  <dcterms:created xsi:type="dcterms:W3CDTF">2013-01-16T20:09:48Z</dcterms:created>
  <dcterms:modified xsi:type="dcterms:W3CDTF">2015-07-16T15:53:03Z</dcterms:modified>
</cp:coreProperties>
</file>