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  <p:sldMasterId id="2147483912" r:id="rId2"/>
  </p:sldMasterIdLst>
  <p:notesMasterIdLst>
    <p:notesMasterId r:id="rId15"/>
  </p:notesMasterIdLst>
  <p:sldIdLst>
    <p:sldId id="303" r:id="rId3"/>
    <p:sldId id="309" r:id="rId4"/>
    <p:sldId id="257" r:id="rId5"/>
    <p:sldId id="306" r:id="rId6"/>
    <p:sldId id="294" r:id="rId7"/>
    <p:sldId id="304" r:id="rId8"/>
    <p:sldId id="307" r:id="rId9"/>
    <p:sldId id="305" r:id="rId10"/>
    <p:sldId id="308" r:id="rId11"/>
    <p:sldId id="299" r:id="rId12"/>
    <p:sldId id="300" r:id="rId13"/>
    <p:sldId id="289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3D68498-CF56-4F5F-90B3-1A49121FDD88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18261E9-54E2-4520-B06B-1CF3537BA3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2DEF678-324D-4659-B750-9B69FE543698}" type="slidenum">
              <a:rPr lang="cs-CZ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3FB45-51B6-450E-BEF4-8932CF68FD25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4E60D-BF1A-4168-B3C2-28B0CF02D3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255C5-FA33-4919-8E90-5CB9CC525CC4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6C921-BA81-4BD6-83F2-93AB66232FD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2B809-1E52-4018-9DEE-59FABFFD2AB6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87C3D-7558-4A20-A55E-05CC86FD1E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0C2FC-CEFE-480B-BC0A-5E39B4E1286F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2FFB9-4415-4A4B-A66E-1E9F17625CB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26B29-EA6F-4ADB-A1D9-95611AC33F7D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50602-EB2A-4A28-8918-6CC3A64D7BF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1FEAD-38D1-452D-88D0-1435EB442C1A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04D88-A7E9-4E04-AC5E-C859FAC71C3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417B4-40AC-47BD-9C51-0565C48BEDE2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D12BA-3317-4D2E-A2D9-DF08F42D3C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37DF9-1B40-4FDF-9B25-04ECFD2D881C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CC859-7A25-43D1-8A44-EBB496FBEB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A7A9F-A9D0-4994-A393-FA6072627452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33723-D5DC-4EFB-B4BA-90FBF7DB79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05D52-2BC0-4422-A534-EFF1F9BAAFD5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27261-998B-4F26-9D41-7E524549090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5C3BC-EF79-4A39-923C-7C2DCBC80EF2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81559-A336-444C-B3AB-7F6BB0B37E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4697C-D119-4FEC-8C64-B49A680408A6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3CF3E-337B-4776-A0F8-D519660AAA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1368A-5FA1-44ED-8838-55EBA4168E93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366BD-0D23-4401-AD9E-3CEB7C459A6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A8EB1-72AC-408B-921F-EAE8A12E45F6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F0CA6-1E74-4D5A-906A-78667FDB2D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20458-ABFC-412E-9AD4-05160C3EE3CB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E76BF-C1AB-4571-9C87-7049362E2D6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A31CE-5BC7-4CF5-8D66-3F8C96B3292F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6D6AB-C16C-47DD-9224-E31E7CAD8B5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38E0D-2583-4A7F-A1B8-9810ECF5315F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BF676-B8D8-4246-97F0-C6D8E032529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2A997-6083-4328-A4D5-B7ED4347363D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61FD5-127F-45B6-A11D-F0BFA6D162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75CD5-DF38-4DA2-8BE4-3941D9DCA54F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8C4FF-6B95-4D4E-84BC-E4C86ABA80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4F67A-E15E-48DE-8AC9-11DFBA332CA6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32686-378B-4680-8FC6-7C4037FFD3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2DA33-643A-4051-A033-FA6964DEF3F5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231D2-DC08-4CC0-B084-9935FED2E52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B1AAD-D062-4E2A-AA19-B1AEE94F434B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EC9FC-B0D3-43CA-B430-15415792D1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FBEEFE-D415-4AA6-9182-DEF1A3523A3A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1FBA2B-B25B-44CC-AAC2-A18AC6E9E70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  <p:sldLayoutId id="2147483929" r:id="rId2"/>
    <p:sldLayoutId id="2147483936" r:id="rId3"/>
    <p:sldLayoutId id="2147483928" r:id="rId4"/>
    <p:sldLayoutId id="2147483927" r:id="rId5"/>
    <p:sldLayoutId id="2147483926" r:id="rId6"/>
    <p:sldLayoutId id="2147483937" r:id="rId7"/>
    <p:sldLayoutId id="2147483938" r:id="rId8"/>
    <p:sldLayoutId id="2147483939" r:id="rId9"/>
    <p:sldLayoutId id="2147483925" r:id="rId10"/>
    <p:sldLayoutId id="2147483940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13315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1331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073E8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140DD1-63F8-4D85-A9EF-D95912E7C484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073E8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073E8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949091-CB8E-40B9-8AB4-D7D8E111037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332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34" r:id="rId2"/>
    <p:sldLayoutId id="2147483942" r:id="rId3"/>
    <p:sldLayoutId id="2147483933" r:id="rId4"/>
    <p:sldLayoutId id="2147483932" r:id="rId5"/>
    <p:sldLayoutId id="2147483931" r:id="rId6"/>
    <p:sldLayoutId id="2147483943" r:id="rId7"/>
    <p:sldLayoutId id="2147483944" r:id="rId8"/>
    <p:sldLayoutId id="2147483945" r:id="rId9"/>
    <p:sldLayoutId id="2147483930" r:id="rId10"/>
    <p:sldLayoutId id="2147483946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Obrázek 2"/>
          <p:cNvPicPr>
            <a:picLocks noChangeAspect="1"/>
          </p:cNvPicPr>
          <p:nvPr/>
        </p:nvPicPr>
        <p:blipFill>
          <a:blip r:embed="rId3"/>
          <a:srcRect l="2388" t="3999" r="2090" b="45888"/>
          <a:stretch>
            <a:fillRect/>
          </a:stretch>
        </p:blipFill>
        <p:spPr bwMode="auto">
          <a:xfrm>
            <a:off x="2051050" y="1341438"/>
            <a:ext cx="52768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Zástupný symbol pro zápatí 3"/>
          <p:cNvSpPr>
            <a:spLocks noGrp="1"/>
          </p:cNvSpPr>
          <p:nvPr>
            <p:ph type="ftr" sz="quarter" idx="11"/>
          </p:nvPr>
        </p:nvSpPr>
        <p:spPr bwMode="auto">
          <a:xfrm>
            <a:off x="1187450" y="6021388"/>
            <a:ext cx="6408738" cy="7207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latin typeface="Arial" charset="0"/>
                <a:cs typeface="Arial" charset="0"/>
              </a:rPr>
              <a:t>Autorem materiálu a všech jeho částí, není-li uvedeno jinak, je Mgr. Alena Čechová. 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331913" y="2420938"/>
          <a:ext cx="6480175" cy="33115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Název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cap="all" dirty="0" smtClean="0">
                          <a:effectLst/>
                        </a:rPr>
                        <a:t>TROJÚHELNÍK – konstrukce trojúhelníku podle věty </a:t>
                      </a:r>
                      <a:r>
                        <a:rPr lang="cs-CZ" sz="1000" kern="50" cap="all" dirty="0" err="1" smtClean="0">
                          <a:effectLst/>
                        </a:rPr>
                        <a:t>sus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Číslo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smtClean="0">
                          <a:effectLst/>
                        </a:rPr>
                        <a:t>III/2/MAT/2/1/1-05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Vzdělávací předmět: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Tematická oblast: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Autor: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Anotace: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se </a:t>
                      </a:r>
                      <a:r>
                        <a:rPr lang="cs-CZ" sz="1000" kern="50" dirty="0" smtClean="0">
                          <a:effectLst/>
                        </a:rPr>
                        <a:t>seznámí s</a:t>
                      </a:r>
                      <a:r>
                        <a:rPr lang="cs-CZ" sz="1000" kern="50" baseline="0" dirty="0" smtClean="0">
                          <a:effectLst/>
                        </a:rPr>
                        <a:t> konstrukcí trojúhelníku podle věty SUS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baseline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Výkladová hodina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Klíčová slova: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Konstrukce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trojúhelníku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Metodické pokyny: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učebního materiálu: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interaktivity: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Cílová skupina: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Datum vzniku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25.5.2013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2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6408737"/>
          </a:xfrm>
          <a:solidFill>
            <a:schemeClr val="accent2"/>
          </a:solidFill>
        </p:spPr>
        <p:txBody>
          <a:bodyPr/>
          <a:lstStyle/>
          <a:p>
            <a:r>
              <a:rPr lang="cs-CZ" b="1" smtClean="0">
                <a:solidFill>
                  <a:schemeClr val="tx1"/>
                </a:solidFill>
              </a:rPr>
              <a:t>Konstrukce trojúhelníku podle věty SUS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50825" y="836613"/>
            <a:ext cx="8642350" cy="5400675"/>
          </a:xfrm>
        </p:spPr>
        <p:txBody>
          <a:bodyPr rtlCol="0">
            <a:noAutofit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Opakování: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Délka úsečky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Velikost úhlu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Polopřímka 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1538" y="2133600"/>
            <a:ext cx="7408862" cy="3992563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CD 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          úsečka CD  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cs typeface="Times New Roman" pitchFamily="18" charset="0"/>
              </a:rPr>
              <a:t>|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cs typeface="Times New Roman" pitchFamily="18" charset="0"/>
              </a:rPr>
              <a:t>|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délka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úsečky AB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 ‖ b          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přímka a je rovnoběžná s přímkou b 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↔ CD       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přímka CD</a:t>
            </a:r>
          </a:p>
          <a:p>
            <a:pPr marL="1436688" indent="-1436688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AB       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polopřímka AB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∩              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průnik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k(S, 4 cm) 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kružnice k se středem S a poloměrem 4 cm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|∢</a:t>
            </a:r>
            <a:r>
              <a:rPr lang="el-GR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cs typeface="Times New Roman"/>
              </a:rPr>
              <a:t>α</a:t>
            </a:r>
            <a:r>
              <a:rPr lang="el-GR" b="1" dirty="0" smtClean="0">
                <a:solidFill>
                  <a:schemeClr val="accent5">
                    <a:lumMod val="50000"/>
                  </a:schemeClr>
                </a:solidFill>
                <a:cs typeface="Times New Roman"/>
              </a:rPr>
              <a:t>|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cs typeface="Times New Roman"/>
              </a:rPr>
              <a:t>              </a:t>
            </a:r>
            <a:r>
              <a:rPr lang="cs-CZ" b="1" dirty="0" smtClean="0">
                <a:cs typeface="Times New Roman"/>
              </a:rPr>
              <a:t>velikost úhlu alfa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0722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6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Užívané matematické značky a symboly</a:t>
            </a:r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9963" y="4087813"/>
            <a:ext cx="295275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1268413"/>
            <a:ext cx="8642350" cy="4870450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dirty="0" smtClean="0"/>
              <a:t>    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b="1" dirty="0" smtClean="0">
                <a:solidFill>
                  <a:srgbClr val="FF0000"/>
                </a:solidFill>
              </a:rPr>
              <a:t>Náčrtek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b="1" dirty="0" smtClean="0">
                <a:solidFill>
                  <a:srgbClr val="FF0000"/>
                </a:solidFill>
              </a:rPr>
              <a:t>Rozbor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b="1" dirty="0" smtClean="0">
                <a:solidFill>
                  <a:srgbClr val="FF0000"/>
                </a:solidFill>
              </a:rPr>
              <a:t>Zápis konstrukce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b="1" dirty="0" smtClean="0">
                <a:solidFill>
                  <a:srgbClr val="FF0000"/>
                </a:solidFill>
              </a:rPr>
              <a:t>Konstrukce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b="1" dirty="0" smtClean="0">
                <a:solidFill>
                  <a:srgbClr val="FF0000"/>
                </a:solidFill>
              </a:rPr>
              <a:t>Ověření konstrukce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b="1" dirty="0" smtClean="0">
                <a:solidFill>
                  <a:srgbClr val="FF0000"/>
                </a:solidFill>
              </a:rPr>
              <a:t>Počet řešení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v"/>
              <a:defRPr/>
            </a:pPr>
            <a:endParaRPr lang="cs-CZ" b="1" dirty="0" smtClean="0"/>
          </a:p>
        </p:txBody>
      </p:sp>
      <p:sp>
        <p:nvSpPr>
          <p:cNvPr id="31746" name="Nadpis 1"/>
          <p:cNvSpPr>
            <a:spLocks noGrp="1"/>
          </p:cNvSpPr>
          <p:nvPr>
            <p:ph type="title"/>
          </p:nvPr>
        </p:nvSpPr>
        <p:spPr>
          <a:xfrm>
            <a:off x="430213" y="333375"/>
            <a:ext cx="8507412" cy="930275"/>
          </a:xfrm>
        </p:spPr>
        <p:txBody>
          <a:bodyPr/>
          <a:lstStyle/>
          <a:p>
            <a:pPr algn="l"/>
            <a:r>
              <a:rPr lang="cs-CZ" sz="36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Části konstruktivní úlohy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Zástupný symbol pro obsah 1"/>
          <p:cNvSpPr>
            <a:spLocks noGrp="1"/>
          </p:cNvSpPr>
          <p:nvPr>
            <p:ph idx="1"/>
          </p:nvPr>
        </p:nvSpPr>
        <p:spPr>
          <a:xfrm>
            <a:off x="323850" y="2674938"/>
            <a:ext cx="8569325" cy="3451225"/>
          </a:xfrm>
        </p:spPr>
        <p:txBody>
          <a:bodyPr/>
          <a:lstStyle/>
          <a:p>
            <a:r>
              <a:rPr lang="cs-CZ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Sestroj trojúhelník ABC, kde |AB| = 6 cm, |BC| = 3,5 cm a úhel u vrcholu B má velikost 30⁰. </a:t>
            </a:r>
          </a:p>
        </p:txBody>
      </p:sp>
      <p:sp>
        <p:nvSpPr>
          <p:cNvPr id="32770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Příklad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Zástupný symbol pro obsah 2"/>
          <p:cNvSpPr>
            <a:spLocks noGrp="1"/>
          </p:cNvSpPr>
          <p:nvPr>
            <p:ph idx="1"/>
          </p:nvPr>
        </p:nvSpPr>
        <p:spPr>
          <a:xfrm>
            <a:off x="244475" y="1304925"/>
            <a:ext cx="8621713" cy="5111750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endParaRPr lang="cs-CZ" smtClean="0"/>
          </a:p>
          <a:p>
            <a:pPr marL="0" indent="0">
              <a:buFont typeface="Symbol" pitchFamily="18" charset="2"/>
              <a:buNone/>
            </a:pPr>
            <a:endParaRPr lang="cs-CZ" smtClean="0"/>
          </a:p>
          <a:p>
            <a:pPr marL="0" indent="0">
              <a:buFont typeface="Symbol" pitchFamily="18" charset="2"/>
              <a:buNone/>
            </a:pPr>
            <a:endParaRPr lang="cs-CZ" smtClean="0"/>
          </a:p>
        </p:txBody>
      </p:sp>
      <p:sp>
        <p:nvSpPr>
          <p:cNvPr id="33794" name="Nadpis 1"/>
          <p:cNvSpPr>
            <a:spLocks noGrp="1"/>
          </p:cNvSpPr>
          <p:nvPr>
            <p:ph type="title"/>
          </p:nvPr>
        </p:nvSpPr>
        <p:spPr>
          <a:xfrm>
            <a:off x="457200" y="338138"/>
            <a:ext cx="8507413" cy="930275"/>
          </a:xfrm>
        </p:spPr>
        <p:txBody>
          <a:bodyPr/>
          <a:lstStyle/>
          <a:p>
            <a:pPr algn="l"/>
            <a:r>
              <a:rPr lang="cs-CZ" sz="36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Náčrtek a rozbor</a:t>
            </a:r>
          </a:p>
        </p:txBody>
      </p:sp>
      <p:sp>
        <p:nvSpPr>
          <p:cNvPr id="5" name="Rovnoramenný trojúhelník 4"/>
          <p:cNvSpPr/>
          <p:nvPr/>
        </p:nvSpPr>
        <p:spPr>
          <a:xfrm>
            <a:off x="1187450" y="3929063"/>
            <a:ext cx="5113338" cy="1660525"/>
          </a:xfrm>
          <a:prstGeom prst="triangle">
            <a:avLst>
              <a:gd name="adj" fmla="val 4120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7" name="Přímá spojnice 6"/>
          <p:cNvCxnSpPr>
            <a:stCxn id="5" idx="0"/>
          </p:cNvCxnSpPr>
          <p:nvPr/>
        </p:nvCxnSpPr>
        <p:spPr>
          <a:xfrm flipH="1" flipV="1">
            <a:off x="755650" y="2276475"/>
            <a:ext cx="2538413" cy="1652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1187450" y="2492375"/>
            <a:ext cx="71438" cy="1444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1331913" y="2105025"/>
            <a:ext cx="3841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chemeClr val="tx2"/>
                </a:solidFill>
                <a:latin typeface="Candara" pitchFamily="34" charset="0"/>
              </a:rPr>
              <a:t>X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925513" y="5589588"/>
            <a:ext cx="4064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chemeClr val="tx2"/>
                </a:solidFill>
                <a:latin typeface="Candara" pitchFamily="34" charset="0"/>
              </a:rPr>
              <a:t>A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6251575" y="5589588"/>
            <a:ext cx="3952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chemeClr val="tx2"/>
                </a:solidFill>
                <a:latin typeface="Candara" pitchFamily="34" charset="0"/>
              </a:rPr>
              <a:t>B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3086100" y="3338513"/>
            <a:ext cx="3810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chemeClr val="tx2"/>
                </a:solidFill>
                <a:latin typeface="Candara" pitchFamily="34" charset="0"/>
              </a:rPr>
              <a:t>C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3203575" y="5665788"/>
            <a:ext cx="654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tx2"/>
                </a:solidFill>
                <a:latin typeface="Candara" pitchFamily="34" charset="0"/>
              </a:rPr>
              <a:t>6 cm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4370388" y="4186238"/>
            <a:ext cx="8112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tx2"/>
                </a:solidFill>
                <a:latin typeface="Candara" pitchFamily="34" charset="0"/>
              </a:rPr>
              <a:t>3,5 cm</a:t>
            </a:r>
          </a:p>
        </p:txBody>
      </p:sp>
      <p:sp>
        <p:nvSpPr>
          <p:cNvPr id="18" name="Oblouk 17"/>
          <p:cNvSpPr/>
          <p:nvPr/>
        </p:nvSpPr>
        <p:spPr>
          <a:xfrm rot="16771554">
            <a:off x="2697956" y="3848895"/>
            <a:ext cx="2238375" cy="182086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3790950" y="3132138"/>
            <a:ext cx="3587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chemeClr val="tx2"/>
                </a:solidFill>
                <a:latin typeface="Candara" pitchFamily="34" charset="0"/>
              </a:rPr>
              <a:t>k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5580063" y="3151188"/>
            <a:ext cx="728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chemeClr val="tx2"/>
                </a:solidFill>
                <a:latin typeface="Candara" pitchFamily="34" charset="0"/>
              </a:rPr>
              <a:t>C </a:t>
            </a:r>
            <a:r>
              <a:rPr lang="az-Cyrl-AZ" sz="3200">
                <a:solidFill>
                  <a:schemeClr val="tx2"/>
                </a:solidFill>
                <a:latin typeface="Candara" pitchFamily="34" charset="0"/>
              </a:rPr>
              <a:t>Є</a:t>
            </a:r>
            <a:endParaRPr lang="cs-CZ" sz="3200">
              <a:solidFill>
                <a:schemeClr val="tx2"/>
              </a:solidFill>
              <a:latin typeface="Candara" pitchFamily="34" charset="0"/>
            </a:endParaRPr>
          </a:p>
        </p:txBody>
      </p:sp>
      <p:cxnSp>
        <p:nvCxnSpPr>
          <p:cNvPr id="22" name="Přímá spojnice 21"/>
          <p:cNvCxnSpPr>
            <a:stCxn id="20" idx="3"/>
          </p:cNvCxnSpPr>
          <p:nvPr/>
        </p:nvCxnSpPr>
        <p:spPr>
          <a:xfrm flipV="1">
            <a:off x="6308725" y="2903538"/>
            <a:ext cx="423863" cy="539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>
            <a:stCxn id="20" idx="3"/>
          </p:cNvCxnSpPr>
          <p:nvPr/>
        </p:nvCxnSpPr>
        <p:spPr>
          <a:xfrm>
            <a:off x="6308725" y="3443288"/>
            <a:ext cx="423863" cy="4921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6732588" y="2565400"/>
            <a:ext cx="21351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chemeClr val="tx2"/>
                </a:solidFill>
                <a:latin typeface="Candara" pitchFamily="34" charset="0"/>
              </a:rPr>
              <a:t>k(B;3,5 cm)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3813175"/>
            <a:ext cx="52387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TextovéPole 32"/>
          <p:cNvSpPr txBox="1">
            <a:spLocks noChangeArrowheads="1"/>
          </p:cNvSpPr>
          <p:nvPr/>
        </p:nvSpPr>
        <p:spPr bwMode="auto">
          <a:xfrm>
            <a:off x="7305675" y="3636963"/>
            <a:ext cx="6540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chemeClr val="tx2"/>
                </a:solidFill>
                <a:latin typeface="Candara" pitchFamily="34" charset="0"/>
              </a:rPr>
              <a:t>BX</a:t>
            </a:r>
          </a:p>
        </p:txBody>
      </p:sp>
      <p:sp>
        <p:nvSpPr>
          <p:cNvPr id="34" name="Oblouk 33"/>
          <p:cNvSpPr/>
          <p:nvPr/>
        </p:nvSpPr>
        <p:spPr>
          <a:xfrm rot="14719077">
            <a:off x="4656138" y="4670425"/>
            <a:ext cx="1430338" cy="1385887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5" name="TextovéPole 34"/>
          <p:cNvSpPr txBox="1">
            <a:spLocks noChangeArrowheads="1"/>
          </p:cNvSpPr>
          <p:nvPr/>
        </p:nvSpPr>
        <p:spPr bwMode="auto">
          <a:xfrm>
            <a:off x="4787900" y="5049838"/>
            <a:ext cx="5826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chemeClr val="tx2"/>
                </a:solidFill>
                <a:latin typeface="Candara" pitchFamily="34" charset="0"/>
              </a:rPr>
              <a:t>30°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/>
      <p:bldP spid="13" grpId="0"/>
      <p:bldP spid="14" grpId="0"/>
      <p:bldP spid="15" grpId="0"/>
      <p:bldP spid="16" grpId="0"/>
      <p:bldP spid="17" grpId="0"/>
      <p:bldP spid="19" grpId="0"/>
      <p:bldP spid="20" grpId="0"/>
      <p:bldP spid="25" grpId="0"/>
      <p:bldP spid="33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872067" y="2132856"/>
            <a:ext cx="7408333" cy="3993307"/>
          </a:xfrm>
          <a:blipFill rotWithShape="1">
            <a:blip r:embed="rId2"/>
            <a:stretch>
              <a:fillRect l="-1235" t="-1679"/>
            </a:stretch>
          </a:blipFill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34818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6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Zápis konstrukce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Zástupný symbol pro obsah 2"/>
          <p:cNvSpPr>
            <a:spLocks noGrp="1"/>
          </p:cNvSpPr>
          <p:nvPr>
            <p:ph idx="1"/>
          </p:nvPr>
        </p:nvSpPr>
        <p:spPr>
          <a:xfrm>
            <a:off x="244475" y="1304925"/>
            <a:ext cx="8621713" cy="5111750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endParaRPr lang="cs-CZ" smtClean="0"/>
          </a:p>
          <a:p>
            <a:pPr marL="0" indent="0">
              <a:buFont typeface="Symbol" pitchFamily="18" charset="2"/>
              <a:buNone/>
            </a:pPr>
            <a:endParaRPr lang="cs-CZ" smtClean="0"/>
          </a:p>
          <a:p>
            <a:pPr marL="0" indent="0">
              <a:buFont typeface="Symbol" pitchFamily="18" charset="2"/>
              <a:buNone/>
            </a:pPr>
            <a:endParaRPr lang="cs-CZ" smtClean="0"/>
          </a:p>
        </p:txBody>
      </p:sp>
      <p:sp>
        <p:nvSpPr>
          <p:cNvPr id="35842" name="Nadpis 1"/>
          <p:cNvSpPr>
            <a:spLocks noGrp="1"/>
          </p:cNvSpPr>
          <p:nvPr>
            <p:ph type="title"/>
          </p:nvPr>
        </p:nvSpPr>
        <p:spPr>
          <a:xfrm>
            <a:off x="457200" y="338138"/>
            <a:ext cx="8507413" cy="930275"/>
          </a:xfrm>
        </p:spPr>
        <p:txBody>
          <a:bodyPr/>
          <a:lstStyle/>
          <a:p>
            <a:pPr algn="l"/>
            <a:r>
              <a:rPr lang="cs-CZ" sz="36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Konstrukce</a:t>
            </a:r>
          </a:p>
        </p:txBody>
      </p:sp>
      <p:sp>
        <p:nvSpPr>
          <p:cNvPr id="5" name="Rovnoramenný trojúhelník 4"/>
          <p:cNvSpPr/>
          <p:nvPr/>
        </p:nvSpPr>
        <p:spPr>
          <a:xfrm>
            <a:off x="1806575" y="3365500"/>
            <a:ext cx="5200650" cy="1825625"/>
          </a:xfrm>
          <a:prstGeom prst="triangle">
            <a:avLst>
              <a:gd name="adj" fmla="val 3506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2924175" y="2363788"/>
            <a:ext cx="3857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chemeClr val="tx2"/>
                </a:solidFill>
                <a:latin typeface="Candara" pitchFamily="34" charset="0"/>
              </a:rPr>
              <a:t>X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1547813" y="5229225"/>
            <a:ext cx="40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chemeClr val="tx2"/>
                </a:solidFill>
                <a:latin typeface="Candara" pitchFamily="34" charset="0"/>
              </a:rPr>
              <a:t>A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6813550" y="5229225"/>
            <a:ext cx="3952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chemeClr val="tx2"/>
                </a:solidFill>
                <a:latin typeface="Candara" pitchFamily="34" charset="0"/>
              </a:rPr>
              <a:t>B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3471863" y="2789238"/>
            <a:ext cx="3810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chemeClr val="tx2"/>
                </a:solidFill>
                <a:latin typeface="Candara" pitchFamily="34" charset="0"/>
              </a:rPr>
              <a:t>C</a:t>
            </a:r>
          </a:p>
        </p:txBody>
      </p:sp>
      <p:sp>
        <p:nvSpPr>
          <p:cNvPr id="18" name="Oblouk 17"/>
          <p:cNvSpPr/>
          <p:nvPr/>
        </p:nvSpPr>
        <p:spPr>
          <a:xfrm rot="16771554">
            <a:off x="3117056" y="3213895"/>
            <a:ext cx="2238375" cy="182086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4365625" y="2386013"/>
            <a:ext cx="3603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chemeClr val="tx2"/>
                </a:solidFill>
                <a:latin typeface="Candara" pitchFamily="34" charset="0"/>
              </a:rPr>
              <a:t>k</a:t>
            </a:r>
          </a:p>
        </p:txBody>
      </p:sp>
      <p:cxnSp>
        <p:nvCxnSpPr>
          <p:cNvPr id="6" name="Přímá spojnice 5"/>
          <p:cNvCxnSpPr/>
          <p:nvPr/>
        </p:nvCxnSpPr>
        <p:spPr>
          <a:xfrm>
            <a:off x="1806575" y="5203825"/>
            <a:ext cx="51720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806575" y="5105400"/>
            <a:ext cx="0" cy="1841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6991350" y="5111750"/>
            <a:ext cx="0" cy="1841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>
            <a:stCxn id="14" idx="0"/>
          </p:cNvCxnSpPr>
          <p:nvPr/>
        </p:nvCxnSpPr>
        <p:spPr>
          <a:xfrm flipH="1" flipV="1">
            <a:off x="1954213" y="2466975"/>
            <a:ext cx="5057775" cy="2762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 flipH="1">
            <a:off x="2924175" y="2908300"/>
            <a:ext cx="63500" cy="1349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V="1">
            <a:off x="1806575" y="3311525"/>
            <a:ext cx="1855788" cy="1892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/>
      <p:bldP spid="13" grpId="0"/>
      <p:bldP spid="14" grpId="0"/>
      <p:bldP spid="15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Zástupný symbol pro obsah 2"/>
          <p:cNvSpPr>
            <a:spLocks noGrp="1"/>
          </p:cNvSpPr>
          <p:nvPr>
            <p:ph idx="1"/>
          </p:nvPr>
        </p:nvSpPr>
        <p:spPr>
          <a:xfrm>
            <a:off x="323850" y="549275"/>
            <a:ext cx="8351838" cy="5832475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r>
              <a:rPr lang="cs-CZ" sz="36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Ověření konstrukce</a:t>
            </a:r>
          </a:p>
          <a:p>
            <a:pPr marL="0" indent="0">
              <a:buFont typeface="Symbol" pitchFamily="18" charset="2"/>
              <a:buNone/>
            </a:pPr>
            <a:endParaRPr lang="cs-CZ" sz="3200" b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Symbol" pitchFamily="18" charset="2"/>
              <a:buNone/>
            </a:pPr>
            <a:endParaRPr lang="cs-CZ" sz="3200" b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Symbol" pitchFamily="18" charset="2"/>
              <a:buNone/>
            </a:pPr>
            <a:r>
              <a:rPr lang="cs-CZ" sz="32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Přeměříme velikosti stran a úhlu.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850" y="1268413"/>
            <a:ext cx="8569325" cy="4870450"/>
          </a:xfrm>
        </p:spPr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b="1" dirty="0" smtClean="0"/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1)Z jakých částí se skládá konstruktivní úloha?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Náčrtek, rozbor, zápis konstrukce, konstrukce, ověření konstrukce, počet řešení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2)Jak ověřujeme správnost konstrukce?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Přeměřením zadaných údajů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3)Jaké matematické značky používáme při zápisu konstrukce?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1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CD             </a:t>
            </a:r>
            <a:r>
              <a:rPr lang="cs-CZ" sz="1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cs-CZ" sz="19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1900" b="1" dirty="0">
                <a:solidFill>
                  <a:srgbClr val="FF0000"/>
                </a:solidFill>
                <a:cs typeface="Times New Roman" pitchFamily="18" charset="0"/>
              </a:rPr>
              <a:t>|</a:t>
            </a:r>
            <a:r>
              <a:rPr lang="cs-CZ" sz="1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cs-CZ" sz="1900" b="1" dirty="0">
                <a:solidFill>
                  <a:srgbClr val="FF0000"/>
                </a:solidFill>
                <a:cs typeface="Times New Roman" pitchFamily="18" charset="0"/>
              </a:rPr>
              <a:t>|</a:t>
            </a:r>
            <a:r>
              <a:rPr lang="cs-CZ" sz="1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1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‖ b           </a:t>
            </a:r>
            <a:r>
              <a:rPr lang="cs-CZ" sz="1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19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1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↔ CD        </a:t>
            </a:r>
          </a:p>
          <a:p>
            <a:pPr marL="1436688" indent="-1436688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1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AB       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1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∩               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1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k(S, 4 cm)  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1900" b="1" dirty="0">
                <a:solidFill>
                  <a:srgbClr val="FF0000"/>
                </a:solidFill>
              </a:rPr>
              <a:t>|∢</a:t>
            </a:r>
            <a:r>
              <a:rPr lang="el-GR" sz="1900" b="1" dirty="0">
                <a:solidFill>
                  <a:srgbClr val="FF0000"/>
                </a:solidFill>
                <a:latin typeface="Times New Roman"/>
                <a:cs typeface="Times New Roman"/>
              </a:rPr>
              <a:t>α</a:t>
            </a:r>
            <a:r>
              <a:rPr lang="el-GR" sz="1900" b="1" dirty="0">
                <a:solidFill>
                  <a:srgbClr val="FF0000"/>
                </a:solidFill>
                <a:cs typeface="Times New Roman"/>
              </a:rPr>
              <a:t>|</a:t>
            </a:r>
            <a:endParaRPr lang="cs-CZ" sz="19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rabicParenR"/>
              <a:defRPr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rabicParenR"/>
              <a:defRPr/>
            </a:pP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0" name="Nadpis 1"/>
          <p:cNvSpPr>
            <a:spLocks noGrp="1"/>
          </p:cNvSpPr>
          <p:nvPr>
            <p:ph type="title"/>
          </p:nvPr>
        </p:nvSpPr>
        <p:spPr>
          <a:xfrm>
            <a:off x="457200" y="338138"/>
            <a:ext cx="8507413" cy="930275"/>
          </a:xfrm>
        </p:spPr>
        <p:txBody>
          <a:bodyPr/>
          <a:lstStyle/>
          <a:p>
            <a:pPr algn="l"/>
            <a:r>
              <a:rPr lang="cs-CZ" sz="36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Opakování</a:t>
            </a:r>
            <a:r>
              <a:rPr lang="cs-CZ" sz="28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Zástupný symbol pro obsah 2"/>
          <p:cNvSpPr>
            <a:spLocks noGrp="1"/>
          </p:cNvSpPr>
          <p:nvPr>
            <p:ph idx="1"/>
          </p:nvPr>
        </p:nvSpPr>
        <p:spPr>
          <a:xfrm>
            <a:off x="323850" y="1700213"/>
            <a:ext cx="8569325" cy="4032250"/>
          </a:xfrm>
        </p:spPr>
        <p:txBody>
          <a:bodyPr/>
          <a:lstStyle/>
          <a:p>
            <a:endParaRPr lang="cs-CZ" smtClean="0"/>
          </a:p>
          <a:p>
            <a:r>
              <a:rPr lang="cs-CZ" sz="160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Autorem materiálu a všech jeho částí, není-li uvedeno jinak, je Mgr. Alena Čechová. </a:t>
            </a:r>
            <a:endParaRPr lang="cs-CZ" sz="16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rgbClr val="002060"/>
                </a:solidFill>
                <a:latin typeface="+mn-lt"/>
              </a:rPr>
              <a:t>Použité zdroje:</a:t>
            </a:r>
            <a:endParaRPr lang="cs-CZ" sz="2400" b="1" dirty="0">
              <a:solidFill>
                <a:srgbClr val="002060"/>
              </a:solidFill>
              <a:latin typeface="+mn-l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1110</TotalTime>
  <Words>264</Words>
  <Application>Microsoft Office PowerPoint</Application>
  <PresentationFormat>On-screen Show (4:3)</PresentationFormat>
  <Paragraphs>99</Paragraphs>
  <Slides>12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Šablona návrhu</vt:lpstr>
      </vt:variant>
      <vt:variant>
        <vt:i4>14</vt:i4>
      </vt:variant>
      <vt:variant>
        <vt:lpstr>Nadpisy snímků</vt:lpstr>
      </vt:variant>
      <vt:variant>
        <vt:i4>12</vt:i4>
      </vt:variant>
    </vt:vector>
  </HeadingPairs>
  <TitlesOfParts>
    <vt:vector size="34" baseType="lpstr">
      <vt:lpstr>Candara</vt:lpstr>
      <vt:lpstr>Arial</vt:lpstr>
      <vt:lpstr>Symbol</vt:lpstr>
      <vt:lpstr>Calibri</vt:lpstr>
      <vt:lpstr>Times New Roman</vt:lpstr>
      <vt:lpstr>Lucida Sans Unicode</vt:lpstr>
      <vt:lpstr>Mangal</vt:lpstr>
      <vt:lpstr>Wingdings</vt:lpstr>
      <vt:lpstr>Vlnění</vt:lpstr>
      <vt:lpstr>1_Vlnění</vt:lpstr>
      <vt:lpstr>Vlnění</vt:lpstr>
      <vt:lpstr>Vlnění</vt:lpstr>
      <vt:lpstr>Vlnění</vt:lpstr>
      <vt:lpstr>Vlnění</vt:lpstr>
      <vt:lpstr>Vlnění</vt:lpstr>
      <vt:lpstr>Vlnění</vt:lpstr>
      <vt:lpstr>1_Vlnění</vt:lpstr>
      <vt:lpstr>1_Vlnění</vt:lpstr>
      <vt:lpstr>1_Vlnění</vt:lpstr>
      <vt:lpstr>1_Vlnění</vt:lpstr>
      <vt:lpstr>1_Vlnění</vt:lpstr>
      <vt:lpstr>1_Vlnění</vt:lpstr>
      <vt:lpstr>Snímek 1</vt:lpstr>
      <vt:lpstr>Konstrukce trojúhelníku podle věty SUS</vt:lpstr>
      <vt:lpstr>Snímek 3</vt:lpstr>
      <vt:lpstr>Užívané matematické značky a symboly</vt:lpstr>
      <vt:lpstr>Části konstruktivní úlohy</vt:lpstr>
      <vt:lpstr>Příklad</vt:lpstr>
      <vt:lpstr>Náčrtek a rozbor</vt:lpstr>
      <vt:lpstr>Zápis konstrukce</vt:lpstr>
      <vt:lpstr>Konstrukce</vt:lpstr>
      <vt:lpstr>Snímek 10</vt:lpstr>
      <vt:lpstr>Opakování 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Čechová</dc:creator>
  <cp:lastModifiedBy>DUM</cp:lastModifiedBy>
  <cp:revision>172</cp:revision>
  <dcterms:created xsi:type="dcterms:W3CDTF">2013-01-16T20:09:48Z</dcterms:created>
  <dcterms:modified xsi:type="dcterms:W3CDTF">2015-07-16T15:50:46Z</dcterms:modified>
</cp:coreProperties>
</file>