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75" r:id="rId2"/>
    <p:sldId id="274" r:id="rId3"/>
    <p:sldId id="256" r:id="rId4"/>
    <p:sldId id="257" r:id="rId5"/>
    <p:sldId id="259" r:id="rId6"/>
    <p:sldId id="260" r:id="rId7"/>
    <p:sldId id="261" r:id="rId8"/>
    <p:sldId id="262" r:id="rId9"/>
    <p:sldId id="267" r:id="rId10"/>
    <p:sldId id="263" r:id="rId11"/>
    <p:sldId id="266" r:id="rId12"/>
    <p:sldId id="264" r:id="rId13"/>
    <p:sldId id="269" r:id="rId14"/>
    <p:sldId id="273" r:id="rId15"/>
    <p:sldId id="265" r:id="rId16"/>
    <p:sldId id="270" r:id="rId17"/>
    <p:sldId id="271" r:id="rId18"/>
    <p:sldId id="272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58" r:id="rId28"/>
    <p:sldId id="268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FF"/>
    <a:srgbClr val="FF9900"/>
    <a:srgbClr val="66FF66"/>
    <a:srgbClr val="FFFF99"/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>
      <p:cViewPr varScale="1">
        <p:scale>
          <a:sx n="110" d="100"/>
          <a:sy n="110" d="100"/>
        </p:scale>
        <p:origin x="-163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28DE1-3343-4F8F-8332-EE810D308A19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8B061-FF51-416F-A350-BCB30CAFBA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28DE1-3343-4F8F-8332-EE810D308A19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8B061-FF51-416F-A350-BCB30CAFBA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28DE1-3343-4F8F-8332-EE810D308A19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8B061-FF51-416F-A350-BCB30CAFBA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28DE1-3343-4F8F-8332-EE810D308A19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8B061-FF51-416F-A350-BCB30CAFBA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28DE1-3343-4F8F-8332-EE810D308A19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8B061-FF51-416F-A350-BCB30CAFBA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28DE1-3343-4F8F-8332-EE810D308A19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8B061-FF51-416F-A350-BCB30CAFBA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28DE1-3343-4F8F-8332-EE810D308A19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8B061-FF51-416F-A350-BCB30CAFBA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28DE1-3343-4F8F-8332-EE810D308A19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8B061-FF51-416F-A350-BCB30CAFBA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28DE1-3343-4F8F-8332-EE810D308A19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8B061-FF51-416F-A350-BCB30CAFBA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28DE1-3343-4F8F-8332-EE810D308A19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8B061-FF51-416F-A350-BCB30CAFBA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28DE1-3343-4F8F-8332-EE810D308A19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8B061-FF51-416F-A350-BCB30CAFBA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528DE1-3343-4F8F-8332-EE810D308A19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38B061-FF51-416F-A350-BCB30CAFBAC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d/d8/Most,_Star%C3%BD_Most,_P%C5%99esunut%C3%BD_kostel_EX.JP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f/f5/Divadlo_Most_-_star%C3%A9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3648" y="0"/>
            <a:ext cx="9197648" cy="6845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3480843"/>
              </p:ext>
            </p:extLst>
          </p:nvPr>
        </p:nvGraphicFramePr>
        <p:xfrm>
          <a:off x="3275856" y="1916832"/>
          <a:ext cx="208823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CZ.1.07/1.4.00/21.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r>
                        <a:rPr lang="de-DE" sz="14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811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07078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>
                <a:solidFill>
                  <a:srgbClr val="FF0000"/>
                </a:solidFill>
              </a:rPr>
              <a:t>METODIKA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 – přechod stránky kliknutím, nadpis automatický, informace přicházejí po kliknutí, fotografie nabíhají automaticky</a:t>
            </a:r>
          </a:p>
          <a:p>
            <a:r>
              <a:rPr lang="cs-CZ" dirty="0" smtClean="0"/>
              <a:t>Test – děti si čtou otázky, odpovídají, kontrola se provede ťuknutím na červené kolečko, objeví  se odpověď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655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340768"/>
            <a:ext cx="7772400" cy="1470025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HISTORIE MĚSTA MOSTU</a:t>
            </a:r>
            <a:endParaRPr lang="cs-CZ" sz="6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284984"/>
            <a:ext cx="2376264" cy="27440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  <a:latin typeface="Book Antiqua" pitchFamily="18" charset="0"/>
              </a:rPr>
              <a:t>PRVNÍ ZMÍNKA</a:t>
            </a:r>
            <a:endParaRPr lang="cs-CZ" b="1" u="sng" dirty="0">
              <a:solidFill>
                <a:srgbClr val="C00000"/>
              </a:solidFill>
              <a:latin typeface="Book Antiqua" pitchFamily="18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latin typeface="Bookman Old Style" pitchFamily="18" charset="0"/>
                <a:cs typeface="Mongolian Baiti" pitchFamily="66" charset="0"/>
              </a:rPr>
              <a:t>Kosmova kronika česká – </a:t>
            </a:r>
            <a:r>
              <a:rPr lang="cs-CZ" b="1" dirty="0" err="1" smtClean="0">
                <a:solidFill>
                  <a:srgbClr val="7030A0"/>
                </a:solidFill>
                <a:latin typeface="Bookman Old Style" pitchFamily="18" charset="0"/>
                <a:cs typeface="Mongolian Baiti" pitchFamily="66" charset="0"/>
              </a:rPr>
              <a:t>Hněvův</a:t>
            </a:r>
            <a:r>
              <a:rPr lang="cs-CZ" b="1" dirty="0" smtClean="0">
                <a:solidFill>
                  <a:srgbClr val="7030A0"/>
                </a:solidFill>
                <a:latin typeface="Bookman Old Style" pitchFamily="18" charset="0"/>
                <a:cs typeface="Mongolian Baiti" pitchFamily="66" charset="0"/>
              </a:rPr>
              <a:t> most nad řekou Bílinou</a:t>
            </a:r>
          </a:p>
          <a:p>
            <a:endParaRPr lang="cs-CZ" dirty="0"/>
          </a:p>
        </p:txBody>
      </p:sp>
      <p:pic>
        <p:nvPicPr>
          <p:cNvPr id="14338" name="Picture 2" descr="http://upload.wikimedia.org/wikipedia/commons/e/e3/Cosmas-Chronica_Boemor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636912"/>
            <a:ext cx="2828845" cy="3758927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rgbClr val="C00000"/>
                </a:solidFill>
                <a:latin typeface="Book Antiqua" pitchFamily="18" charset="0"/>
                <a:cs typeface="Mongolian Baiti" pitchFamily="66" charset="0"/>
              </a:rPr>
              <a:t>12.-14. století</a:t>
            </a:r>
            <a:endParaRPr lang="cs-CZ" sz="5400" b="1" u="sng" dirty="0">
              <a:solidFill>
                <a:srgbClr val="C00000"/>
              </a:solidFill>
              <a:latin typeface="Book Antiqua" pitchFamily="18" charset="0"/>
              <a:cs typeface="Mongolian Baiti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Bookman Old Style" pitchFamily="18" charset="0"/>
              </a:rPr>
              <a:t>r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Bookman Old Style" pitchFamily="18" charset="0"/>
              </a:rPr>
              <a:t>od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  <a:latin typeface="Bookman Old Style" pitchFamily="18" charset="0"/>
              </a:rPr>
              <a:t>Hrabišiců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Bookman Old Style" pitchFamily="18" charset="0"/>
              </a:rPr>
              <a:t> – křižovatka dálkových cest</a:t>
            </a:r>
          </a:p>
          <a:p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Bookman Old Style" pitchFamily="18" charset="0"/>
              </a:rPr>
              <a:t>v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Bookman Old Style" pitchFamily="18" charset="0"/>
              </a:rPr>
              <a:t> polovině 13. století – královské město</a:t>
            </a:r>
          </a:p>
          <a:p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Bookman Old Style" pitchFamily="18" charset="0"/>
              </a:rPr>
              <a:t>P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Bookman Old Style" pitchFamily="18" charset="0"/>
              </a:rPr>
              <a:t>řemysl  Otakar II.- právo mílové, právo nuceného skladu kupeckého zboží a právo věznit dlužníky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Bookman Old Style" pitchFamily="18" charset="0"/>
              </a:rPr>
              <a:t>Karel IV. – vinice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Bookman Old Style" pitchFamily="18" charset="0"/>
              </a:rPr>
              <a:t>hradby</a:t>
            </a:r>
            <a:endParaRPr lang="cs-CZ" b="1" dirty="0">
              <a:solidFill>
                <a:schemeClr val="accent2">
                  <a:lumMod val="50000"/>
                </a:schemeClr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rgbClr val="C00000"/>
                </a:solidFill>
                <a:latin typeface="Book Antiqua" pitchFamily="18" charset="0"/>
              </a:rPr>
              <a:t>15.-17. století</a:t>
            </a:r>
            <a:endParaRPr lang="cs-CZ" sz="5400" b="1" u="sng" dirty="0">
              <a:solidFill>
                <a:srgbClr val="C00000"/>
              </a:solidFill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002060"/>
                </a:solidFill>
                <a:latin typeface="Bookman Old Style" pitchFamily="18" charset="0"/>
              </a:rPr>
              <a:t>Most na straně nepřátel kalicha - husité poraženi</a:t>
            </a:r>
          </a:p>
          <a:p>
            <a:r>
              <a:rPr lang="cs-CZ" b="1" dirty="0" smtClean="0">
                <a:solidFill>
                  <a:srgbClr val="002060"/>
                </a:solidFill>
                <a:latin typeface="Bookman Old Style" pitchFamily="18" charset="0"/>
              </a:rPr>
              <a:t>1515 – velký požár – zničen kostel Nanebevzetí Panny Marie – nová stavba kostela</a:t>
            </a:r>
          </a:p>
          <a:p>
            <a:r>
              <a:rPr lang="cs-CZ" b="1" dirty="0" smtClean="0">
                <a:solidFill>
                  <a:srgbClr val="002060"/>
                </a:solidFill>
                <a:latin typeface="Bookman Old Style" pitchFamily="18" charset="0"/>
              </a:rPr>
              <a:t>1639 – obsazení města Švédy – snaha o dobytí </a:t>
            </a:r>
            <a:r>
              <a:rPr lang="cs-CZ" b="1" dirty="0" err="1" smtClean="0">
                <a:solidFill>
                  <a:srgbClr val="002060"/>
                </a:solidFill>
                <a:latin typeface="Bookman Old Style" pitchFamily="18" charset="0"/>
              </a:rPr>
              <a:t>Hněvína</a:t>
            </a:r>
            <a:endParaRPr lang="cs-CZ" b="1" dirty="0" smtClean="0">
              <a:solidFill>
                <a:srgbClr val="002060"/>
              </a:solidFill>
              <a:latin typeface="Bookman Old Style" pitchFamily="18" charset="0"/>
            </a:endParaRPr>
          </a:p>
          <a:p>
            <a:r>
              <a:rPr lang="cs-CZ" b="1" dirty="0" smtClean="0">
                <a:solidFill>
                  <a:srgbClr val="002060"/>
                </a:solidFill>
                <a:latin typeface="Bookman Old Style" pitchFamily="18" charset="0"/>
              </a:rPr>
              <a:t>1651 – 1653 – </a:t>
            </a:r>
            <a:r>
              <a:rPr lang="cs-CZ" b="1" dirty="0" err="1" smtClean="0">
                <a:solidFill>
                  <a:srgbClr val="002060"/>
                </a:solidFill>
                <a:latin typeface="Bookman Old Style" pitchFamily="18" charset="0"/>
              </a:rPr>
              <a:t>Hněvín</a:t>
            </a:r>
            <a:r>
              <a:rPr lang="cs-CZ" b="1" dirty="0" smtClean="0">
                <a:solidFill>
                  <a:srgbClr val="002060"/>
                </a:solidFill>
                <a:latin typeface="Bookman Old Style" pitchFamily="18" charset="0"/>
              </a:rPr>
              <a:t> zbourán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  <a:latin typeface="Bookman Old Style" pitchFamily="18" charset="0"/>
              </a:rPr>
              <a:t> 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u="sng" dirty="0" smtClean="0">
                <a:solidFill>
                  <a:srgbClr val="C00000"/>
                </a:solidFill>
                <a:latin typeface="Book Antiqua" pitchFamily="18" charset="0"/>
              </a:rPr>
              <a:t>19.století</a:t>
            </a:r>
            <a:endParaRPr lang="cs-CZ" sz="6000" b="1" u="sng" dirty="0">
              <a:solidFill>
                <a:srgbClr val="C00000"/>
              </a:solidFill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bg2">
                    <a:lumMod val="10000"/>
                  </a:schemeClr>
                </a:solidFill>
                <a:latin typeface="Bookman Old Style" pitchFamily="18" charset="0"/>
              </a:rPr>
              <a:t>t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  <a:latin typeface="Bookman Old Style" pitchFamily="18" charset="0"/>
              </a:rPr>
              <a:t>ěžba uhlí</a:t>
            </a:r>
          </a:p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  <a:latin typeface="Bookman Old Style" pitchFamily="18" charset="0"/>
              </a:rPr>
              <a:t>1870 – železnice Chomutov – Ústí nad Labem – přes Most</a:t>
            </a:r>
          </a:p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  <a:latin typeface="Bookman Old Style" pitchFamily="18" charset="0"/>
              </a:rPr>
              <a:t>postaven byl cukrovar, porcelánka, ocelárna, pivovar</a:t>
            </a:r>
          </a:p>
          <a:p>
            <a:r>
              <a:rPr lang="cs-CZ" b="1" dirty="0">
                <a:solidFill>
                  <a:schemeClr val="bg2">
                    <a:lumMod val="10000"/>
                  </a:schemeClr>
                </a:solidFill>
                <a:latin typeface="Bookman Old Style" pitchFamily="18" charset="0"/>
              </a:rPr>
              <a:t>p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  <a:latin typeface="Bookman Old Style" pitchFamily="18" charset="0"/>
              </a:rPr>
              <a:t>říliv českého obyvatelstva</a:t>
            </a:r>
            <a:endParaRPr lang="cs-CZ" b="1" dirty="0">
              <a:solidFill>
                <a:schemeClr val="bg2">
                  <a:lumMod val="10000"/>
                </a:schemeClr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rgbClr val="C00000"/>
                </a:solidFill>
                <a:latin typeface="Book Antiqua" pitchFamily="18" charset="0"/>
              </a:rPr>
              <a:t>20. století</a:t>
            </a:r>
            <a:endParaRPr lang="cs-CZ" sz="5400" b="1" u="sng" dirty="0">
              <a:solidFill>
                <a:srgbClr val="C00000"/>
              </a:solidFill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>
                <a:solidFill>
                  <a:srgbClr val="002060"/>
                </a:solidFill>
                <a:latin typeface="Bookman Old Style" pitchFamily="18" charset="0"/>
              </a:rPr>
              <a:t>o</a:t>
            </a:r>
            <a:r>
              <a:rPr lang="cs-CZ" sz="2800" b="1" dirty="0" smtClean="0">
                <a:solidFill>
                  <a:srgbClr val="002060"/>
                </a:solidFill>
                <a:latin typeface="Bookman Old Style" pitchFamily="18" charset="0"/>
              </a:rPr>
              <a:t>bnova hradu </a:t>
            </a:r>
            <a:r>
              <a:rPr lang="cs-CZ" sz="2800" b="1" dirty="0" err="1" smtClean="0">
                <a:solidFill>
                  <a:srgbClr val="002060"/>
                </a:solidFill>
                <a:latin typeface="Bookman Old Style" pitchFamily="18" charset="0"/>
              </a:rPr>
              <a:t>Hněvín</a:t>
            </a:r>
            <a:r>
              <a:rPr lang="cs-CZ" sz="2800" b="1" dirty="0" smtClean="0">
                <a:solidFill>
                  <a:srgbClr val="002060"/>
                </a:solidFill>
                <a:latin typeface="Bookman Old Style" pitchFamily="18" charset="0"/>
              </a:rPr>
              <a:t> - restaurace</a:t>
            </a:r>
          </a:p>
          <a:p>
            <a:r>
              <a:rPr lang="cs-CZ" sz="2800" b="1" dirty="0">
                <a:solidFill>
                  <a:srgbClr val="002060"/>
                </a:solidFill>
                <a:latin typeface="Bookman Old Style" pitchFamily="18" charset="0"/>
              </a:rPr>
              <a:t>z</a:t>
            </a:r>
            <a:r>
              <a:rPr lang="cs-CZ" sz="2800" b="1" dirty="0" smtClean="0">
                <a:solidFill>
                  <a:srgbClr val="002060"/>
                </a:solidFill>
                <a:latin typeface="Bookman Old Style" pitchFamily="18" charset="0"/>
              </a:rPr>
              <a:t>a 2. světové války město bombardováno</a:t>
            </a:r>
          </a:p>
          <a:p>
            <a:r>
              <a:rPr lang="cs-CZ" sz="2800" b="1" dirty="0" smtClean="0">
                <a:solidFill>
                  <a:srgbClr val="002060"/>
                </a:solidFill>
                <a:latin typeface="Bookman Old Style" pitchFamily="18" charset="0"/>
              </a:rPr>
              <a:t>po válce začíná výstavba nových sídlišť</a:t>
            </a:r>
          </a:p>
          <a:p>
            <a:r>
              <a:rPr lang="cs-CZ" sz="2800" b="1" dirty="0" smtClean="0">
                <a:solidFill>
                  <a:srgbClr val="002060"/>
                </a:solidFill>
                <a:latin typeface="Bookman Old Style" pitchFamily="18" charset="0"/>
              </a:rPr>
              <a:t>1965 – začala demolice starého města – těžba uhlí</a:t>
            </a:r>
          </a:p>
          <a:p>
            <a:r>
              <a:rPr lang="cs-CZ" sz="2800" b="1" dirty="0" smtClean="0">
                <a:solidFill>
                  <a:srgbClr val="002060"/>
                </a:solidFill>
                <a:latin typeface="Bookman Old Style" pitchFamily="18" charset="0"/>
              </a:rPr>
              <a:t>1975 – přesunutí kostela</a:t>
            </a:r>
          </a:p>
          <a:p>
            <a:r>
              <a:rPr lang="cs-CZ" sz="2800" b="1" dirty="0" smtClean="0">
                <a:solidFill>
                  <a:srgbClr val="002060"/>
                </a:solidFill>
                <a:latin typeface="Bookman Old Style" pitchFamily="18" charset="0"/>
              </a:rPr>
              <a:t>70.- 80. léta – výstavba nového města – divadlo, kulturní dům, hotel </a:t>
            </a:r>
            <a:r>
              <a:rPr lang="cs-CZ" sz="2800" b="1" dirty="0" err="1" smtClean="0">
                <a:solidFill>
                  <a:srgbClr val="002060"/>
                </a:solidFill>
                <a:latin typeface="Bookman Old Style" pitchFamily="18" charset="0"/>
              </a:rPr>
              <a:t>Cascade</a:t>
            </a:r>
            <a:r>
              <a:rPr lang="cs-CZ" sz="2800" b="1" dirty="0" smtClean="0">
                <a:solidFill>
                  <a:srgbClr val="002060"/>
                </a:solidFill>
                <a:latin typeface="Bookman Old Style" pitchFamily="18" charset="0"/>
              </a:rPr>
              <a:t>, otevření přesunutého kostela</a:t>
            </a:r>
            <a:endParaRPr lang="cs-CZ" sz="2800" b="1" dirty="0">
              <a:solidFill>
                <a:srgbClr val="00206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6239" y="784226"/>
            <a:ext cx="4192452" cy="54006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Vodorovný svitek 1"/>
          <p:cNvSpPr/>
          <p:nvPr/>
        </p:nvSpPr>
        <p:spPr>
          <a:xfrm>
            <a:off x="0" y="0"/>
            <a:ext cx="4446810" cy="1499693"/>
          </a:xfrm>
          <a:prstGeom prst="horizontalScroll">
            <a:avLst/>
          </a:prstGeom>
          <a:solidFill>
            <a:srgbClr val="FFC000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  <a:latin typeface="Baskerville Old Face" pitchFamily="18" charset="0"/>
              </a:rPr>
              <a:t>DĚKANSKÝ KOSTEL NANEBEVZETÍ PANNY MARIE</a:t>
            </a:r>
            <a:endParaRPr lang="cs-CZ" sz="2000" b="1" dirty="0">
              <a:solidFill>
                <a:srgbClr val="002060"/>
              </a:solidFill>
              <a:latin typeface="Baskerville Old Face" pitchFamily="18" charset="0"/>
            </a:endParaRPr>
          </a:p>
        </p:txBody>
      </p:sp>
      <p:sp>
        <p:nvSpPr>
          <p:cNvPr id="3" name="Výbuch 1 2"/>
          <p:cNvSpPr/>
          <p:nvPr/>
        </p:nvSpPr>
        <p:spPr>
          <a:xfrm>
            <a:off x="6804248" y="5013176"/>
            <a:ext cx="2088232" cy="1440160"/>
          </a:xfrm>
          <a:prstGeom prst="irregularSeal1">
            <a:avLst/>
          </a:prstGeom>
          <a:solidFill>
            <a:srgbClr val="FFFF00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latin typeface="Baskerville Old Face" pitchFamily="18" charset="0"/>
              </a:rPr>
              <a:t>1878</a:t>
            </a:r>
            <a:endParaRPr lang="cs-CZ" sz="2400" b="1" dirty="0">
              <a:solidFill>
                <a:srgbClr val="002060"/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7692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5088904" cy="36004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6386" name="Picture 2" descr="File:Most, Starý Most, Přesunutý kostel EX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8056" y="2924944"/>
            <a:ext cx="5099720" cy="339769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Výbuch 1 1"/>
          <p:cNvSpPr/>
          <p:nvPr/>
        </p:nvSpPr>
        <p:spPr>
          <a:xfrm>
            <a:off x="323528" y="3111066"/>
            <a:ext cx="1728192" cy="1355947"/>
          </a:xfrm>
          <a:prstGeom prst="irregularSeal1">
            <a:avLst/>
          </a:prstGeom>
          <a:solidFill>
            <a:srgbClr val="FFC0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  <a:latin typeface="Baskerville Old Face" pitchFamily="18" charset="0"/>
              </a:rPr>
              <a:t>1975</a:t>
            </a:r>
            <a:endParaRPr lang="cs-CZ" sz="2000" b="1" dirty="0">
              <a:solidFill>
                <a:srgbClr val="002060"/>
              </a:solidFill>
              <a:latin typeface="Baskerville Old Face" pitchFamily="18" charset="0"/>
            </a:endParaRPr>
          </a:p>
        </p:txBody>
      </p:sp>
      <p:sp>
        <p:nvSpPr>
          <p:cNvPr id="5" name="Výbuch 1 4"/>
          <p:cNvSpPr/>
          <p:nvPr/>
        </p:nvSpPr>
        <p:spPr>
          <a:xfrm>
            <a:off x="2720555" y="4966687"/>
            <a:ext cx="1728192" cy="1355947"/>
          </a:xfrm>
          <a:prstGeom prst="irregularSeal1">
            <a:avLst/>
          </a:prstGeom>
          <a:solidFill>
            <a:srgbClr val="FFC0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  <a:latin typeface="Baskerville Old Face" pitchFamily="18" charset="0"/>
              </a:rPr>
              <a:t>2013</a:t>
            </a:r>
            <a:endParaRPr lang="cs-CZ" sz="2000" b="1" dirty="0">
              <a:solidFill>
                <a:srgbClr val="002060"/>
              </a:solidFill>
              <a:latin typeface="Baskerville Old Face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"/>
                            </p:stCondLst>
                            <p:childTnLst>
                              <p:par>
                                <p:cTn id="11" presetID="45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5061" y="3284984"/>
            <a:ext cx="4500500" cy="28803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49" y="1124744"/>
            <a:ext cx="4278475" cy="33123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6cípá hvězda 3"/>
          <p:cNvSpPr/>
          <p:nvPr/>
        </p:nvSpPr>
        <p:spPr>
          <a:xfrm>
            <a:off x="251520" y="3573016"/>
            <a:ext cx="1656184" cy="1440160"/>
          </a:xfrm>
          <a:prstGeom prst="star6">
            <a:avLst/>
          </a:prstGeom>
          <a:solidFill>
            <a:srgbClr val="00B0F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  <a:latin typeface="Broadway" pitchFamily="82" charset="0"/>
                <a:ea typeface="Batang" pitchFamily="18" charset="-127"/>
              </a:rPr>
              <a:t>1602</a:t>
            </a:r>
            <a:endParaRPr lang="cs-CZ" sz="2800" b="1" dirty="0">
              <a:solidFill>
                <a:srgbClr val="7030A0"/>
              </a:solidFill>
              <a:latin typeface="Broadway" pitchFamily="82" charset="0"/>
              <a:ea typeface="Batang" pitchFamily="18" charset="-127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  <a:latin typeface="Batang" pitchFamily="18" charset="-127"/>
                <a:ea typeface="Batang" pitchFamily="18" charset="-127"/>
              </a:rPr>
              <a:t>HNĚVÍN</a:t>
            </a:r>
            <a:endParaRPr lang="cs-CZ" sz="5400" b="1" dirty="0">
              <a:solidFill>
                <a:srgbClr val="7030A0"/>
              </a:solidFill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9" name="6cípá hvězda 8"/>
          <p:cNvSpPr/>
          <p:nvPr/>
        </p:nvSpPr>
        <p:spPr>
          <a:xfrm>
            <a:off x="4969127" y="2488504"/>
            <a:ext cx="1656184" cy="1440160"/>
          </a:xfrm>
          <a:prstGeom prst="star6">
            <a:avLst/>
          </a:prstGeom>
          <a:solidFill>
            <a:srgbClr val="00B0F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  <a:latin typeface="Broadway" pitchFamily="82" charset="0"/>
              </a:rPr>
              <a:t>1900</a:t>
            </a:r>
            <a:endParaRPr lang="cs-CZ" sz="2400" dirty="0">
              <a:solidFill>
                <a:srgbClr val="7030A0"/>
              </a:solidFill>
              <a:latin typeface="Broadway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9722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" dur="225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750"/>
                            </p:stCondLst>
                            <p:childTnLst>
                              <p:par>
                                <p:cTn id="13" presetID="21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250"/>
                            </p:stCondLst>
                            <p:childTnLst>
                              <p:par>
                                <p:cTn id="17" presetID="21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750"/>
                            </p:stCondLst>
                            <p:childTnLst>
                              <p:par>
                                <p:cTn id="21" presetID="21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ttp://upload.wikimedia.org/wikipedia/commons/0/0d/Most_Hnevin_%2802%29_2005-11-08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692696"/>
            <a:ext cx="7572375" cy="533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6cípá hvězda 3"/>
          <p:cNvSpPr/>
          <p:nvPr/>
        </p:nvSpPr>
        <p:spPr>
          <a:xfrm>
            <a:off x="179512" y="260648"/>
            <a:ext cx="1656184" cy="1440160"/>
          </a:xfrm>
          <a:prstGeom prst="star6">
            <a:avLst/>
          </a:prstGeom>
          <a:solidFill>
            <a:srgbClr val="00B0F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  <a:latin typeface="Broadway" pitchFamily="82" charset="0"/>
              </a:rPr>
              <a:t>2013</a:t>
            </a:r>
            <a:endParaRPr lang="cs-CZ" sz="2400" dirty="0">
              <a:solidFill>
                <a:srgbClr val="7030A0"/>
              </a:solidFill>
              <a:latin typeface="Broadway" pitchFamily="82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222" y="908720"/>
            <a:ext cx="5112568" cy="31953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174084"/>
            <a:ext cx="4338059" cy="3253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29208" y="476672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  <a:latin typeface="Comic Sans MS" pitchFamily="66" charset="0"/>
              </a:rPr>
              <a:t>NÁDRAŽÍ</a:t>
            </a:r>
            <a:endParaRPr lang="cs-CZ" sz="5400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4" name="Slza 3"/>
          <p:cNvSpPr/>
          <p:nvPr/>
        </p:nvSpPr>
        <p:spPr>
          <a:xfrm>
            <a:off x="133222" y="3933056"/>
            <a:ext cx="1558458" cy="1224136"/>
          </a:xfrm>
          <a:prstGeom prst="teardrop">
            <a:avLst/>
          </a:prstGeom>
          <a:solidFill>
            <a:srgbClr val="92D050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Broadway" pitchFamily="82" charset="0"/>
              </a:rPr>
              <a:t>1900</a:t>
            </a:r>
            <a:endParaRPr lang="cs-CZ" sz="2800" b="1" dirty="0">
              <a:solidFill>
                <a:schemeClr val="tx1"/>
              </a:solidFill>
              <a:latin typeface="Broadway" pitchFamily="82" charset="0"/>
            </a:endParaRPr>
          </a:p>
        </p:txBody>
      </p:sp>
      <p:sp>
        <p:nvSpPr>
          <p:cNvPr id="7" name="Slza 6"/>
          <p:cNvSpPr/>
          <p:nvPr/>
        </p:nvSpPr>
        <p:spPr>
          <a:xfrm>
            <a:off x="3275856" y="5157192"/>
            <a:ext cx="1558458" cy="1224136"/>
          </a:xfrm>
          <a:prstGeom prst="teardrop">
            <a:avLst/>
          </a:prstGeom>
          <a:solidFill>
            <a:srgbClr val="92D050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Broadway" pitchFamily="82" charset="0"/>
              </a:rPr>
              <a:t>2013</a:t>
            </a:r>
            <a:endParaRPr lang="cs-CZ" sz="2800" b="1" dirty="0">
              <a:solidFill>
                <a:schemeClr val="tx1"/>
              </a:solidFill>
              <a:latin typeface="Broadway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8652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125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750"/>
                            </p:stCondLst>
                            <p:childTnLst>
                              <p:par>
                                <p:cTn id="13" presetID="3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125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779" y="332939"/>
            <a:ext cx="4824536" cy="320228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s jedním zakulaceným rohem 2"/>
          <p:cNvSpPr/>
          <p:nvPr/>
        </p:nvSpPr>
        <p:spPr>
          <a:xfrm>
            <a:off x="827584" y="3284984"/>
            <a:ext cx="2952328" cy="792088"/>
          </a:xfrm>
          <a:prstGeom prst="round1Rect">
            <a:avLst/>
          </a:prstGeom>
          <a:solidFill>
            <a:srgbClr val="FF99FF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Poslední budova staré nemocnice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6642" y="3140968"/>
            <a:ext cx="4786380" cy="31769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s jedním zakulaceným rohem 4"/>
          <p:cNvSpPr/>
          <p:nvPr/>
        </p:nvSpPr>
        <p:spPr>
          <a:xfrm>
            <a:off x="5436096" y="2638022"/>
            <a:ext cx="2952328" cy="792088"/>
          </a:xfrm>
          <a:prstGeom prst="round1Rect">
            <a:avLst/>
          </a:prstGeom>
          <a:solidFill>
            <a:srgbClr val="FF99FF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Dnešní nemocnice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3732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File:Divadlo Most - staré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188640"/>
            <a:ext cx="5076055" cy="3477097"/>
          </a:xfrm>
          <a:prstGeom prst="rect">
            <a:avLst/>
          </a:prstGeom>
          <a:noFill/>
        </p:spPr>
      </p:pic>
      <p:pic>
        <p:nvPicPr>
          <p:cNvPr id="21508" name="Picture 4" descr="http://upload.wikimedia.org/wikipedia/commons/e/e9/Divadlo_Mos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3429000"/>
            <a:ext cx="4499992" cy="2998359"/>
          </a:xfrm>
          <a:prstGeom prst="rect">
            <a:avLst/>
          </a:prstGeom>
          <a:noFill/>
        </p:spPr>
      </p:pic>
      <p:sp>
        <p:nvSpPr>
          <p:cNvPr id="2" name="Vlna 1"/>
          <p:cNvSpPr/>
          <p:nvPr/>
        </p:nvSpPr>
        <p:spPr>
          <a:xfrm>
            <a:off x="3995936" y="404664"/>
            <a:ext cx="3707903" cy="1059407"/>
          </a:xfrm>
          <a:prstGeom prst="wave">
            <a:avLst/>
          </a:prstGeom>
          <a:solidFill>
            <a:schemeClr val="accent2">
              <a:lumMod val="75000"/>
            </a:schemeClr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STARÉ DIVADLO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5" name="Vlna 4"/>
          <p:cNvSpPr/>
          <p:nvPr/>
        </p:nvSpPr>
        <p:spPr>
          <a:xfrm>
            <a:off x="827584" y="4725144"/>
            <a:ext cx="3707903" cy="1059407"/>
          </a:xfrm>
          <a:prstGeom prst="wave">
            <a:avLst/>
          </a:prstGeom>
          <a:solidFill>
            <a:schemeClr val="accent2">
              <a:lumMod val="75000"/>
            </a:schemeClr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NOVÉ DIVADLO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25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7861" y="1340768"/>
            <a:ext cx="6083829" cy="45628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 Narrow" pitchFamily="34" charset="0"/>
              </a:rPr>
              <a:t>ZNAK MĚSTA MOSTU</a:t>
            </a:r>
            <a:endParaRPr lang="cs-CZ" sz="4800" b="1" dirty="0">
              <a:solidFill>
                <a:srgbClr val="FF0000"/>
              </a:solidFill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9999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329096"/>
            <a:ext cx="6618312" cy="49637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scene3d>
            <a:camera prst="orthographicFront"/>
            <a:lightRig rig="threePt" dir="t"/>
          </a:scene3d>
          <a:sp3d>
            <a:bevelT prst="relaxedInset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 Narrow" pitchFamily="34" charset="0"/>
              </a:rPr>
              <a:t>MUZEUM</a:t>
            </a:r>
            <a:endParaRPr lang="cs-CZ" sz="5400" b="1" dirty="0">
              <a:solidFill>
                <a:srgbClr val="FF0000"/>
              </a:solidFill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2167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25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25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25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40"/>
            <a:ext cx="4752528" cy="31663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scene3d>
            <a:camera prst="orthographicFront"/>
            <a:lightRig rig="threePt" dir="t"/>
          </a:scene3d>
          <a:sp3d>
            <a:bevelT w="139700" prst="cross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0428" y="2871508"/>
            <a:ext cx="4218044" cy="3163533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w="139700" prst="cross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5076056" y="908720"/>
            <a:ext cx="3647956" cy="863106"/>
          </a:xfrm>
          <a:prstGeom prst="roundRect">
            <a:avLst/>
          </a:prstGeom>
          <a:solidFill>
            <a:schemeClr val="bg2">
              <a:lumMod val="75000"/>
            </a:schemeClr>
          </a:solidFill>
          <a:ln w="381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Comic Sans MS" pitchFamily="66" charset="0"/>
              </a:rPr>
              <a:t>KULTURNÍ DŮM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95536" y="4725144"/>
            <a:ext cx="3647956" cy="863106"/>
          </a:xfrm>
          <a:prstGeom prst="roundRect">
            <a:avLst/>
          </a:prstGeom>
          <a:solidFill>
            <a:schemeClr val="bg2">
              <a:lumMod val="75000"/>
            </a:schemeClr>
          </a:solidFill>
          <a:ln w="381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Comic Sans MS" pitchFamily="66" charset="0"/>
              </a:rPr>
              <a:t>I. NÁMĚSTÍ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1479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1. Kde se objevila první zmínka o našem městě?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779912" y="2492896"/>
            <a:ext cx="1656184" cy="151216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99592" y="2528900"/>
            <a:ext cx="7416824" cy="144016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V KOSMOVĚ KRONICE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3072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Autofit/>
          </a:bodyPr>
          <a:lstStyle/>
          <a:p>
            <a:pPr algn="l"/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2. Proč byl Hněvín zbourán?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764304" y="2132856"/>
            <a:ext cx="1527776" cy="136815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15616" y="2158125"/>
            <a:ext cx="7344816" cy="1368152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PROTOŽE MOSTEČANÉ NECHTĚLI DALŠÍ DOBÝVÁNÍ HNĚVÍNA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3261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Autofit/>
          </a:bodyPr>
          <a:lstStyle/>
          <a:p>
            <a:pPr algn="l"/>
            <a:r>
              <a:rPr lang="cs-CZ" sz="4800" dirty="0" smtClean="0">
                <a:solidFill>
                  <a:srgbClr val="FF0000"/>
                </a:solidFill>
                <a:latin typeface="Arial Black" pitchFamily="34" charset="0"/>
              </a:rPr>
              <a:t>3. Proč se zbouralo staré město?</a:t>
            </a:r>
            <a:endParaRPr lang="cs-CZ" sz="4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07904" y="2420888"/>
            <a:ext cx="1548518" cy="1390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331640" y="2380245"/>
            <a:ext cx="6768752" cy="136815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KVŮLI TĚŽBĚ UHLÍ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5424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25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4800" dirty="0" smtClean="0">
                <a:solidFill>
                  <a:srgbClr val="FF0000"/>
                </a:solidFill>
                <a:latin typeface="Arial Black" pitchFamily="34" charset="0"/>
              </a:rPr>
              <a:t>4. Co je dnes na území bývalého města?</a:t>
            </a:r>
            <a:endParaRPr lang="cs-CZ" sz="4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491880" y="2132856"/>
            <a:ext cx="1440160" cy="122413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87624" y="2096852"/>
            <a:ext cx="6480720" cy="1296144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JEZERO MOST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0778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25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FF0000"/>
                </a:solidFill>
                <a:latin typeface="Arial Black" pitchFamily="34" charset="0"/>
              </a:rPr>
              <a:t>5. Co je na fotografii?</a:t>
            </a:r>
            <a:endParaRPr lang="cs-CZ" sz="4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Ovál 5"/>
          <p:cNvSpPr/>
          <p:nvPr/>
        </p:nvSpPr>
        <p:spPr>
          <a:xfrm>
            <a:off x="7092280" y="4581128"/>
            <a:ext cx="1296144" cy="115212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5112568" cy="3831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491880" y="4581128"/>
            <a:ext cx="5256584" cy="1296144"/>
          </a:xfrm>
          <a:prstGeom prst="rect">
            <a:avLst/>
          </a:prstGeom>
          <a:solidFill>
            <a:srgbClr val="FF99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ZNAK MĚSTA MOSTU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8041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4800" dirty="0" smtClean="0">
                <a:solidFill>
                  <a:srgbClr val="FF0000"/>
                </a:solidFill>
                <a:latin typeface="Arial Black" pitchFamily="34" charset="0"/>
              </a:rPr>
              <a:t>6. Co je na fotografii?</a:t>
            </a:r>
            <a:endParaRPr lang="cs-CZ" sz="4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800"/>
            <a:ext cx="5114987" cy="3194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6516216" y="4221088"/>
            <a:ext cx="1440160" cy="129614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923928" y="4221088"/>
            <a:ext cx="5040560" cy="1296144"/>
          </a:xfrm>
          <a:prstGeom prst="rect">
            <a:avLst/>
          </a:prstGeom>
          <a:solidFill>
            <a:srgbClr val="FF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NÁDRAŽÍ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2222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25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25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75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800" dirty="0" smtClean="0">
                <a:solidFill>
                  <a:srgbClr val="FF0000"/>
                </a:solidFill>
                <a:latin typeface="Arial Black" pitchFamily="34" charset="0"/>
              </a:rPr>
              <a:t>7. Co je na fotografii?</a:t>
            </a:r>
            <a:endParaRPr lang="cs-CZ" sz="4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84784"/>
            <a:ext cx="5078408" cy="34750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6300192" y="4221088"/>
            <a:ext cx="1296144" cy="115212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103440" y="4195786"/>
            <a:ext cx="5040560" cy="1296144"/>
          </a:xfrm>
          <a:prstGeom prst="rect">
            <a:avLst/>
          </a:prstGeom>
          <a:solidFill>
            <a:srgbClr val="FF99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DIVADLO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3094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25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25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75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Autofit/>
          </a:bodyPr>
          <a:lstStyle/>
          <a:p>
            <a:pPr algn="l"/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8. Jak se jmenuje naše náměstí?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4249280" cy="3194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6156176" y="3789040"/>
            <a:ext cx="1368152" cy="115212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101774" y="3789040"/>
            <a:ext cx="4752528" cy="129614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PRVNÍ NÁMĚSTÍ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7676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25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25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836712"/>
            <a:ext cx="928903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COSMAS OF PRAGUE, VOLNÉ DÍLO. </a:t>
            </a:r>
            <a:r>
              <a:rPr lang="cs-CZ" sz="1400" i="1" dirty="0" err="1" smtClean="0"/>
              <a:t>wikimedia.commons</a:t>
            </a:r>
            <a:r>
              <a:rPr lang="cs-CZ" sz="1400" dirty="0" smtClean="0"/>
              <a:t> [online]. [cit. 12.10.2013]. Dostupný na WWW: http://commons.wikimedia.org/wiki/File:Cosmas-Chronica_Boemorum.jpg 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251520" y="1484784"/>
            <a:ext cx="889248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AKTRON. </a:t>
            </a:r>
            <a:r>
              <a:rPr lang="cs-CZ" sz="1400" i="1" dirty="0" err="1" smtClean="0"/>
              <a:t>wikimedia.commons</a:t>
            </a:r>
            <a:r>
              <a:rPr lang="cs-CZ" sz="1400" dirty="0" smtClean="0"/>
              <a:t> [online]. [cit. 12.10.2013]. Dostupný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</a:t>
            </a:r>
            <a:r>
              <a:rPr lang="cs-CZ" sz="1400" dirty="0" err="1" smtClean="0"/>
              <a:t>Attribution</a:t>
            </a:r>
            <a:r>
              <a:rPr lang="cs-CZ" sz="1400" dirty="0" smtClean="0"/>
              <a:t>-</a:t>
            </a:r>
            <a:r>
              <a:rPr lang="cs-CZ" sz="1400" dirty="0" err="1" smtClean="0"/>
              <a:t>Share</a:t>
            </a:r>
            <a:r>
              <a:rPr lang="cs-CZ" sz="1400" dirty="0" smtClean="0"/>
              <a:t> </a:t>
            </a:r>
            <a:r>
              <a:rPr lang="cs-CZ" sz="1400" dirty="0" err="1" smtClean="0"/>
              <a:t>Alike</a:t>
            </a:r>
            <a:r>
              <a:rPr lang="cs-CZ" sz="1400" dirty="0" smtClean="0"/>
              <a:t> 3.0 </a:t>
            </a:r>
            <a:r>
              <a:rPr lang="cs-CZ" sz="1400" dirty="0" err="1" smtClean="0"/>
              <a:t>Unported</a:t>
            </a:r>
            <a:r>
              <a:rPr lang="cs-CZ" sz="1400" dirty="0" smtClean="0"/>
              <a:t> na WWW: http://commons.wikimedia.org/wiki/File:Most,_Star%C3%BD_Most,_P%C5%99esunut%C3%BD_kostel_EX.JPG 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251520" y="2276872"/>
            <a:ext cx="835292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KAISER, Norbert. </a:t>
            </a:r>
            <a:r>
              <a:rPr lang="cs-CZ" sz="1400" i="1" dirty="0" err="1" smtClean="0"/>
              <a:t>wikimedia.commons</a:t>
            </a:r>
            <a:r>
              <a:rPr lang="cs-CZ" sz="1400" dirty="0" smtClean="0"/>
              <a:t> [online]. [cit. 12.10.2013]. Dostupný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Uveďte autora-Zachovejte licenci 2.5 </a:t>
            </a:r>
            <a:r>
              <a:rPr lang="cs-CZ" sz="1400" dirty="0" err="1" smtClean="0"/>
              <a:t>Generic</a:t>
            </a:r>
            <a:r>
              <a:rPr lang="cs-CZ" sz="1400" dirty="0" smtClean="0"/>
              <a:t> na WWW: http://commons.wikimedia.org/wiki/File:Most_Hnevin_(02)_2005-11-08.JPG?uselang=cs 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323528" y="3068960"/>
            <a:ext cx="826266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VOLNÉ DÍLO. </a:t>
            </a:r>
            <a:r>
              <a:rPr lang="cs-CZ" sz="1400" i="1" dirty="0" err="1" smtClean="0"/>
              <a:t>wikimedia.commons</a:t>
            </a:r>
            <a:r>
              <a:rPr lang="cs-CZ" sz="1400" dirty="0" smtClean="0"/>
              <a:t> [online]. [cit. 12.10.2013]. Dostupný na WWW: http://commons.wikimedia.org/wiki/File:Divadlo_Most_-_star%C3%A9.jpg?uselang=cs 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323528" y="3573016"/>
            <a:ext cx="79208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HADONOS. </a:t>
            </a:r>
            <a:r>
              <a:rPr lang="cs-CZ" sz="1400" i="1" dirty="0" err="1" smtClean="0"/>
              <a:t>wikimedia.commons</a:t>
            </a:r>
            <a:r>
              <a:rPr lang="cs-CZ" sz="1400" dirty="0" smtClean="0"/>
              <a:t> [online]. [cit. 12.10.2013]. Dostupný na WWW: http://commons.wikimedia.org/wiki/File:Divadlo_Most.JPG?uselang=cs </a:t>
            </a:r>
            <a:endParaRPr lang="cs-CZ" sz="1400" dirty="0"/>
          </a:p>
        </p:txBody>
      </p:sp>
      <p:sp>
        <p:nvSpPr>
          <p:cNvPr id="2" name="Obdélník 1"/>
          <p:cNvSpPr/>
          <p:nvPr/>
        </p:nvSpPr>
        <p:spPr>
          <a:xfrm>
            <a:off x="304972" y="4080379"/>
            <a:ext cx="849694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MARTIN MYŠIČKA. </a:t>
            </a:r>
            <a:r>
              <a:rPr lang="cs-CZ" sz="1400" i="1" dirty="0" err="1"/>
              <a:t>wikimedia.commons</a:t>
            </a:r>
            <a:r>
              <a:rPr lang="cs-CZ" sz="1400" dirty="0"/>
              <a:t> [online]. [cit. 13.10.2013]. Dostupný na WWW: http://commons.wikimedia.org/wiki/File:Kostel_05.jpg?uselang=cs </a:t>
            </a:r>
          </a:p>
        </p:txBody>
      </p:sp>
      <p:sp>
        <p:nvSpPr>
          <p:cNvPr id="3" name="Obdélník 2"/>
          <p:cNvSpPr/>
          <p:nvPr/>
        </p:nvSpPr>
        <p:spPr>
          <a:xfrm>
            <a:off x="323528" y="4568853"/>
            <a:ext cx="82809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NEZNÁMÝ. </a:t>
            </a:r>
            <a:r>
              <a:rPr lang="en-US" sz="1400" i="1" dirty="0" err="1"/>
              <a:t>wikimedia.commons</a:t>
            </a:r>
            <a:r>
              <a:rPr lang="en-US" sz="1400" dirty="0"/>
              <a:t> [online]. [cit. 13.10.2013]. </a:t>
            </a:r>
            <a:r>
              <a:rPr lang="en-US" sz="1400" dirty="0" err="1"/>
              <a:t>Dostupný</a:t>
            </a:r>
            <a:r>
              <a:rPr lang="en-US" sz="1400" dirty="0"/>
              <a:t> </a:t>
            </a:r>
            <a:r>
              <a:rPr lang="en-US" sz="1400" dirty="0" err="1"/>
              <a:t>na</a:t>
            </a:r>
            <a:r>
              <a:rPr lang="en-US" sz="1400" dirty="0"/>
              <a:t> WWW: http://commons.wikimedia.org/wiki/File:Hn%C4%9Bv%C3%ADn_06.jpg?uselang=cs </a:t>
            </a:r>
            <a:endParaRPr lang="cs-CZ" sz="1400" dirty="0"/>
          </a:p>
        </p:txBody>
      </p:sp>
      <p:sp>
        <p:nvSpPr>
          <p:cNvPr id="9" name="Obdélník 8"/>
          <p:cNvSpPr/>
          <p:nvPr/>
        </p:nvSpPr>
        <p:spPr>
          <a:xfrm>
            <a:off x="350404" y="5092073"/>
            <a:ext cx="82089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WILLENBERGER, Jan. </a:t>
            </a:r>
            <a:r>
              <a:rPr lang="cs-CZ" sz="1400" i="1" dirty="0" err="1"/>
              <a:t>wikimedia.commons</a:t>
            </a:r>
            <a:r>
              <a:rPr lang="cs-CZ" sz="1400" dirty="0"/>
              <a:t> [online]. [cit. 13.10.2013]. Dostupný na WWW: http://commons.wikimedia.org/wiki/File:Hn%C4%9Bv%C3%ADn_1602.jpg?uselang=cs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22812" y="5619639"/>
            <a:ext cx="782199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NEZNÁMÝ. </a:t>
            </a:r>
            <a:r>
              <a:rPr lang="en-US" sz="1400" i="1" dirty="0" err="1"/>
              <a:t>wikimedia.commons</a:t>
            </a:r>
            <a:r>
              <a:rPr lang="en-US" sz="1400" dirty="0"/>
              <a:t> [online]. [cit. 13.10.2013]. </a:t>
            </a:r>
            <a:r>
              <a:rPr lang="en-US" sz="1400" dirty="0" err="1"/>
              <a:t>Dostupný</a:t>
            </a:r>
            <a:r>
              <a:rPr lang="en-US" sz="1400" dirty="0"/>
              <a:t> </a:t>
            </a:r>
            <a:r>
              <a:rPr lang="en-US" sz="1400" dirty="0" err="1"/>
              <a:t>na</a:t>
            </a:r>
            <a:r>
              <a:rPr lang="en-US" sz="1400" dirty="0"/>
              <a:t> WWW: http://commons.wikimedia.org/wiki/File:Most_-_d%C4%9Bkansk%C3%BD_kostel.jpg?uselang=cs </a:t>
            </a:r>
            <a:endParaRPr lang="cs-CZ" sz="1400" dirty="0"/>
          </a:p>
        </p:txBody>
      </p:sp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76672"/>
            <a:ext cx="799288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NEZNÁMÝ. </a:t>
            </a:r>
            <a:r>
              <a:rPr lang="en-US" sz="1400" i="1" dirty="0" err="1"/>
              <a:t>wikimedia.commons</a:t>
            </a:r>
            <a:r>
              <a:rPr lang="en-US" sz="1400" dirty="0"/>
              <a:t> [online]. [cit. 13.10.2013]. </a:t>
            </a:r>
            <a:r>
              <a:rPr lang="en-US" sz="1400" dirty="0" err="1"/>
              <a:t>Dostupný</a:t>
            </a:r>
            <a:r>
              <a:rPr lang="en-US" sz="1400" dirty="0"/>
              <a:t> </a:t>
            </a:r>
            <a:r>
              <a:rPr lang="en-US" sz="1400" dirty="0" err="1"/>
              <a:t>na</a:t>
            </a:r>
            <a:r>
              <a:rPr lang="en-US" sz="1400" dirty="0"/>
              <a:t> WWW: http://commons.wikimedia.org/wiki/File:Most_-_star%C3%A9_n%C3%A1dra%C5%BE%C3%AD.jpg?uselang=cs </a:t>
            </a:r>
            <a:endParaRPr lang="cs-CZ" sz="1400" dirty="0"/>
          </a:p>
        </p:txBody>
      </p:sp>
      <p:sp>
        <p:nvSpPr>
          <p:cNvPr id="3" name="Obdélník 2"/>
          <p:cNvSpPr/>
          <p:nvPr/>
        </p:nvSpPr>
        <p:spPr>
          <a:xfrm>
            <a:off x="424469" y="1178241"/>
            <a:ext cx="79928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KIRK. </a:t>
            </a:r>
            <a:r>
              <a:rPr lang="cs-CZ" sz="1400" i="1" dirty="0" err="1"/>
              <a:t>wikimedia.commons</a:t>
            </a:r>
            <a:r>
              <a:rPr lang="cs-CZ" sz="1400" dirty="0"/>
              <a:t> [online]. [cit. 13.10.2013]. Dostupný na WWW: http://commons.wikimedia.org/wiki/File:Most_CoA.gif?uselang=cs </a:t>
            </a:r>
          </a:p>
        </p:txBody>
      </p:sp>
      <p:sp>
        <p:nvSpPr>
          <p:cNvPr id="4" name="Obdélník 3"/>
          <p:cNvSpPr/>
          <p:nvPr/>
        </p:nvSpPr>
        <p:spPr>
          <a:xfrm>
            <a:off x="386625" y="1701461"/>
            <a:ext cx="777686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HADONOS. </a:t>
            </a:r>
            <a:r>
              <a:rPr lang="cs-CZ" sz="1400" i="1" dirty="0" err="1"/>
              <a:t>wikimedia.commons</a:t>
            </a:r>
            <a:r>
              <a:rPr lang="cs-CZ" sz="1400" dirty="0"/>
              <a:t> [online]. [cit. 13.10.2013]. Dostupný 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Uveďte autora-Zachovejte licenci 3.0 </a:t>
            </a:r>
            <a:r>
              <a:rPr lang="cs-CZ" sz="1400" dirty="0" err="1"/>
              <a:t>Unported</a:t>
            </a:r>
            <a:r>
              <a:rPr lang="cs-CZ" sz="1400" dirty="0"/>
              <a:t> na WWW: http://commons.wikimedia.org/wiki/File:Znak_Mostu_p%C5%99ed_magistr%C3%A1tem.jpg?uselang=cs </a:t>
            </a:r>
          </a:p>
        </p:txBody>
      </p:sp>
      <p:sp>
        <p:nvSpPr>
          <p:cNvPr id="5" name="Obdélník 4"/>
          <p:cNvSpPr/>
          <p:nvPr/>
        </p:nvSpPr>
        <p:spPr>
          <a:xfrm>
            <a:off x="422629" y="2355112"/>
            <a:ext cx="770485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ZRSCH3. </a:t>
            </a:r>
            <a:r>
              <a:rPr lang="en-US" sz="1400" i="1" dirty="0" err="1"/>
              <a:t>wikimedia.commons</a:t>
            </a:r>
            <a:r>
              <a:rPr lang="en-US" sz="1400" dirty="0"/>
              <a:t> [online]. [cit. 13.10.2013]. </a:t>
            </a:r>
            <a:r>
              <a:rPr lang="en-US" sz="1400" dirty="0" err="1"/>
              <a:t>Dostupný</a:t>
            </a:r>
            <a:r>
              <a:rPr lang="en-US" sz="1400" dirty="0"/>
              <a:t> </a:t>
            </a:r>
            <a:r>
              <a:rPr lang="en-US" sz="1400" dirty="0" err="1"/>
              <a:t>na</a:t>
            </a:r>
            <a:r>
              <a:rPr lang="en-US" sz="1400" dirty="0"/>
              <a:t> WWW: http://commons.wikimedia.org/wiki/File:Oblastni_muzeum_v_Moste.jpg?uselang=cs 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439144" y="2878332"/>
            <a:ext cx="810039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HADONOS. </a:t>
            </a:r>
            <a:r>
              <a:rPr lang="cs-CZ" sz="1400" i="1" dirty="0" err="1"/>
              <a:t>wikimedia.commons</a:t>
            </a:r>
            <a:r>
              <a:rPr lang="cs-CZ" sz="1400" dirty="0"/>
              <a:t> [online]. [cit. 13.10.2013]. Dostupný na WWW: http://commons.wikimedia.org/wiki/File:Planet%C3%A1rium_v_Most%C4%9B.JPG?uselang=cs </a:t>
            </a:r>
          </a:p>
        </p:txBody>
      </p:sp>
      <p:sp>
        <p:nvSpPr>
          <p:cNvPr id="7" name="Obdélník 6"/>
          <p:cNvSpPr/>
          <p:nvPr/>
        </p:nvSpPr>
        <p:spPr>
          <a:xfrm>
            <a:off x="395536" y="3401552"/>
            <a:ext cx="787752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HADONOS. </a:t>
            </a:r>
            <a:r>
              <a:rPr lang="cs-CZ" sz="1400" i="1" dirty="0" err="1"/>
              <a:t>wikimedia.commons</a:t>
            </a:r>
            <a:r>
              <a:rPr lang="cs-CZ" sz="1600" dirty="0"/>
              <a:t> [online]. [cit. 13.10.2013]. Dostupný na WWW: http://commons.wikimedia.org/wiki/File:Most_star%C3%A1_nemocnice.JPG?uselang=cs </a:t>
            </a:r>
          </a:p>
        </p:txBody>
      </p:sp>
      <p:sp>
        <p:nvSpPr>
          <p:cNvPr id="8" name="Obdélník 7"/>
          <p:cNvSpPr/>
          <p:nvPr/>
        </p:nvSpPr>
        <p:spPr>
          <a:xfrm>
            <a:off x="386625" y="3914184"/>
            <a:ext cx="795688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HADONOS. </a:t>
            </a:r>
            <a:r>
              <a:rPr lang="cs-CZ" sz="1400" i="1" dirty="0" err="1"/>
              <a:t>wikimedia.commons</a:t>
            </a:r>
            <a:r>
              <a:rPr lang="cs-CZ" sz="1400" dirty="0"/>
              <a:t> [online]. [cit. 13.10.2013]. Dostupný na WWW: http://commons.wikimedia.org/wiki/File:Most_-_are%C3%A1l_nemocnice.JPG?uselang=cs </a:t>
            </a:r>
          </a:p>
        </p:txBody>
      </p:sp>
      <p:sp>
        <p:nvSpPr>
          <p:cNvPr id="9" name="Obdélník 8"/>
          <p:cNvSpPr/>
          <p:nvPr/>
        </p:nvSpPr>
        <p:spPr>
          <a:xfrm>
            <a:off x="374965" y="4384268"/>
            <a:ext cx="7898097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DEZIDOR. </a:t>
            </a:r>
            <a:r>
              <a:rPr lang="cs-CZ" sz="1400" i="1" dirty="0" err="1"/>
              <a:t>wikimedia.commons</a:t>
            </a:r>
            <a:r>
              <a:rPr lang="cs-CZ" sz="1400" dirty="0"/>
              <a:t> [online]. [cit. 13.10.2013]. Dostupný 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Uveďte autora 3.0 </a:t>
            </a:r>
            <a:r>
              <a:rPr lang="cs-CZ" sz="1400" dirty="0" err="1"/>
              <a:t>Unported</a:t>
            </a:r>
            <a:r>
              <a:rPr lang="cs-CZ" sz="1400" dirty="0"/>
              <a:t> na WWW: http://commons.wikimedia.org/wiki/File:Most,_n%C3%A1dra%C5%BE%C3%AD.jpg?uselang=cs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58358" y="5013176"/>
            <a:ext cx="818117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HADONOS. </a:t>
            </a:r>
            <a:r>
              <a:rPr lang="cs-CZ" sz="1400" i="1" dirty="0" err="1"/>
              <a:t>wikimedia.commons</a:t>
            </a:r>
            <a:r>
              <a:rPr lang="cs-CZ" sz="1400" dirty="0"/>
              <a:t> [online]. [cit. 13.10.2013]. Dostupný 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Uveďte autora-Zachovejte licenci 3.0 </a:t>
            </a:r>
            <a:r>
              <a:rPr lang="cs-CZ" sz="1400" dirty="0" err="1"/>
              <a:t>Unported</a:t>
            </a:r>
            <a:r>
              <a:rPr lang="cs-CZ" sz="1400" dirty="0"/>
              <a:t> na WWW: http://commons.wikimedia.org/wiki/File:Central_Most_-_n%C3%A1m%C4%9Bst%C3%AD_2.jpg?uselang=cs </a:t>
            </a:r>
          </a:p>
        </p:txBody>
      </p:sp>
    </p:spTree>
    <p:extLst>
      <p:ext uri="{BB962C8B-B14F-4D97-AF65-F5344CB8AC3E}">
        <p14:creationId xmlns:p14="http://schemas.microsoft.com/office/powerpoint/2010/main" val="3867190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215</TotalTime>
  <Words>742</Words>
  <Application>Microsoft Office PowerPoint</Application>
  <PresentationFormat>Předvádění na obrazovce (4:3)</PresentationFormat>
  <Paragraphs>85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Motiv sady Office</vt:lpstr>
      <vt:lpstr>Prezentace aplikace PowerPoint</vt:lpstr>
      <vt:lpstr>METODIKA</vt:lpstr>
      <vt:lpstr>HISTORIE MĚSTA MOSTU</vt:lpstr>
      <vt:lpstr>PRVNÍ ZMÍNKA</vt:lpstr>
      <vt:lpstr>12.-14. století</vt:lpstr>
      <vt:lpstr>15.-17. století</vt:lpstr>
      <vt:lpstr>19.století</vt:lpstr>
      <vt:lpstr>20. století</vt:lpstr>
      <vt:lpstr>Prezentace aplikace PowerPoint</vt:lpstr>
      <vt:lpstr>Prezentace aplikace PowerPoint</vt:lpstr>
      <vt:lpstr>HNĚVÍN</vt:lpstr>
      <vt:lpstr>Prezentace aplikace PowerPoint</vt:lpstr>
      <vt:lpstr>NÁDRAŽÍ</vt:lpstr>
      <vt:lpstr>Prezentace aplikace PowerPoint</vt:lpstr>
      <vt:lpstr>Prezentace aplikace PowerPoint</vt:lpstr>
      <vt:lpstr>ZNAK MĚSTA MOSTU</vt:lpstr>
      <vt:lpstr>MUZEUM</vt:lpstr>
      <vt:lpstr>Prezentace aplikace PowerPoint</vt:lpstr>
      <vt:lpstr>1. Kde se objevila první zmínka o našem městě?</vt:lpstr>
      <vt:lpstr>2. Proč byl Hněvín zbourán?</vt:lpstr>
      <vt:lpstr>3. Proč se zbouralo staré město?</vt:lpstr>
      <vt:lpstr>4. Co je dnes na území bývalého města?</vt:lpstr>
      <vt:lpstr>5. Co je na fotografii?</vt:lpstr>
      <vt:lpstr>6. Co je na fotografii?</vt:lpstr>
      <vt:lpstr>7. Co je na fotografii?</vt:lpstr>
      <vt:lpstr>8. Jak se jmenuje naše náměstí?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HISTORIE MĚSTA MOSTU</dc:title>
  <dc:creator>Pepa</dc:creator>
  <cp:lastModifiedBy>ON</cp:lastModifiedBy>
  <cp:revision>26</cp:revision>
  <dcterms:created xsi:type="dcterms:W3CDTF">2013-10-12T17:10:14Z</dcterms:created>
  <dcterms:modified xsi:type="dcterms:W3CDTF">2015-01-11T12:17:53Z</dcterms:modified>
</cp:coreProperties>
</file>