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sldIdLst>
    <p:sldId id="272" r:id="rId2"/>
    <p:sldId id="271" r:id="rId3"/>
    <p:sldId id="256" r:id="rId4"/>
    <p:sldId id="260" r:id="rId5"/>
    <p:sldId id="259" r:id="rId6"/>
    <p:sldId id="268" r:id="rId7"/>
    <p:sldId id="269" r:id="rId8"/>
    <p:sldId id="258" r:id="rId9"/>
    <p:sldId id="261" r:id="rId10"/>
    <p:sldId id="263" r:id="rId11"/>
    <p:sldId id="264" r:id="rId12"/>
    <p:sldId id="265" r:id="rId13"/>
    <p:sldId id="267" r:id="rId14"/>
    <p:sldId id="270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2" r:id="rId25"/>
    <p:sldId id="283" r:id="rId26"/>
    <p:sldId id="284" r:id="rId27"/>
    <p:sldId id="285" r:id="rId2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CC0099"/>
    <a:srgbClr val="CCCC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108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2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3.wav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audio" Target="../media/audio4.wav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5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6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7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8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9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0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2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5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C0872B-F88F-472C-ABAF-06846DB3E777}" type="datetimeFigureOut">
              <a:rPr lang="cs-CZ"/>
              <a:pPr>
                <a:defRPr/>
              </a:pPr>
              <a:t>16.7.2015</a:t>
            </a:fld>
            <a:endParaRPr lang="cs-CZ"/>
          </a:p>
        </p:txBody>
      </p:sp>
      <p:sp>
        <p:nvSpPr>
          <p:cNvPr id="6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38277A-AE1D-4C10-B4B9-F0B1F48190B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/>
    <p:sndAc>
      <p:stSnd>
        <p:snd r:embed="rId1" name="click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16516A-45D7-4F68-A5EC-535EA0666C6D}" type="datetimeFigureOut">
              <a:rPr lang="cs-CZ"/>
              <a:pPr>
                <a:defRPr/>
              </a:pPr>
              <a:t>16.7.2015</a:t>
            </a:fld>
            <a:endParaRPr lang="cs-CZ"/>
          </a:p>
        </p:txBody>
      </p:sp>
      <p:sp>
        <p:nvSpPr>
          <p:cNvPr id="5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D440DD-9691-4914-846F-551766B82C3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/>
    <p:sndAc>
      <p:stSnd>
        <p:snd r:embed="rId1" name="click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D6F3BF-75C3-40AA-A3EA-AE109FD36BF6}" type="datetimeFigureOut">
              <a:rPr lang="cs-CZ"/>
              <a:pPr>
                <a:defRPr/>
              </a:pPr>
              <a:t>16.7.2015</a:t>
            </a:fld>
            <a:endParaRPr lang="cs-CZ"/>
          </a:p>
        </p:txBody>
      </p:sp>
      <p:sp>
        <p:nvSpPr>
          <p:cNvPr id="7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AFB72E-D235-455A-92C7-BAA18D3F4C2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fade/>
    <p:sndAc>
      <p:stSnd>
        <p:snd r:embed="rId2" name="click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1987A5-7DE9-4AAC-A952-4B3C8E9A7BBF}" type="datetimeFigureOut">
              <a:rPr lang="cs-CZ"/>
              <a:pPr>
                <a:defRPr/>
              </a:pPr>
              <a:t>16.7.2015</a:t>
            </a:fld>
            <a:endParaRPr lang="cs-CZ"/>
          </a:p>
        </p:txBody>
      </p:sp>
      <p:sp>
        <p:nvSpPr>
          <p:cNvPr id="6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F07106-5F4D-4B90-A2A0-7C6850BD2CB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/>
    <p:sndAc>
      <p:stSnd>
        <p:snd r:embed="rId1" name="click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8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02FB6D-62D5-4EEB-93AD-57E2EA1E9FB5}" type="datetimeFigureOut">
              <a:rPr lang="cs-CZ"/>
              <a:pPr>
                <a:defRPr/>
              </a:pPr>
              <a:t>16.7.2015</a:t>
            </a:fld>
            <a:endParaRPr lang="cs-CZ"/>
          </a:p>
        </p:txBody>
      </p:sp>
      <p:sp>
        <p:nvSpPr>
          <p:cNvPr id="9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99EA75-FED5-4244-B834-D83E31C1BC7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/>
    <p:sndAc>
      <p:stSnd>
        <p:snd r:embed="rId1" name="click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4FC375-29E1-4634-A991-8B4130727572}" type="datetimeFigureOut">
              <a:rPr lang="cs-CZ"/>
              <a:pPr>
                <a:defRPr/>
              </a:pPr>
              <a:t>16.7.2015</a:t>
            </a:fld>
            <a:endParaRPr lang="cs-CZ"/>
          </a:p>
        </p:txBody>
      </p:sp>
      <p:sp>
        <p:nvSpPr>
          <p:cNvPr id="4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BEE077-778B-4CC7-914E-0C42FED0AD8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/>
    <p:sndAc>
      <p:stSnd>
        <p:snd r:embed="rId1" name="click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7C7BF2-1A3E-45B1-BE21-C8A77C770DB8}" type="datetimeFigureOut">
              <a:rPr lang="cs-CZ"/>
              <a:pPr>
                <a:defRPr/>
              </a:pPr>
              <a:t>16.7.2015</a:t>
            </a:fld>
            <a:endParaRPr lang="cs-CZ"/>
          </a:p>
        </p:txBody>
      </p:sp>
      <p:sp>
        <p:nvSpPr>
          <p:cNvPr id="3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8072F4-7C9D-4643-92D8-65430DB125D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/>
    <p:sndAc>
      <p:stSnd>
        <p:snd r:embed="rId1" name="click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406D47-7392-4F30-85E1-13982CDA34BB}" type="datetimeFigureOut">
              <a:rPr lang="cs-CZ"/>
              <a:pPr>
                <a:defRPr/>
              </a:pPr>
              <a:t>16.7.2015</a:t>
            </a:fld>
            <a:endParaRPr lang="cs-CZ"/>
          </a:p>
        </p:txBody>
      </p:sp>
      <p:sp>
        <p:nvSpPr>
          <p:cNvPr id="7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BB6EC8-B4ED-48FD-9D86-DE0E961C58E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/>
    <p:sndAc>
      <p:stSnd>
        <p:snd r:embed="rId1" name="click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C5B2E6-9442-42B7-9EB1-EB42534F5CBF}" type="datetimeFigureOut">
              <a:rPr lang="cs-CZ"/>
              <a:pPr>
                <a:defRPr/>
              </a:pPr>
              <a:t>16.7.2015</a:t>
            </a:fld>
            <a:endParaRPr lang="cs-CZ"/>
          </a:p>
        </p:txBody>
      </p:sp>
      <p:sp>
        <p:nvSpPr>
          <p:cNvPr id="6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FB273B-07A7-43AC-8E67-8BBD901BF92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/>
    <p:sndAc>
      <p:stSnd>
        <p:snd r:embed="rId1" name="click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8CA260-AF0A-4CF2-B0C5-962AD976E465}" type="datetimeFigureOut">
              <a:rPr lang="cs-CZ"/>
              <a:pPr>
                <a:defRPr/>
              </a:pPr>
              <a:t>16.7.2015</a:t>
            </a:fld>
            <a:endParaRPr lang="cs-CZ"/>
          </a:p>
        </p:txBody>
      </p:sp>
      <p:sp>
        <p:nvSpPr>
          <p:cNvPr id="5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8887BB-2099-4716-AAF6-7A092E9EAD7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/>
    <p:sndAc>
      <p:stSnd>
        <p:snd r:embed="rId1" name="click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8D3AD0-E8E4-4B09-AF46-9D0BCFE61B61}" type="datetimeFigureOut">
              <a:rPr lang="cs-CZ"/>
              <a:pPr>
                <a:defRPr/>
              </a:pPr>
              <a:t>16.7.2015</a:t>
            </a:fld>
            <a:endParaRPr lang="cs-CZ"/>
          </a:p>
        </p:txBody>
      </p:sp>
      <p:sp>
        <p:nvSpPr>
          <p:cNvPr id="5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116B70-0675-4126-B056-3E0244E81E4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/>
    <p:sndAc>
      <p:stSnd>
        <p:snd r:embed="rId1" name="click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3300"/>
            </a:gs>
            <a:gs pos="45000">
              <a:srgbClr val="E6D78A"/>
            </a:gs>
            <a:gs pos="63000">
              <a:srgbClr val="C7AC4C"/>
            </a:gs>
            <a:gs pos="72000">
              <a:srgbClr val="E6D78A"/>
            </a:gs>
            <a:gs pos="89000">
              <a:srgbClr val="C7AC4C"/>
            </a:gs>
            <a:gs pos="100000">
              <a:srgbClr val="E6DCAC"/>
            </a:gs>
          </a:gsLst>
          <a:lin ang="27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9" name="Zástupný symbol pro text 7"/>
          <p:cNvSpPr>
            <a:spLocks noGrp="1"/>
          </p:cNvSpPr>
          <p:nvPr>
            <p:ph type="body" idx="1"/>
          </p:nvPr>
        </p:nvSpPr>
        <p:spPr bwMode="auto">
          <a:xfrm>
            <a:off x="304800" y="1554163"/>
            <a:ext cx="86868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accent1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E7F0E2B-A0F9-4CE5-9E06-364799DFBCB1}" type="datetimeFigureOut">
              <a:rPr lang="cs-CZ"/>
              <a:pPr>
                <a:defRPr/>
              </a:pPr>
              <a:t>16.7.2015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accent1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AACAE35-BADC-46F4-BCCA-BF4A4C4EE8F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2" r:id="rId1"/>
    <p:sldLayoutId id="2147483793" r:id="rId2"/>
    <p:sldLayoutId id="2147483794" r:id="rId3"/>
    <p:sldLayoutId id="2147483791" r:id="rId4"/>
    <p:sldLayoutId id="2147483795" r:id="rId5"/>
    <p:sldLayoutId id="2147483790" r:id="rId6"/>
    <p:sldLayoutId id="2147483789" r:id="rId7"/>
    <p:sldLayoutId id="2147483796" r:id="rId8"/>
    <p:sldLayoutId id="2147483788" r:id="rId9"/>
    <p:sldLayoutId id="2147483787" r:id="rId10"/>
    <p:sldLayoutId id="2147483786" r:id="rId11"/>
  </p:sldLayoutIdLst>
  <p:transition spd="slow">
    <p:fade/>
    <p:sndAc>
      <p:stSnd>
        <p:snd r:embed="rId13" name="click.wav"/>
      </p:stSnd>
    </p:sndAc>
  </p:transition>
  <p:txStyles>
    <p:titleStyle>
      <a:lvl1pPr algn="l" rtl="0" fontAlgn="base">
        <a:spcBef>
          <a:spcPct val="0"/>
        </a:spcBef>
        <a:spcAft>
          <a:spcPct val="0"/>
        </a:spcAft>
        <a:defRPr sz="3600" kern="1200" cap="all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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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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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itchFamily="18" charset="2"/>
        <a:buChar char=""/>
        <a:defRPr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Kutschenmuseum2_DSC0288.JPG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iki/File:Kookplaat_inductie.JPG" TargetMode="External"/><Relationship Id="rId5" Type="http://schemas.openxmlformats.org/officeDocument/2006/relationships/hyperlink" Target="http://commons.wikimedia.org/wiki/File:Tranby_house_51_gnangarra.jpg" TargetMode="External"/><Relationship Id="rId4" Type="http://schemas.openxmlformats.org/officeDocument/2006/relationships/hyperlink" Target="http://commons.wikimedia.org/wiki/File:Hsd-schnitt.jpg" TargetMode="Externa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Hrad_Sovinec.JPG" TargetMode="External"/><Relationship Id="rId7" Type="http://schemas.openxmlformats.org/officeDocument/2006/relationships/hyperlink" Target="http://commons.wikimedia.org/wiki/File:Gramofon_w_muzeum_Izraela_Pozna%C5%84skiego.jpg?uselang=cs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iki/File:Med_Alger.jpg" TargetMode="External"/><Relationship Id="rId5" Type="http://schemas.openxmlformats.org/officeDocument/2006/relationships/hyperlink" Target="http://commons.wikimedia.org/wiki/File:Ceska_Skalice-muzeum.jpg" TargetMode="External"/><Relationship Id="rId4" Type="http://schemas.openxmlformats.org/officeDocument/2006/relationships/hyperlink" Target="http://commons.wikimedia.org/wiki/File:Huis_van_de_toekomst.jpg?uselang=cs" TargetMode="Externa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Vrba_kolovrat.jpg?uselang=cs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commons.wikimedia.org/wiki/File:Hmo%C5%BEd%C3%AD%C5%99.JPG?uselang=cs" TargetMode="External"/><Relationship Id="rId4" Type="http://schemas.openxmlformats.org/officeDocument/2006/relationships/hyperlink" Target="http://commons.wikimedia.org/wiki/File:Ryman%C3%B3w,_kino_Sokol,_etnografick%C3%A1_expozice_II.jpg?uselang=c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57150"/>
            <a:ext cx="9144000" cy="6973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3348038" y="1916113"/>
          <a:ext cx="2087562" cy="3714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8232"/>
              </a:tblGrid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4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CZ.1.07/1.4.00/21.</a:t>
                      </a:r>
                      <a:r>
                        <a:rPr lang="cs-CZ" sz="14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r>
                        <a:rPr lang="de-DE" sz="14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811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fade/>
    <p:sndAc>
      <p:stSnd>
        <p:snd r:embed="rId2" name="click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METODIKA</a:t>
            </a:r>
            <a:endParaRPr lang="cs-CZ" dirty="0"/>
          </a:p>
        </p:txBody>
      </p:sp>
      <p:sp>
        <p:nvSpPr>
          <p:cNvPr id="14338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Clr>
                <a:srgbClr val="FF0000"/>
              </a:buClr>
              <a:buFont typeface="Wingdings" pitchFamily="2" charset="2"/>
              <a:buChar char="q"/>
            </a:pPr>
            <a:r>
              <a:rPr lang="cs-CZ" smtClean="0"/>
              <a:t>1. Výkladová prezentace – obrázky s výkladem</a:t>
            </a:r>
          </a:p>
          <a:p>
            <a:pPr>
              <a:buClr>
                <a:srgbClr val="FF0000"/>
              </a:buClr>
              <a:buFont typeface="Wingdings" pitchFamily="2" charset="2"/>
              <a:buChar char="q"/>
            </a:pPr>
            <a:r>
              <a:rPr lang="cs-CZ" smtClean="0"/>
              <a:t>2. Kvíz plynoucí z výkladu, ťukni na správnou možnost </a:t>
            </a:r>
          </a:p>
          <a:p>
            <a:endParaRPr lang="cs-CZ" smtClean="0"/>
          </a:p>
        </p:txBody>
      </p:sp>
    </p:spTree>
  </p:cSld>
  <p:clrMapOvr>
    <a:masterClrMapping/>
  </p:clrMapOvr>
  <p:transition spd="slow">
    <p:fade/>
    <p:sndAc>
      <p:stSnd>
        <p:snd r:embed="rId2" name="click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81000" y="4852988"/>
            <a:ext cx="8458200" cy="122237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pPr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7200" b="1" i="1" dirty="0" smtClean="0">
                <a:latin typeface="Bookman Old Style" pitchFamily="18" charset="0"/>
              </a:rPr>
              <a:t>MINULOST PŘÍTOMNOST  BUDOUCNOST</a:t>
            </a:r>
            <a:endParaRPr lang="cs-CZ" sz="7200" b="1" i="1" dirty="0">
              <a:latin typeface="Bookman Old Style" pitchFamily="18" charset="0"/>
            </a:endParaRPr>
          </a:p>
        </p:txBody>
      </p:sp>
    </p:spTree>
  </p:cSld>
  <p:clrMapOvr>
    <a:masterClrMapping/>
  </p:clrMapOvr>
  <p:transition spd="slow">
    <p:fade/>
    <p:sndAc>
      <p:stSnd>
        <p:snd r:embed="rId2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7200" dirty="0" smtClean="0">
                <a:solidFill>
                  <a:srgbClr val="00B050"/>
                </a:solidFill>
                <a:latin typeface="Comic Sans MS" pitchFamily="66" charset="0"/>
              </a:rPr>
              <a:t>Co tě čeká?</a:t>
            </a:r>
            <a:endParaRPr lang="cs-CZ" sz="7200" dirty="0">
              <a:solidFill>
                <a:srgbClr val="00B050"/>
              </a:solidFill>
              <a:latin typeface="Comic Sans MS" pitchFamily="66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Clr>
                <a:srgbClr val="00B050"/>
              </a:buClr>
              <a:buFont typeface="Wingdings" pitchFamily="2" charset="2"/>
              <a:buChar char="v"/>
            </a:pPr>
            <a:r>
              <a:rPr lang="cs-CZ" sz="4000" smtClean="0">
                <a:solidFill>
                  <a:srgbClr val="C00000"/>
                </a:solidFill>
                <a:latin typeface="Comic Sans MS" pitchFamily="66" charset="0"/>
              </a:rPr>
              <a:t>Seznámíš se různými předměty z naší historie, současnosti a  budoucnosti.</a:t>
            </a:r>
          </a:p>
          <a:p>
            <a:pPr>
              <a:buClr>
                <a:srgbClr val="00B050"/>
              </a:buClr>
              <a:buFont typeface="Wingdings" pitchFamily="2" charset="2"/>
              <a:buChar char="v"/>
            </a:pPr>
            <a:r>
              <a:rPr lang="cs-CZ" sz="4000" smtClean="0">
                <a:solidFill>
                  <a:srgbClr val="C00000"/>
                </a:solidFill>
                <a:latin typeface="Comic Sans MS" pitchFamily="66" charset="0"/>
              </a:rPr>
              <a:t>Dávej dobrý pozor, na konci tě čeká kvíz.</a:t>
            </a:r>
          </a:p>
        </p:txBody>
      </p:sp>
    </p:spTree>
  </p:cSld>
  <p:clrMapOvr>
    <a:masterClrMapping/>
  </p:clrMapOvr>
  <p:transition spd="slow">
    <p:fade/>
    <p:sndAc>
      <p:stSnd>
        <p:snd r:embed="rId2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5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                                </a:t>
            </a:r>
          </a:p>
          <a:p>
            <a:pPr lvl="1"/>
            <a:r>
              <a:rPr lang="cs-CZ" smtClean="0"/>
              <a:t>                          </a:t>
            </a:r>
            <a:r>
              <a:rPr lang="cs-CZ" sz="3500" smtClean="0"/>
              <a:t>- </a:t>
            </a:r>
            <a:r>
              <a:rPr lang="cs-CZ" sz="30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obrázek v modrém rámečku</a:t>
            </a:r>
          </a:p>
          <a:p>
            <a:endParaRPr lang="cs-CZ" sz="3500" smtClean="0"/>
          </a:p>
          <a:p>
            <a:r>
              <a:rPr lang="cs-CZ" smtClean="0"/>
              <a:t>                          </a:t>
            </a:r>
            <a:r>
              <a:rPr lang="cs-CZ" sz="30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- obrázek v červeném rámečku</a:t>
            </a:r>
          </a:p>
          <a:p>
            <a:endParaRPr lang="cs-CZ" sz="300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endParaRPr lang="cs-CZ" sz="300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r>
              <a:rPr lang="cs-CZ" sz="30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                          - </a:t>
            </a:r>
            <a:r>
              <a:rPr lang="cs-CZ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obrázek ve žlutém rámečku</a:t>
            </a:r>
            <a:endParaRPr lang="cs-CZ" sz="280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4" name="Vodorovný svitek 3"/>
          <p:cNvSpPr/>
          <p:nvPr/>
        </p:nvSpPr>
        <p:spPr>
          <a:xfrm>
            <a:off x="477710" y="1628800"/>
            <a:ext cx="2736304" cy="1368152"/>
          </a:xfrm>
          <a:prstGeom prst="horizontalScroll">
            <a:avLst/>
          </a:prstGeom>
          <a:solidFill>
            <a:srgbClr val="00B0F0"/>
          </a:solidFill>
          <a:ln>
            <a:solidFill>
              <a:srgbClr val="7030A0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ln w="11430"/>
                <a:solidFill>
                  <a:srgbClr val="FFC000"/>
                </a:solidFill>
                <a:latin typeface="Comic Sans MS" pitchFamily="66" charset="0"/>
              </a:rPr>
              <a:t>MINULOST</a:t>
            </a:r>
            <a:endParaRPr lang="cs-CZ" sz="2400" b="1" dirty="0">
              <a:ln w="11430"/>
              <a:solidFill>
                <a:srgbClr val="FFC000"/>
              </a:solidFill>
              <a:latin typeface="Comic Sans MS" pitchFamily="66" charset="0"/>
            </a:endParaRPr>
          </a:p>
        </p:txBody>
      </p:sp>
      <p:sp>
        <p:nvSpPr>
          <p:cNvPr id="6" name="Vodorovný svitek 5"/>
          <p:cNvSpPr/>
          <p:nvPr/>
        </p:nvSpPr>
        <p:spPr>
          <a:xfrm>
            <a:off x="442330" y="4725144"/>
            <a:ext cx="2769840" cy="1364673"/>
          </a:xfrm>
          <a:prstGeom prst="horizontalScroll">
            <a:avLst/>
          </a:prstGeom>
          <a:solidFill>
            <a:srgbClr val="FFFF00"/>
          </a:solidFill>
          <a:ln>
            <a:solidFill>
              <a:srgbClr val="7030A0"/>
            </a:solidFill>
          </a:ln>
          <a:effectLst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BUDOUCNOST</a:t>
            </a:r>
            <a:endParaRPr lang="cs-CZ" sz="2400" b="1" dirty="0">
              <a:ln w="11430"/>
              <a:solidFill>
                <a:srgbClr val="7030A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7" name="Vodorovný svitek 6"/>
          <p:cNvSpPr/>
          <p:nvPr/>
        </p:nvSpPr>
        <p:spPr>
          <a:xfrm>
            <a:off x="454224" y="3230132"/>
            <a:ext cx="2759790" cy="1368152"/>
          </a:xfrm>
          <a:prstGeom prst="horizontalScroll">
            <a:avLst/>
          </a:prstGeom>
          <a:solidFill>
            <a:srgbClr val="C00000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PŘÍTOMNOST</a:t>
            </a:r>
            <a:endParaRPr lang="cs-CZ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spd="slow">
    <p:fade/>
    <p:sndAc>
      <p:stSnd>
        <p:snd r:embed="rId2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25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25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250"/>
                            </p:stCondLst>
                            <p:childTnLst>
                              <p:par>
                                <p:cTn id="17" presetID="21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25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250"/>
                            </p:stCondLst>
                            <p:childTnLst>
                              <p:par>
                                <p:cTn id="25" presetID="21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6600" b="1" i="1" dirty="0" smtClean="0">
                <a:latin typeface="Bookman Old Style" pitchFamily="18" charset="0"/>
              </a:rPr>
              <a:t>BYDLENÍ</a:t>
            </a:r>
            <a:endParaRPr lang="cs-CZ" sz="6600" b="1" i="1" dirty="0">
              <a:latin typeface="Bookman Old Style" pitchFamily="18" charset="0"/>
            </a:endParaRPr>
          </a:p>
        </p:txBody>
      </p:sp>
      <p:sp>
        <p:nvSpPr>
          <p:cNvPr id="18434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179512" y="1628800"/>
            <a:ext cx="4320480" cy="3240360"/>
          </a:xfrm>
          <a:prstGeom prst="rect">
            <a:avLst/>
          </a:prstGeom>
          <a:ln w="190500" cap="sq">
            <a:solidFill>
              <a:srgbClr val="00B0F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/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4933116" y="284527"/>
            <a:ext cx="3952605" cy="2964453"/>
          </a:xfrm>
          <a:prstGeom prst="rect">
            <a:avLst/>
          </a:prstGeom>
          <a:ln w="190500" cap="sq">
            <a:solidFill>
              <a:srgbClr val="FF00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/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4788024" y="3875040"/>
            <a:ext cx="4181935" cy="2780987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/>
          </a:extLst>
        </p:spPr>
      </p:pic>
    </p:spTree>
  </p:cSld>
  <p:clrMapOvr>
    <a:masterClrMapping/>
  </p:clrMapOvr>
  <p:transition spd="slow">
    <p:fade/>
    <p:sndAc>
      <p:stSnd>
        <p:snd r:embed="rId2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250"/>
                            </p:stCondLst>
                            <p:childTnLst>
                              <p:par>
                                <p:cTn id="9" presetID="14" presetClass="entr" presetSubtype="5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1" dur="175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250"/>
                            </p:stCondLst>
                            <p:childTnLst>
                              <p:par>
                                <p:cTn id="13" presetID="14" presetClass="entr" presetSubtype="5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5" dur="175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500"/>
                            </p:stCondLst>
                            <p:childTnLst>
                              <p:par>
                                <p:cTn id="17" presetID="14" presetClass="entr" presetSubtype="5" fill="hold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9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6600" b="1" i="1" dirty="0" smtClean="0">
                <a:latin typeface="Bookman Old Style" pitchFamily="18" charset="0"/>
              </a:rPr>
              <a:t>ŠKOLA</a:t>
            </a:r>
            <a:endParaRPr lang="cs-CZ" sz="6600" b="1" i="1" dirty="0">
              <a:latin typeface="Bookman Old Style" pitchFamily="18" charset="0"/>
            </a:endParaRPr>
          </a:p>
        </p:txBody>
      </p:sp>
      <p:sp>
        <p:nvSpPr>
          <p:cNvPr id="19458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smtClean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107504" y="1340768"/>
            <a:ext cx="4896543" cy="3329649"/>
          </a:xfrm>
          <a:prstGeom prst="rect">
            <a:avLst/>
          </a:prstGeom>
          <a:ln w="190500" cap="sq">
            <a:solidFill>
              <a:srgbClr val="00B0F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/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4283968" y="3789040"/>
            <a:ext cx="4746104" cy="2770538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/>
          </a:extLst>
        </p:spPr>
      </p:pic>
    </p:spTree>
  </p:cSld>
  <p:clrMapOvr>
    <a:masterClrMapping/>
  </p:clrMapOvr>
  <p:transition spd="slow">
    <p:fade/>
    <p:sndAc>
      <p:stSnd>
        <p:snd r:embed="rId2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6" presetClass="entr" presetSubtype="37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250"/>
                            </p:stCondLst>
                            <p:childTnLst>
                              <p:par>
                                <p:cTn id="13" presetID="16" presetClass="entr" presetSubtype="37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1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562157" y="188640"/>
            <a:ext cx="8229600" cy="114300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sz="6600" b="1" i="1" dirty="0" smtClean="0">
                <a:latin typeface="Bookman Old Style" pitchFamily="18" charset="0"/>
              </a:rPr>
              <a:t>SVĚTLO</a:t>
            </a:r>
            <a:endParaRPr lang="cs-CZ" sz="6600" b="1" i="1" dirty="0">
              <a:latin typeface="Bookman Old Style" pitchFamily="18" charset="0"/>
            </a:endParaRPr>
          </a:p>
        </p:txBody>
      </p:sp>
      <p:sp>
        <p:nvSpPr>
          <p:cNvPr id="2048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1187624" y="2249036"/>
            <a:ext cx="2952328" cy="424847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F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5436096" y="2547472"/>
            <a:ext cx="2520280" cy="394947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  <p:sp>
        <p:nvSpPr>
          <p:cNvPr id="10" name="Zaoblený obdélníkový popisek 9"/>
          <p:cNvSpPr/>
          <p:nvPr/>
        </p:nvSpPr>
        <p:spPr>
          <a:xfrm>
            <a:off x="1116013" y="1316038"/>
            <a:ext cx="4248150" cy="846137"/>
          </a:xfrm>
          <a:prstGeom prst="wedgeRoundRectCallout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solidFill>
                  <a:schemeClr val="bg1"/>
                </a:solidFill>
              </a:rPr>
              <a:t>PETROLEJOVÁ LAMPA</a:t>
            </a:r>
            <a:endParaRPr lang="cs-CZ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fade/>
    <p:sndAc>
      <p:stSnd>
        <p:snd r:embed="rId2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2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25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5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5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3" y="3789363"/>
            <a:ext cx="3786187" cy="2655887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FFFF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  <a:extLst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008112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sz="6000" b="1" i="1" dirty="0" smtClean="0">
                <a:latin typeface="Bookman Old Style" pitchFamily="18" charset="0"/>
              </a:rPr>
              <a:t>CESTOVÁNÍ</a:t>
            </a:r>
            <a:endParaRPr lang="cs-CZ" sz="6000" b="1" i="1" dirty="0">
              <a:latin typeface="Bookman Old Style" pitchFamily="18" charset="0"/>
            </a:endParaRPr>
          </a:p>
        </p:txBody>
      </p:sp>
      <p:sp>
        <p:nvSpPr>
          <p:cNvPr id="21507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smtClean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9750" y="1682750"/>
            <a:ext cx="3960813" cy="2590800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B0F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  <a:extLst/>
        </p:spPr>
      </p:pic>
      <p:sp>
        <p:nvSpPr>
          <p:cNvPr id="4" name="Obdélníkový popisek 3"/>
          <p:cNvSpPr/>
          <p:nvPr/>
        </p:nvSpPr>
        <p:spPr>
          <a:xfrm>
            <a:off x="5210175" y="2732088"/>
            <a:ext cx="3600450" cy="792162"/>
          </a:xfrm>
          <a:prstGeom prst="wedgeRectCallout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/>
              <a:t>HYBRIDNÍ MOTOR</a:t>
            </a:r>
            <a:endParaRPr lang="cs-CZ" sz="2800" b="1" dirty="0"/>
          </a:p>
        </p:txBody>
      </p:sp>
    </p:spTree>
  </p:cSld>
  <p:clrMapOvr>
    <a:masterClrMapping/>
  </p:clrMapOvr>
  <p:transition spd="slow">
    <p:fade/>
    <p:sndAc>
      <p:stSnd>
        <p:snd r:embed="rId2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800"/>
                            </p:stCondLst>
                            <p:childTnLst>
                              <p:par>
                                <p:cTn id="12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300"/>
                            </p:stCondLst>
                            <p:childTnLst>
                              <p:par>
                                <p:cTn id="18" presetID="45" presetClass="entr" presetSubtype="0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75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75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75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300"/>
                            </p:stCondLst>
                            <p:childTnLst>
                              <p:par>
                                <p:cTn id="2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008112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sz="5400" b="1" i="1" dirty="0" smtClean="0">
                <a:latin typeface="Bookman Old Style" pitchFamily="18" charset="0"/>
              </a:rPr>
              <a:t>PRANÍ PRÁDLA</a:t>
            </a:r>
            <a:endParaRPr lang="cs-CZ" sz="5400" b="1" i="1" dirty="0">
              <a:latin typeface="Bookman Old Style" pitchFamily="18" charset="0"/>
            </a:endParaRPr>
          </a:p>
        </p:txBody>
      </p:sp>
      <p:sp>
        <p:nvSpPr>
          <p:cNvPr id="22530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smtClean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179512" y="3068960"/>
            <a:ext cx="4320481" cy="3240360"/>
          </a:xfrm>
          <a:prstGeom prst="rect">
            <a:avLst/>
          </a:prstGeom>
          <a:ln w="190500" cap="sq">
            <a:solidFill>
              <a:srgbClr val="00B0F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/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4932040" y="1556792"/>
            <a:ext cx="3698354" cy="4911899"/>
          </a:xfrm>
          <a:prstGeom prst="rect">
            <a:avLst/>
          </a:prstGeom>
          <a:ln w="190500" cap="sq">
            <a:solidFill>
              <a:srgbClr val="FF00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/>
          </a:extLst>
        </p:spPr>
      </p:pic>
      <p:sp>
        <p:nvSpPr>
          <p:cNvPr id="4" name="Zaoblený obdélníkový popisek 3"/>
          <p:cNvSpPr/>
          <p:nvPr/>
        </p:nvSpPr>
        <p:spPr>
          <a:xfrm>
            <a:off x="323850" y="2060575"/>
            <a:ext cx="3816350" cy="792163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solidFill>
                  <a:srgbClr val="C00000"/>
                </a:solidFill>
                <a:latin typeface="Berlin Sans FB" pitchFamily="34" charset="0"/>
              </a:rPr>
              <a:t>VALCHA</a:t>
            </a:r>
            <a:endParaRPr lang="cs-CZ" sz="3600" b="1" dirty="0">
              <a:solidFill>
                <a:srgbClr val="C00000"/>
              </a:solidFill>
              <a:latin typeface="Berlin Sans FB" pitchFamily="34" charset="0"/>
            </a:endParaRPr>
          </a:p>
        </p:txBody>
      </p:sp>
    </p:spTree>
  </p:cSld>
  <p:clrMapOvr>
    <a:masterClrMapping/>
  </p:clrMapOvr>
  <p:transition spd="slow">
    <p:fade/>
    <p:sndAc>
      <p:stSnd>
        <p:snd r:embed="rId2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75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75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75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75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5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25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25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25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25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250"/>
                            </p:stCondLst>
                            <p:childTnLst>
                              <p:par>
                                <p:cTn id="26" presetID="2" presetClass="entr" presetSubtype="9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sz="4800" b="1" i="1" dirty="0" smtClean="0">
                <a:latin typeface="Bookman Old Style" pitchFamily="18" charset="0"/>
              </a:rPr>
              <a:t>PRÁCE NA POLI</a:t>
            </a:r>
            <a:endParaRPr lang="cs-CZ" sz="4800" b="1" i="1" dirty="0">
              <a:latin typeface="Bookman Old Style" pitchFamily="18" charset="0"/>
            </a:endParaRPr>
          </a:p>
        </p:txBody>
      </p:sp>
      <p:sp>
        <p:nvSpPr>
          <p:cNvPr id="23554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smtClean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971600" y="1484784"/>
            <a:ext cx="7391011" cy="489654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00B0F0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>
            <a:ext uri="{AF507438-7753-43E0-B8FC-AC1667EBCBE1}"/>
          </a:extLst>
        </p:spPr>
      </p:pic>
    </p:spTree>
  </p:cSld>
  <p:clrMapOvr>
    <a:masterClrMapping/>
  </p:clrMapOvr>
  <p:transition spd="slow">
    <p:fade/>
    <p:sndAc>
      <p:stSnd>
        <p:snd r:embed="rId2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750"/>
                            </p:stCondLst>
                            <p:childTnLst>
                              <p:par>
                                <p:cTn id="8" presetID="18" presetClass="emph" presetSubtype="0" fill="hold" grpId="1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950"/>
                            </p:stCondLst>
                            <p:childTnLst>
                              <p:par>
                                <p:cTn id="11" presetID="1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25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25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25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25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5400" b="1" i="1" dirty="0" smtClean="0">
                <a:latin typeface="Bookman Old Style" pitchFamily="18" charset="0"/>
              </a:rPr>
              <a:t>VAŘENÍ</a:t>
            </a:r>
            <a:endParaRPr lang="cs-CZ" sz="5400" b="1" i="1" dirty="0">
              <a:latin typeface="Bookman Old Style" pitchFamily="18" charset="0"/>
            </a:endParaRPr>
          </a:p>
        </p:txBody>
      </p:sp>
      <p:sp>
        <p:nvSpPr>
          <p:cNvPr id="24578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smtClean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163622" y="1457431"/>
            <a:ext cx="4076760" cy="331236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00B0F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  <a:extLst>
            <a:ext uri="{AF507438-7753-43E0-B8FC-AC1667EBCBE1}"/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/>
            </a:extLst>
          </a:blip>
          <a:srcRect t="18378" b="22680"/>
          <a:stretch/>
        </p:blipFill>
        <p:spPr bwMode="auto">
          <a:xfrm>
            <a:off x="4312003" y="4248262"/>
            <a:ext cx="4771710" cy="210589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  <a:extLst>
            <a:ext uri="{AF507438-7753-43E0-B8FC-AC1667EBCBE1}"/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/>
            </a:extLst>
          </a:blip>
          <a:srcRect l="2606" t="4069" r="24049"/>
          <a:stretch/>
        </p:blipFill>
        <p:spPr bwMode="auto">
          <a:xfrm>
            <a:off x="5085928" y="188640"/>
            <a:ext cx="3305919" cy="331236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00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  <a:extLst>
            <a:ext uri="{AF507438-7753-43E0-B8FC-AC1667EBCBE1}"/>
          </a:extLst>
        </p:spPr>
      </p:pic>
      <p:sp>
        <p:nvSpPr>
          <p:cNvPr id="4" name="Obdélník s jedním zakulaceným rohem 3"/>
          <p:cNvSpPr/>
          <p:nvPr/>
        </p:nvSpPr>
        <p:spPr>
          <a:xfrm>
            <a:off x="611188" y="4581525"/>
            <a:ext cx="2808287" cy="935038"/>
          </a:xfrm>
          <a:prstGeom prst="round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solidFill>
                  <a:srgbClr val="C00000"/>
                </a:solidFill>
              </a:rPr>
              <a:t>UHLÍ</a:t>
            </a:r>
            <a:endParaRPr lang="cs-CZ" sz="3200" b="1" dirty="0">
              <a:solidFill>
                <a:srgbClr val="C00000"/>
              </a:solidFill>
            </a:endParaRPr>
          </a:p>
        </p:txBody>
      </p:sp>
      <p:sp>
        <p:nvSpPr>
          <p:cNvPr id="8" name="Obdélník s jedním zakulaceným rohem 7"/>
          <p:cNvSpPr/>
          <p:nvPr/>
        </p:nvSpPr>
        <p:spPr>
          <a:xfrm>
            <a:off x="6118225" y="6073775"/>
            <a:ext cx="2808288" cy="935038"/>
          </a:xfrm>
          <a:prstGeom prst="round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rgbClr val="C00000"/>
                </a:solidFill>
              </a:rPr>
              <a:t>INDUKCE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9" name="Obdélník s jedním zakulaceným rohem 8"/>
          <p:cNvSpPr/>
          <p:nvPr/>
        </p:nvSpPr>
        <p:spPr>
          <a:xfrm>
            <a:off x="5891213" y="3113088"/>
            <a:ext cx="2808287" cy="936625"/>
          </a:xfrm>
          <a:prstGeom prst="round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solidFill>
                  <a:srgbClr val="C00000"/>
                </a:solidFill>
              </a:rPr>
              <a:t>ELEKTŘINA</a:t>
            </a:r>
            <a:endParaRPr lang="cs-CZ" sz="28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spd="slow">
    <p:fade/>
    <p:sndAc>
      <p:stSnd>
        <p:snd r:embed="rId2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5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175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1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250"/>
                            </p:stCondLst>
                            <p:childTnLst>
                              <p:par>
                                <p:cTn id="21" presetID="2" presetClass="entr" presetSubtype="12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250"/>
                            </p:stCondLst>
                            <p:childTnLst>
                              <p:par>
                                <p:cTn id="26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1750"/>
                            </p:stCondLst>
                            <p:childTnLst>
                              <p:par>
                                <p:cTn id="31" presetID="2" presetClass="entr" presetSubtype="4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00788" y="1125538"/>
            <a:ext cx="2609850" cy="3481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4400" b="1" i="1" dirty="0" smtClean="0">
                <a:latin typeface="Bookman Old Style" pitchFamily="18" charset="0"/>
              </a:rPr>
              <a:t>HISTORICKÉ PŘEDMĚTY</a:t>
            </a:r>
            <a:endParaRPr lang="cs-CZ" sz="4400" b="1" i="1" dirty="0">
              <a:latin typeface="Bookman Old Style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smtClean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75013" y="3038475"/>
            <a:ext cx="3160712" cy="3762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7950" y="1196975"/>
            <a:ext cx="3194050" cy="431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Obdélníkový popisek 3"/>
          <p:cNvSpPr/>
          <p:nvPr/>
        </p:nvSpPr>
        <p:spPr>
          <a:xfrm>
            <a:off x="76200" y="5507038"/>
            <a:ext cx="3225800" cy="719137"/>
          </a:xfrm>
          <a:prstGeom prst="wedgeRectCallout">
            <a:avLst>
              <a:gd name="adj1" fmla="val -16022"/>
              <a:gd name="adj2" fmla="val -7218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rgbClr val="C00000"/>
                </a:solidFill>
              </a:rPr>
              <a:t>KOLOVRAT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8" name="Obdélníkový popisek 7"/>
          <p:cNvSpPr/>
          <p:nvPr/>
        </p:nvSpPr>
        <p:spPr>
          <a:xfrm>
            <a:off x="3198813" y="2470150"/>
            <a:ext cx="3313112" cy="792163"/>
          </a:xfrm>
          <a:prstGeom prst="wedgeRectCallout">
            <a:avLst>
              <a:gd name="adj1" fmla="val -23220"/>
              <a:gd name="adj2" fmla="val 7476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rgbClr val="C00000"/>
                </a:solidFill>
              </a:rPr>
              <a:t>GRAMOFON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9" name="Obdélníkový popisek 8"/>
          <p:cNvSpPr/>
          <p:nvPr/>
        </p:nvSpPr>
        <p:spPr>
          <a:xfrm>
            <a:off x="6300788" y="4606925"/>
            <a:ext cx="2857500" cy="693738"/>
          </a:xfrm>
          <a:prstGeom prst="wedgeRectCallout">
            <a:avLst>
              <a:gd name="adj1" fmla="val -16022"/>
              <a:gd name="adj2" fmla="val -7218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rgbClr val="C00000"/>
                </a:solidFill>
              </a:rPr>
              <a:t>TELEFON</a:t>
            </a:r>
            <a:endParaRPr lang="cs-CZ" sz="24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spd="slow">
    <p:fade/>
    <p:sndAc>
      <p:stSnd>
        <p:snd r:embed="rId2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250"/>
                            </p:stCondLst>
                            <p:childTnLst>
                              <p:par>
                                <p:cTn id="11" presetID="4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750"/>
                            </p:stCondLst>
                            <p:childTnLst>
                              <p:par>
                                <p:cTn id="17" presetID="6" presetClass="entr" presetSubtype="16" fill="hold" grpId="0" nodeType="afterEffect" nodePh="1">
                                  <p:stCondLst>
                                    <p:cond delay="25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4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9750"/>
                            </p:stCondLst>
                            <p:childTnLst>
                              <p:par>
                                <p:cTn id="27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1750"/>
                            </p:stCondLst>
                            <p:childTnLst>
                              <p:par>
                                <p:cTn id="33" presetID="2" presetClass="entr" presetSubtype="9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4000"/>
                            </p:stCondLst>
                            <p:childTnLst>
                              <p:par>
                                <p:cTn id="38" presetID="2" presetClass="entr" presetSubtype="1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6750"/>
                            </p:stCondLst>
                            <p:childTnLst>
                              <p:par>
                                <p:cTn id="43" presetID="2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  <p:bldP spid="8" grpId="0" animBg="1"/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cs-CZ" dirty="0"/>
          </a:p>
        </p:txBody>
      </p:sp>
      <p:sp>
        <p:nvSpPr>
          <p:cNvPr id="26626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smtClean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333375"/>
            <a:ext cx="3884612" cy="583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140200" y="347663"/>
            <a:ext cx="4730750" cy="338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/>
          <a:srcRect b="6339"/>
          <a:stretch>
            <a:fillRect/>
          </a:stretch>
        </p:blipFill>
        <p:spPr bwMode="auto">
          <a:xfrm>
            <a:off x="5003800" y="3649663"/>
            <a:ext cx="3744913" cy="3208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Obdélníkový popisek 6"/>
          <p:cNvSpPr/>
          <p:nvPr/>
        </p:nvSpPr>
        <p:spPr>
          <a:xfrm>
            <a:off x="76200" y="5507038"/>
            <a:ext cx="3225800" cy="719137"/>
          </a:xfrm>
          <a:prstGeom prst="wedgeRectCallout">
            <a:avLst>
              <a:gd name="adj1" fmla="val -16022"/>
              <a:gd name="adj2" fmla="val -7218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rgbClr val="C00000"/>
                </a:solidFill>
              </a:rPr>
              <a:t>MÁSELNICE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8" name="Obdélníkový popisek 7"/>
          <p:cNvSpPr/>
          <p:nvPr/>
        </p:nvSpPr>
        <p:spPr>
          <a:xfrm>
            <a:off x="4149725" y="188913"/>
            <a:ext cx="3225800" cy="719137"/>
          </a:xfrm>
          <a:prstGeom prst="wedgeRectCallout">
            <a:avLst>
              <a:gd name="adj1" fmla="val -19887"/>
              <a:gd name="adj2" fmla="val 7789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rgbClr val="C00000"/>
                </a:solidFill>
              </a:rPr>
              <a:t>HMOŽDÍŘ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9" name="Obdélníkový popisek 8"/>
          <p:cNvSpPr/>
          <p:nvPr/>
        </p:nvSpPr>
        <p:spPr>
          <a:xfrm>
            <a:off x="4643438" y="5942013"/>
            <a:ext cx="3225800" cy="720725"/>
          </a:xfrm>
          <a:prstGeom prst="wedgeRectCallout">
            <a:avLst>
              <a:gd name="adj1" fmla="val -16022"/>
              <a:gd name="adj2" fmla="val -7218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rgbClr val="C00000"/>
                </a:solidFill>
              </a:rPr>
              <a:t>SPINET</a:t>
            </a:r>
            <a:endParaRPr lang="cs-CZ" sz="24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spd="slow">
    <p:fade/>
    <p:sndAc>
      <p:stSnd>
        <p:snd r:embed="rId2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25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25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5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750"/>
                            </p:stCondLst>
                            <p:childTnLst>
                              <p:par>
                                <p:cTn id="11" presetID="45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45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250"/>
                            </p:stCondLst>
                            <p:childTnLst>
                              <p:par>
                                <p:cTn id="23" presetID="2" presetClass="entr" presetSubtype="9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750"/>
                            </p:stCondLst>
                            <p:childTnLst>
                              <p:par>
                                <p:cTn id="28" presetID="2" presetClass="entr" presetSubtype="3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3250"/>
                            </p:stCondLst>
                            <p:childTnLst>
                              <p:par>
                                <p:cTn id="33" presetID="2" presetClass="entr" presetSubtype="6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cs-CZ" sz="4400" dirty="0" smtClean="0"/>
              <a:t>1</a:t>
            </a:r>
            <a:r>
              <a:rPr lang="cs-CZ" sz="4800" dirty="0" smtClean="0"/>
              <a:t>.</a:t>
            </a:r>
            <a:r>
              <a:rPr lang="cs-CZ" sz="4400" dirty="0" smtClean="0"/>
              <a:t> Jak se nazývá tekutina do lamp?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Clr>
                <a:schemeClr val="tx1"/>
              </a:buClr>
              <a:buSzPct val="71000"/>
              <a:buFont typeface="Franklin Gothic Medium" pitchFamily="34" charset="0"/>
              <a:buAutoNum type="alphaUcPeriod"/>
            </a:pPr>
            <a:r>
              <a:rPr lang="cs-CZ" sz="4800" smtClean="0"/>
              <a:t>benzín</a:t>
            </a:r>
          </a:p>
          <a:p>
            <a:pPr marL="514350" indent="-514350">
              <a:buClr>
                <a:schemeClr val="tx1"/>
              </a:buClr>
              <a:buSzPct val="71000"/>
              <a:buFont typeface="Franklin Gothic Medium" pitchFamily="34" charset="0"/>
              <a:buAutoNum type="alphaUcPeriod"/>
            </a:pPr>
            <a:r>
              <a:rPr lang="cs-CZ" sz="4800" smtClean="0"/>
              <a:t>petrolej</a:t>
            </a:r>
          </a:p>
          <a:p>
            <a:pPr marL="514350" indent="-514350">
              <a:buClr>
                <a:schemeClr val="tx1"/>
              </a:buClr>
              <a:buSzPct val="71000"/>
              <a:buFont typeface="Franklin Gothic Medium" pitchFamily="34" charset="0"/>
              <a:buAutoNum type="alphaUcPeriod"/>
            </a:pPr>
            <a:r>
              <a:rPr lang="cs-CZ" sz="4800" smtClean="0"/>
              <a:t>nafta</a:t>
            </a:r>
          </a:p>
        </p:txBody>
      </p:sp>
    </p:spTree>
  </p:cSld>
  <p:clrMapOvr>
    <a:masterClrMapping/>
  </p:clrMapOvr>
  <p:transition spd="slow">
    <p:fade/>
    <p:sndAc>
      <p:stSnd>
        <p:snd r:embed="rId2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5" presetClass="emph" presetSubtype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32" dur="indefinit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4400" dirty="0" smtClean="0"/>
              <a:t>2. K čemu sloužila valcha?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Clr>
                <a:schemeClr val="tx1"/>
              </a:buClr>
              <a:buFont typeface="Franklin Gothic Medium" pitchFamily="34" charset="0"/>
              <a:buAutoNum type="alphaUcPeriod"/>
            </a:pPr>
            <a:endParaRPr lang="cs-CZ" sz="4800" smtClean="0"/>
          </a:p>
          <a:p>
            <a:pPr marL="514350" indent="-514350">
              <a:buClr>
                <a:schemeClr val="tx1"/>
              </a:buClr>
              <a:buFont typeface="Franklin Gothic Medium" pitchFamily="34" charset="0"/>
              <a:buAutoNum type="alphaUcPeriod"/>
            </a:pPr>
            <a:r>
              <a:rPr lang="cs-CZ" sz="4800" smtClean="0"/>
              <a:t>k praní</a:t>
            </a:r>
          </a:p>
          <a:p>
            <a:pPr marL="514350" indent="-514350">
              <a:buClr>
                <a:schemeClr val="tx1"/>
              </a:buClr>
              <a:buFont typeface="Franklin Gothic Medium" pitchFamily="34" charset="0"/>
              <a:buAutoNum type="alphaUcPeriod"/>
            </a:pPr>
            <a:r>
              <a:rPr lang="cs-CZ" sz="4800" smtClean="0"/>
              <a:t>k žehlení</a:t>
            </a:r>
          </a:p>
          <a:p>
            <a:pPr marL="514350" indent="-514350">
              <a:buClr>
                <a:schemeClr val="tx1"/>
              </a:buClr>
              <a:buFont typeface="Franklin Gothic Medium" pitchFamily="34" charset="0"/>
              <a:buAutoNum type="alphaUcPeriod"/>
            </a:pPr>
            <a:r>
              <a:rPr lang="cs-CZ" sz="4800" smtClean="0"/>
              <a:t>k valchování</a:t>
            </a:r>
          </a:p>
        </p:txBody>
      </p:sp>
    </p:spTree>
  </p:cSld>
  <p:clrMapOvr>
    <a:masterClrMapping/>
  </p:clrMapOvr>
  <p:transition spd="slow">
    <p:fade/>
    <p:sndAc>
      <p:stSnd>
        <p:snd r:embed="rId2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5" presetClass="emph" presetSubtype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32" dur="indefinit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cs-CZ" sz="4900" dirty="0" smtClean="0"/>
              <a:t>3.</a:t>
            </a:r>
            <a:r>
              <a:rPr lang="cs-CZ" dirty="0" smtClean="0"/>
              <a:t> </a:t>
            </a:r>
            <a:r>
              <a:rPr lang="cs-CZ" sz="4900" dirty="0" smtClean="0"/>
              <a:t>Motor budoucnosti se nazývá:</a:t>
            </a:r>
            <a:endParaRPr lang="cs-CZ" sz="49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ClrTx/>
              <a:buFont typeface="Franklin Gothic Medium" pitchFamily="34" charset="0"/>
              <a:buAutoNum type="alphaUcPeriod"/>
            </a:pPr>
            <a:endParaRPr lang="cs-CZ" sz="4800" smtClean="0"/>
          </a:p>
          <a:p>
            <a:pPr marL="514350" indent="-514350">
              <a:buClrTx/>
              <a:buFont typeface="Franklin Gothic Medium" pitchFamily="34" charset="0"/>
              <a:buAutoNum type="alphaUcPeriod"/>
            </a:pPr>
            <a:r>
              <a:rPr lang="cs-CZ" sz="4800" smtClean="0"/>
              <a:t>hydrogenní</a:t>
            </a:r>
          </a:p>
          <a:p>
            <a:pPr marL="514350" indent="-514350">
              <a:buClrTx/>
              <a:buFont typeface="Franklin Gothic Medium" pitchFamily="34" charset="0"/>
              <a:buAutoNum type="alphaUcPeriod"/>
            </a:pPr>
            <a:r>
              <a:rPr lang="cs-CZ" sz="4800" smtClean="0"/>
              <a:t>hybridní</a:t>
            </a:r>
          </a:p>
          <a:p>
            <a:pPr marL="514350" indent="-514350">
              <a:buClrTx/>
              <a:buFont typeface="Franklin Gothic Medium" pitchFamily="34" charset="0"/>
              <a:buAutoNum type="alphaUcPeriod"/>
            </a:pPr>
            <a:r>
              <a:rPr lang="cs-CZ" sz="4800" smtClean="0"/>
              <a:t>halogenový</a:t>
            </a:r>
          </a:p>
          <a:p>
            <a:pPr marL="514350" indent="-514350">
              <a:buClrTx/>
              <a:buFont typeface="Franklin Gothic Medium" pitchFamily="34" charset="0"/>
              <a:buAutoNum type="alphaUcPeriod"/>
            </a:pPr>
            <a:endParaRPr lang="cs-CZ" sz="4800" smtClean="0"/>
          </a:p>
        </p:txBody>
      </p:sp>
    </p:spTree>
  </p:cSld>
  <p:clrMapOvr>
    <a:masterClrMapping/>
  </p:clrMapOvr>
  <p:transition spd="slow">
    <p:fade/>
    <p:sndAc>
      <p:stSnd>
        <p:snd r:embed="rId2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5" presetClass="emph" presetSubtype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32" dur="indefinit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cs-CZ" sz="4900" dirty="0" smtClean="0"/>
              <a:t>4.</a:t>
            </a:r>
            <a:r>
              <a:rPr lang="cs-CZ" dirty="0" smtClean="0"/>
              <a:t> </a:t>
            </a:r>
            <a:r>
              <a:rPr lang="cs-CZ" sz="4400" dirty="0" smtClean="0"/>
              <a:t>Kdo chodil do staré školy v české skalici?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ClrTx/>
              <a:buFont typeface="Franklin Gothic Medium" pitchFamily="34" charset="0"/>
              <a:buAutoNum type="alphaUcPeriod"/>
            </a:pPr>
            <a:endParaRPr lang="cs-CZ" sz="4800" smtClean="0"/>
          </a:p>
          <a:p>
            <a:pPr marL="514350" indent="-514350">
              <a:buClrTx/>
              <a:buFont typeface="Franklin Gothic Medium" pitchFamily="34" charset="0"/>
              <a:buAutoNum type="alphaUcPeriod"/>
            </a:pPr>
            <a:r>
              <a:rPr lang="cs-CZ" sz="4800" smtClean="0"/>
              <a:t>Karel Čapek</a:t>
            </a:r>
          </a:p>
          <a:p>
            <a:pPr marL="514350" indent="-514350">
              <a:buClrTx/>
              <a:buFont typeface="Franklin Gothic Medium" pitchFamily="34" charset="0"/>
              <a:buAutoNum type="alphaUcPeriod"/>
            </a:pPr>
            <a:r>
              <a:rPr lang="cs-CZ" sz="4800" smtClean="0"/>
              <a:t>Karel Jaromír Erben</a:t>
            </a:r>
          </a:p>
          <a:p>
            <a:pPr marL="514350" indent="-514350">
              <a:buClrTx/>
              <a:buFont typeface="Franklin Gothic Medium" pitchFamily="34" charset="0"/>
              <a:buAutoNum type="alphaUcPeriod"/>
            </a:pPr>
            <a:r>
              <a:rPr lang="cs-CZ" sz="4800" smtClean="0"/>
              <a:t>Božena Němcová</a:t>
            </a:r>
          </a:p>
        </p:txBody>
      </p:sp>
    </p:spTree>
  </p:cSld>
  <p:clrMapOvr>
    <a:masterClrMapping/>
  </p:clrMapOvr>
  <p:transition spd="slow">
    <p:fade/>
    <p:sndAc>
      <p:stSnd>
        <p:snd r:embed="rId2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5" presetClass="emph" presetSubtype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32" dur="indefinite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cs-CZ" sz="4400" dirty="0" smtClean="0"/>
              <a:t>5. Čím lidé cestovali, když nebyla auta?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914400" indent="-914400">
              <a:buClrTx/>
              <a:buFont typeface="Franklin Gothic Medium" pitchFamily="34" charset="0"/>
              <a:buAutoNum type="alphaUcPeriod"/>
            </a:pPr>
            <a:r>
              <a:rPr lang="cs-CZ" sz="4800" smtClean="0"/>
              <a:t>autobusem</a:t>
            </a:r>
          </a:p>
          <a:p>
            <a:pPr marL="914400" indent="-914400">
              <a:buClrTx/>
              <a:buFont typeface="Franklin Gothic Medium" pitchFamily="34" charset="0"/>
              <a:buAutoNum type="alphaUcPeriod"/>
            </a:pPr>
            <a:r>
              <a:rPr lang="cs-CZ" sz="4800" smtClean="0"/>
              <a:t>letadlem</a:t>
            </a:r>
          </a:p>
          <a:p>
            <a:pPr marL="914400" indent="-914400">
              <a:buClrTx/>
              <a:buFont typeface="Franklin Gothic Medium" pitchFamily="34" charset="0"/>
              <a:buAutoNum type="alphaUcPeriod"/>
            </a:pPr>
            <a:r>
              <a:rPr lang="cs-CZ" sz="4800" smtClean="0"/>
              <a:t>kočárem</a:t>
            </a:r>
          </a:p>
        </p:txBody>
      </p:sp>
    </p:spTree>
  </p:cSld>
  <p:clrMapOvr>
    <a:masterClrMapping/>
  </p:clrMapOvr>
  <p:transition spd="slow">
    <p:fade/>
    <p:sndAc>
      <p:stSnd>
        <p:snd r:embed="rId2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5" presetClass="emph" presetSubtype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32" dur="indefinit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4400" dirty="0" smtClean="0"/>
              <a:t>6. K čemu slouží kolovrat?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914400" indent="-914400">
              <a:buClrTx/>
              <a:buFont typeface="Franklin Gothic Medium" pitchFamily="34" charset="0"/>
              <a:buAutoNum type="alphaUcPeriod"/>
            </a:pPr>
            <a:r>
              <a:rPr lang="cs-CZ" sz="4800" smtClean="0"/>
              <a:t>k předení</a:t>
            </a:r>
          </a:p>
          <a:p>
            <a:pPr marL="914400" indent="-914400">
              <a:buClrTx/>
              <a:buFont typeface="Franklin Gothic Medium" pitchFamily="34" charset="0"/>
              <a:buAutoNum type="alphaUcPeriod"/>
            </a:pPr>
            <a:r>
              <a:rPr lang="cs-CZ" sz="4800" smtClean="0"/>
              <a:t>k praní</a:t>
            </a:r>
          </a:p>
          <a:p>
            <a:pPr marL="914400" indent="-914400">
              <a:buClrTx/>
              <a:buFont typeface="Franklin Gothic Medium" pitchFamily="34" charset="0"/>
              <a:buAutoNum type="alphaUcPeriod"/>
            </a:pPr>
            <a:r>
              <a:rPr lang="cs-CZ" sz="4800" smtClean="0"/>
              <a:t>ke tkaní</a:t>
            </a:r>
          </a:p>
        </p:txBody>
      </p:sp>
    </p:spTree>
  </p:cSld>
  <p:clrMapOvr>
    <a:masterClrMapping/>
  </p:clrMapOvr>
  <p:transition spd="slow">
    <p:fade/>
    <p:sndAc>
      <p:stSnd>
        <p:snd r:embed="rId2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5" presetClass="emph" presetSubtype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32" dur="indefinit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4400" dirty="0" smtClean="0"/>
              <a:t>7. Co to je?</a:t>
            </a:r>
            <a:endParaRPr lang="cs-CZ" sz="44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914400" indent="-914400">
              <a:buClrTx/>
              <a:buFont typeface="Franklin Gothic Medium" pitchFamily="34" charset="0"/>
              <a:buAutoNum type="alphaUcPeriod"/>
            </a:pPr>
            <a:endParaRPr lang="cs-CZ" sz="4800" smtClean="0"/>
          </a:p>
          <a:p>
            <a:pPr marL="914400" indent="-914400">
              <a:buClrTx/>
              <a:buFont typeface="Franklin Gothic Medium" pitchFamily="34" charset="0"/>
              <a:buAutoNum type="alphaUcPeriod"/>
            </a:pPr>
            <a:endParaRPr lang="cs-CZ" sz="4800" smtClean="0"/>
          </a:p>
          <a:p>
            <a:pPr marL="914400" indent="-914400">
              <a:buClrTx/>
              <a:buFont typeface="Franklin Gothic Medium" pitchFamily="34" charset="0"/>
              <a:buAutoNum type="alphaUcPeriod"/>
            </a:pPr>
            <a:r>
              <a:rPr lang="cs-CZ" sz="4800" smtClean="0"/>
              <a:t>telefon</a:t>
            </a:r>
          </a:p>
          <a:p>
            <a:pPr marL="914400" indent="-914400">
              <a:buClrTx/>
              <a:buFont typeface="Franklin Gothic Medium" pitchFamily="34" charset="0"/>
              <a:buAutoNum type="alphaUcPeriod"/>
            </a:pPr>
            <a:r>
              <a:rPr lang="cs-CZ" sz="4800" smtClean="0"/>
              <a:t>gramofon</a:t>
            </a:r>
          </a:p>
          <a:p>
            <a:pPr marL="914400" indent="-914400">
              <a:buClrTx/>
              <a:buFont typeface="Franklin Gothic Medium" pitchFamily="34" charset="0"/>
              <a:buAutoNum type="alphaUcPeriod"/>
            </a:pPr>
            <a:r>
              <a:rPr lang="cs-CZ" sz="4800" smtClean="0"/>
              <a:t>diktafon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22738" y="260350"/>
            <a:ext cx="2862262" cy="340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  <p:sndAc>
      <p:stSnd>
        <p:snd r:embed="rId2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5" presetClass="emph" presetSubtype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37" dur="indefinite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4400" dirty="0" smtClean="0"/>
              <a:t>8. Co to je?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914400" indent="-914400">
              <a:buClrTx/>
              <a:buFont typeface="Franklin Gothic Medium" pitchFamily="34" charset="0"/>
              <a:buAutoNum type="alphaUcPeriod"/>
            </a:pPr>
            <a:endParaRPr lang="cs-CZ" sz="4800" smtClean="0"/>
          </a:p>
          <a:p>
            <a:pPr marL="914400" indent="-914400">
              <a:buClrTx/>
              <a:buFont typeface="Franklin Gothic Medium" pitchFamily="34" charset="0"/>
              <a:buAutoNum type="alphaUcPeriod"/>
            </a:pPr>
            <a:endParaRPr lang="cs-CZ" sz="4800" smtClean="0"/>
          </a:p>
          <a:p>
            <a:pPr marL="914400" indent="-914400">
              <a:buClrTx/>
              <a:buFont typeface="Franklin Gothic Medium" pitchFamily="34" charset="0"/>
              <a:buAutoNum type="alphaUcPeriod"/>
            </a:pPr>
            <a:r>
              <a:rPr lang="cs-CZ" sz="4800" smtClean="0"/>
              <a:t>hmoždíř</a:t>
            </a:r>
          </a:p>
          <a:p>
            <a:pPr marL="914400" indent="-914400">
              <a:buClrTx/>
              <a:buFont typeface="Franklin Gothic Medium" pitchFamily="34" charset="0"/>
              <a:buAutoNum type="alphaUcPeriod"/>
            </a:pPr>
            <a:r>
              <a:rPr lang="cs-CZ" sz="4800" smtClean="0"/>
              <a:t>díže</a:t>
            </a:r>
          </a:p>
          <a:p>
            <a:pPr marL="914400" indent="-914400">
              <a:buClrTx/>
              <a:buFont typeface="Franklin Gothic Medium" pitchFamily="34" charset="0"/>
              <a:buAutoNum type="alphaUcPeriod"/>
            </a:pPr>
            <a:r>
              <a:rPr lang="cs-CZ" sz="4800" smtClean="0"/>
              <a:t>vědro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40200" y="404813"/>
            <a:ext cx="4019550" cy="287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  <p:sndAc>
      <p:stSnd>
        <p:snd r:embed="rId2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5" presetClass="emph" presetSubtype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38" dur="indefinit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4400" dirty="0" smtClean="0"/>
              <a:t>9. K čemu sloužila?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914400" indent="-914400">
              <a:buClrTx/>
              <a:buSzPct val="71000"/>
              <a:buFont typeface="Franklin Gothic Medium" pitchFamily="34" charset="0"/>
              <a:buAutoNum type="alphaUcPeriod"/>
            </a:pPr>
            <a:endParaRPr lang="cs-CZ" sz="4800" smtClean="0"/>
          </a:p>
          <a:p>
            <a:pPr marL="914400" indent="-914400">
              <a:buClrTx/>
              <a:buSzPct val="71000"/>
              <a:buFont typeface="Franklin Gothic Medium" pitchFamily="34" charset="0"/>
              <a:buAutoNum type="alphaUcPeriod"/>
            </a:pPr>
            <a:endParaRPr lang="cs-CZ" sz="4800" smtClean="0"/>
          </a:p>
          <a:p>
            <a:pPr marL="914400" indent="-914400">
              <a:buClrTx/>
              <a:buSzPct val="71000"/>
              <a:buFont typeface="Franklin Gothic Medium" pitchFamily="34" charset="0"/>
              <a:buAutoNum type="alphaUcPeriod"/>
            </a:pPr>
            <a:r>
              <a:rPr lang="cs-CZ" sz="4800" smtClean="0"/>
              <a:t>na výrobu mouky</a:t>
            </a:r>
          </a:p>
          <a:p>
            <a:pPr marL="914400" indent="-914400">
              <a:buClrTx/>
              <a:buSzPct val="71000"/>
              <a:buFont typeface="Franklin Gothic Medium" pitchFamily="34" charset="0"/>
              <a:buAutoNum type="alphaUcPeriod"/>
            </a:pPr>
            <a:r>
              <a:rPr lang="cs-CZ" sz="4800" smtClean="0"/>
              <a:t>na výrobu mléka</a:t>
            </a:r>
          </a:p>
          <a:p>
            <a:pPr marL="914400" indent="-914400">
              <a:buClrTx/>
              <a:buSzPct val="71000"/>
              <a:buFont typeface="Franklin Gothic Medium" pitchFamily="34" charset="0"/>
              <a:buAutoNum type="alphaUcPeriod"/>
            </a:pPr>
            <a:r>
              <a:rPr lang="cs-CZ" sz="4800" smtClean="0"/>
              <a:t>na výrobu másla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80138" y="115888"/>
            <a:ext cx="2451100" cy="367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  <p:sndAc>
      <p:stSnd>
        <p:snd r:embed="rId2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5" presetClass="emph" presetSubtype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37" dur="indefinite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5" presetClass="emph" presetSubtype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42" dur="indefinite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4400" dirty="0" smtClean="0"/>
              <a:t>10. Jaký je to hudební nástroj?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914400" indent="-914400">
              <a:buClrTx/>
              <a:buFont typeface="Franklin Gothic Medium" pitchFamily="34" charset="0"/>
              <a:buAutoNum type="alphaUcPeriod"/>
            </a:pPr>
            <a:endParaRPr lang="cs-CZ" sz="4800" smtClean="0"/>
          </a:p>
          <a:p>
            <a:pPr marL="914400" indent="-914400">
              <a:buClrTx/>
              <a:buFont typeface="Franklin Gothic Medium" pitchFamily="34" charset="0"/>
              <a:buAutoNum type="alphaUcPeriod"/>
            </a:pPr>
            <a:endParaRPr lang="cs-CZ" sz="4800" smtClean="0"/>
          </a:p>
          <a:p>
            <a:pPr marL="914400" indent="-914400">
              <a:buClrTx/>
              <a:buFont typeface="Franklin Gothic Medium" pitchFamily="34" charset="0"/>
              <a:buAutoNum type="alphaUcPeriod"/>
            </a:pPr>
            <a:r>
              <a:rPr lang="cs-CZ" sz="4800" smtClean="0"/>
              <a:t>klavír</a:t>
            </a:r>
          </a:p>
          <a:p>
            <a:pPr marL="914400" indent="-914400">
              <a:buClrTx/>
              <a:buFont typeface="Franklin Gothic Medium" pitchFamily="34" charset="0"/>
              <a:buAutoNum type="alphaUcPeriod"/>
            </a:pPr>
            <a:r>
              <a:rPr lang="cs-CZ" sz="4800" smtClean="0"/>
              <a:t>spinet</a:t>
            </a:r>
          </a:p>
          <a:p>
            <a:pPr marL="914400" indent="-914400">
              <a:buClrTx/>
              <a:buFont typeface="Franklin Gothic Medium" pitchFamily="34" charset="0"/>
              <a:buAutoNum type="alphaUcPeriod"/>
            </a:pPr>
            <a:r>
              <a:rPr lang="cs-CZ" sz="4800" smtClean="0"/>
              <a:t>piano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6463" y="1412875"/>
            <a:ext cx="2951162" cy="2528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  <p:sndAc>
      <p:stSnd>
        <p:snd r:embed="rId2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5" presetClass="emph" presetSubtype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38" dur="indefinite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4400" dirty="0">
                <a:solidFill>
                  <a:schemeClr val="tx1"/>
                </a:solidFill>
              </a:rPr>
              <a:t>ZDROJE: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3"/>
            <a:ext cx="8686800" cy="5043487"/>
          </a:xfrm>
        </p:spPr>
        <p:txBody>
          <a:bodyPr>
            <a:normAutofit lnSpcReduction="10000"/>
          </a:bodyPr>
          <a:lstStyle/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r>
              <a:rPr lang="cs-CZ" sz="1400" dirty="0"/>
              <a:t>AUDRIUS MESKAUSKAS. </a:t>
            </a:r>
            <a:r>
              <a:rPr lang="cs-CZ" sz="1400" i="1" dirty="0"/>
              <a:t>wikimedia.cz</a:t>
            </a:r>
            <a:r>
              <a:rPr lang="cs-CZ" sz="1400" dirty="0"/>
              <a:t> [online]. [cit. </a:t>
            </a:r>
            <a:r>
              <a:rPr lang="cs-CZ" sz="1400" dirty="0" smtClean="0"/>
              <a:t>11.3.2013</a:t>
            </a:r>
            <a:r>
              <a:rPr lang="cs-CZ" sz="1400" dirty="0"/>
              <a:t>]. Dostupný pod licencí </a:t>
            </a:r>
            <a:r>
              <a:rPr lang="cs-CZ" sz="1400" dirty="0" err="1"/>
              <a:t>the</a:t>
            </a:r>
            <a:r>
              <a:rPr lang="cs-CZ" sz="1400" dirty="0"/>
              <a:t> </a:t>
            </a:r>
            <a:r>
              <a:rPr lang="cs-CZ" sz="1400" dirty="0" err="1"/>
              <a:t>Creative</a:t>
            </a:r>
            <a:r>
              <a:rPr lang="cs-CZ" sz="1400" dirty="0"/>
              <a:t> </a:t>
            </a:r>
            <a:r>
              <a:rPr lang="cs-CZ" sz="1400" dirty="0" err="1"/>
              <a:t>Commons</a:t>
            </a:r>
            <a:r>
              <a:rPr lang="cs-CZ" sz="1400" dirty="0"/>
              <a:t> </a:t>
            </a:r>
            <a:r>
              <a:rPr lang="cs-CZ" sz="1400" dirty="0" err="1"/>
              <a:t>Attribution-Share</a:t>
            </a:r>
            <a:r>
              <a:rPr lang="cs-CZ" sz="1400" dirty="0"/>
              <a:t> </a:t>
            </a:r>
            <a:r>
              <a:rPr lang="cs-CZ" sz="1400" dirty="0" err="1"/>
              <a:t>Alike</a:t>
            </a:r>
            <a:r>
              <a:rPr lang="cs-CZ" sz="1400" dirty="0"/>
              <a:t> 3.0 </a:t>
            </a:r>
            <a:r>
              <a:rPr lang="cs-CZ" sz="1400" dirty="0" err="1"/>
              <a:t>Unported</a:t>
            </a:r>
            <a:r>
              <a:rPr lang="cs-CZ" sz="1400" dirty="0"/>
              <a:t> na WWW: </a:t>
            </a:r>
            <a:r>
              <a:rPr lang="cs-CZ" sz="1400" dirty="0" smtClean="0"/>
              <a:t>http</a:t>
            </a:r>
            <a:r>
              <a:rPr lang="cs-CZ" sz="1400" dirty="0"/>
              <a:t>://</a:t>
            </a:r>
            <a:r>
              <a:rPr lang="cs-CZ" sz="1400" dirty="0" smtClean="0"/>
              <a:t>commons.wikimedia.org/wiki/File:SwissKeroseneLamp.jpg </a:t>
            </a:r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r>
              <a:rPr lang="cs-CZ" sz="1400" dirty="0"/>
              <a:t>KMJ. </a:t>
            </a:r>
            <a:r>
              <a:rPr lang="cs-CZ" sz="1400" i="1" dirty="0"/>
              <a:t>wikimedia.cz</a:t>
            </a:r>
            <a:r>
              <a:rPr lang="cs-CZ" sz="1400" dirty="0"/>
              <a:t> [online]. [cit. </a:t>
            </a:r>
            <a:r>
              <a:rPr lang="cs-CZ" sz="1400" dirty="0" smtClean="0"/>
              <a:t>11.3.2013</a:t>
            </a:r>
            <a:r>
              <a:rPr lang="cs-CZ" sz="1400" dirty="0"/>
              <a:t>]. Dostupný pod licencí </a:t>
            </a:r>
            <a:r>
              <a:rPr lang="cs-CZ" sz="1400" dirty="0" err="1"/>
              <a:t>Creative</a:t>
            </a:r>
            <a:r>
              <a:rPr lang="cs-CZ" sz="1400" dirty="0"/>
              <a:t> </a:t>
            </a:r>
            <a:r>
              <a:rPr lang="cs-CZ" sz="1400" dirty="0" err="1"/>
              <a:t>Commons</a:t>
            </a:r>
            <a:r>
              <a:rPr lang="cs-CZ" sz="1400" dirty="0"/>
              <a:t> </a:t>
            </a:r>
            <a:r>
              <a:rPr lang="cs-CZ" sz="1400" dirty="0" err="1"/>
              <a:t>Attribution-Share</a:t>
            </a:r>
            <a:r>
              <a:rPr lang="cs-CZ" sz="1400" dirty="0"/>
              <a:t> </a:t>
            </a:r>
            <a:r>
              <a:rPr lang="cs-CZ" sz="1400" dirty="0" err="1"/>
              <a:t>Alike</a:t>
            </a:r>
            <a:r>
              <a:rPr lang="cs-CZ" sz="1400" dirty="0"/>
              <a:t> 3.0 </a:t>
            </a:r>
            <a:r>
              <a:rPr lang="cs-CZ" sz="1400" dirty="0" err="1"/>
              <a:t>Unported</a:t>
            </a:r>
            <a:r>
              <a:rPr lang="cs-CZ" sz="1400" dirty="0"/>
              <a:t> na WWW: http://commons.wikimedia.org/wiki/File:Gluehlampe_01_KMJ.jpg </a:t>
            </a:r>
            <a:endParaRPr lang="cs-CZ" sz="1400" dirty="0" smtClean="0"/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r>
              <a:rPr lang="cs-CZ" sz="1400" dirty="0"/>
              <a:t>WISTULA. </a:t>
            </a:r>
            <a:r>
              <a:rPr lang="cs-CZ" sz="1400" i="1" dirty="0"/>
              <a:t>wikimedia.cz</a:t>
            </a:r>
            <a:r>
              <a:rPr lang="cs-CZ" sz="1400" dirty="0"/>
              <a:t> [online]. [cit. </a:t>
            </a:r>
            <a:r>
              <a:rPr lang="cs-CZ" sz="1400" dirty="0" smtClean="0"/>
              <a:t>11.3.2013</a:t>
            </a:r>
            <a:r>
              <a:rPr lang="cs-CZ" sz="1400" dirty="0"/>
              <a:t>]. Dostupný pod licencí </a:t>
            </a:r>
            <a:r>
              <a:rPr lang="cs-CZ" sz="1400" dirty="0" err="1"/>
              <a:t>Creative</a:t>
            </a:r>
            <a:r>
              <a:rPr lang="cs-CZ" sz="1400" dirty="0"/>
              <a:t> </a:t>
            </a:r>
            <a:r>
              <a:rPr lang="cs-CZ" sz="1400" dirty="0" err="1"/>
              <a:t>Commons</a:t>
            </a:r>
            <a:r>
              <a:rPr lang="cs-CZ" sz="1400" dirty="0"/>
              <a:t> </a:t>
            </a:r>
            <a:r>
              <a:rPr lang="cs-CZ" sz="1400" dirty="0" err="1"/>
              <a:t>Attribution</a:t>
            </a:r>
            <a:r>
              <a:rPr lang="cs-CZ" sz="1400" dirty="0"/>
              <a:t> 3.0 </a:t>
            </a:r>
            <a:r>
              <a:rPr lang="cs-CZ" sz="1400" dirty="0" err="1"/>
              <a:t>Unported</a:t>
            </a:r>
            <a:r>
              <a:rPr lang="cs-CZ" sz="1400" dirty="0"/>
              <a:t> na WWW: </a:t>
            </a:r>
            <a:r>
              <a:rPr lang="cs-CZ" sz="1400" dirty="0">
                <a:hlinkClick r:id="rId3"/>
              </a:rPr>
              <a:t>http://</a:t>
            </a:r>
            <a:r>
              <a:rPr lang="cs-CZ" sz="1400" dirty="0" smtClean="0">
                <a:hlinkClick r:id="rId3"/>
              </a:rPr>
              <a:t>commons.wikimedia.org/wiki/File:Kutschenmuseum2_DSC0288.JPG</a:t>
            </a:r>
            <a:endParaRPr lang="cs-CZ" sz="1400" dirty="0" smtClean="0"/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r>
              <a:rPr lang="cs-CZ" sz="1400" dirty="0"/>
              <a:t>DE BENUTZER MUNSCHE. </a:t>
            </a:r>
            <a:r>
              <a:rPr lang="cs-CZ" sz="1400" i="1" dirty="0"/>
              <a:t>wikimedia.cz</a:t>
            </a:r>
            <a:r>
              <a:rPr lang="cs-CZ" sz="1400" dirty="0"/>
              <a:t> [online]. [cit. </a:t>
            </a:r>
            <a:r>
              <a:rPr lang="cs-CZ" sz="1400" dirty="0" smtClean="0"/>
              <a:t>11.3.2013</a:t>
            </a:r>
            <a:r>
              <a:rPr lang="cs-CZ" sz="1400" dirty="0"/>
              <a:t>]. Dostupný na WWW: </a:t>
            </a:r>
            <a:r>
              <a:rPr lang="cs-CZ" sz="1400" dirty="0">
                <a:hlinkClick r:id="rId4"/>
              </a:rPr>
              <a:t>http://</a:t>
            </a:r>
            <a:r>
              <a:rPr lang="cs-CZ" sz="1400" dirty="0" smtClean="0">
                <a:hlinkClick r:id="rId4"/>
              </a:rPr>
              <a:t>commons.wikimedia.org/wiki/File:Hsd-schnitt.jpg</a:t>
            </a:r>
            <a:endParaRPr lang="cs-CZ" sz="1400" dirty="0" smtClean="0"/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r>
              <a:rPr lang="cs-CZ" sz="1400" dirty="0"/>
              <a:t>GNANGARRA. </a:t>
            </a:r>
            <a:r>
              <a:rPr lang="cs-CZ" sz="1400" i="1" dirty="0"/>
              <a:t>wikimedia.cz</a:t>
            </a:r>
            <a:r>
              <a:rPr lang="cs-CZ" sz="1400" dirty="0"/>
              <a:t> [online]. [cit. </a:t>
            </a:r>
            <a:r>
              <a:rPr lang="cs-CZ" sz="1400" dirty="0" smtClean="0"/>
              <a:t>11.3.2013</a:t>
            </a:r>
            <a:r>
              <a:rPr lang="cs-CZ" sz="1400" dirty="0"/>
              <a:t>]. Dostupný pod licencí </a:t>
            </a:r>
            <a:r>
              <a:rPr lang="cs-CZ" sz="1400" dirty="0" err="1" smtClean="0"/>
              <a:t>Creative</a:t>
            </a:r>
            <a:r>
              <a:rPr lang="cs-CZ" sz="1400" dirty="0" smtClean="0"/>
              <a:t> </a:t>
            </a:r>
            <a:r>
              <a:rPr lang="cs-CZ" sz="1400" dirty="0" err="1"/>
              <a:t>Commons</a:t>
            </a:r>
            <a:r>
              <a:rPr lang="cs-CZ" sz="1400" dirty="0"/>
              <a:t> </a:t>
            </a:r>
            <a:r>
              <a:rPr lang="cs-CZ" sz="1400" dirty="0" err="1"/>
              <a:t>Attribution</a:t>
            </a:r>
            <a:r>
              <a:rPr lang="cs-CZ" sz="1400" dirty="0"/>
              <a:t> 2.5 </a:t>
            </a:r>
            <a:r>
              <a:rPr lang="cs-CZ" sz="1400" dirty="0" err="1"/>
              <a:t>Australia</a:t>
            </a:r>
            <a:r>
              <a:rPr lang="cs-CZ" sz="1400" dirty="0"/>
              <a:t> na WWW: </a:t>
            </a:r>
            <a:r>
              <a:rPr lang="cs-CZ" sz="1400" dirty="0">
                <a:hlinkClick r:id="rId5"/>
              </a:rPr>
              <a:t>http://</a:t>
            </a:r>
            <a:r>
              <a:rPr lang="cs-CZ" sz="1400" dirty="0" smtClean="0">
                <a:hlinkClick r:id="rId5"/>
              </a:rPr>
              <a:t>commons.wikimedia.org/wiki/File:Tranby_house_51_gnangarra.jpg</a:t>
            </a:r>
            <a:endParaRPr lang="cs-CZ" sz="1400" dirty="0" smtClean="0"/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r>
              <a:rPr lang="cs-CZ" sz="1400" dirty="0"/>
              <a:t>JONATHUNDER. </a:t>
            </a:r>
            <a:r>
              <a:rPr lang="cs-CZ" sz="1400" i="1" dirty="0"/>
              <a:t>wikimedia.cz</a:t>
            </a:r>
            <a:r>
              <a:rPr lang="cs-CZ" sz="1400" dirty="0"/>
              <a:t> [online]. [cit. </a:t>
            </a:r>
            <a:r>
              <a:rPr lang="cs-CZ" sz="1400" dirty="0" smtClean="0"/>
              <a:t>11.3.2013</a:t>
            </a:r>
            <a:r>
              <a:rPr lang="cs-CZ" sz="1400" dirty="0"/>
              <a:t>]. Dostupný pod licencí </a:t>
            </a:r>
            <a:r>
              <a:rPr lang="cs-CZ" sz="1400" dirty="0" err="1"/>
              <a:t>Creative</a:t>
            </a:r>
            <a:r>
              <a:rPr lang="cs-CZ" sz="1400" dirty="0"/>
              <a:t> </a:t>
            </a:r>
            <a:r>
              <a:rPr lang="cs-CZ" sz="1400" dirty="0" err="1"/>
              <a:t>Commons</a:t>
            </a:r>
            <a:r>
              <a:rPr lang="cs-CZ" sz="1400" dirty="0"/>
              <a:t> </a:t>
            </a:r>
            <a:r>
              <a:rPr lang="cs-CZ" sz="1400" dirty="0" err="1"/>
              <a:t>Attribution-Share</a:t>
            </a:r>
            <a:r>
              <a:rPr lang="cs-CZ" sz="1400" dirty="0"/>
              <a:t> </a:t>
            </a:r>
            <a:r>
              <a:rPr lang="cs-CZ" sz="1400" dirty="0" err="1"/>
              <a:t>Alike</a:t>
            </a:r>
            <a:r>
              <a:rPr lang="cs-CZ" sz="1400" dirty="0"/>
              <a:t> 3.0 </a:t>
            </a:r>
            <a:r>
              <a:rPr lang="cs-CZ" sz="1400" dirty="0" err="1"/>
              <a:t>Unported</a:t>
            </a:r>
            <a:r>
              <a:rPr lang="cs-CZ" sz="1400" dirty="0"/>
              <a:t> na WWW: http://commons.wikimedia.org/wiki/File:OldPlow2006-05-21.JPG </a:t>
            </a:r>
            <a:endParaRPr lang="cs-CZ" sz="1400" dirty="0" smtClean="0"/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r>
              <a:rPr lang="cs-CZ" sz="1400" dirty="0"/>
              <a:t>DE USER. </a:t>
            </a:r>
            <a:r>
              <a:rPr lang="cs-CZ" sz="1400" i="1" dirty="0"/>
              <a:t>wikimedia.cz</a:t>
            </a:r>
            <a:r>
              <a:rPr lang="cs-CZ" sz="1400" dirty="0"/>
              <a:t> [online]. [cit. </a:t>
            </a:r>
            <a:r>
              <a:rPr lang="cs-CZ" sz="1400" dirty="0" smtClean="0"/>
              <a:t>12.3.2013</a:t>
            </a:r>
            <a:r>
              <a:rPr lang="cs-CZ" sz="1400" dirty="0"/>
              <a:t>]. Dostupný pod licencí </a:t>
            </a:r>
            <a:r>
              <a:rPr lang="cs-CZ" sz="1400" dirty="0" err="1"/>
              <a:t>Creative</a:t>
            </a:r>
            <a:r>
              <a:rPr lang="cs-CZ" sz="1400" dirty="0"/>
              <a:t> </a:t>
            </a:r>
            <a:r>
              <a:rPr lang="cs-CZ" sz="1400" dirty="0" err="1"/>
              <a:t>Commons</a:t>
            </a:r>
            <a:r>
              <a:rPr lang="cs-CZ" sz="1400" dirty="0"/>
              <a:t> Uveďte autora-Zachovejte licenci 3.0 </a:t>
            </a:r>
            <a:r>
              <a:rPr lang="cs-CZ" sz="1400" dirty="0" err="1"/>
              <a:t>Unported</a:t>
            </a:r>
            <a:r>
              <a:rPr lang="cs-CZ" sz="1400" dirty="0"/>
              <a:t> na WWW: http://commons.wikimedia.org/wiki/File:Kohleherd.jpg</a:t>
            </a:r>
            <a:endParaRPr lang="cs-CZ" sz="1400" dirty="0" smtClean="0"/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r>
              <a:rPr lang="cs-CZ" sz="1400" dirty="0"/>
              <a:t>ERIK 1980. </a:t>
            </a:r>
            <a:r>
              <a:rPr lang="cs-CZ" sz="1400" i="1" dirty="0"/>
              <a:t>wikimedia.cz</a:t>
            </a:r>
            <a:r>
              <a:rPr lang="cs-CZ" sz="1400" dirty="0"/>
              <a:t> [online]. [cit. </a:t>
            </a:r>
            <a:r>
              <a:rPr lang="cs-CZ" sz="1400" dirty="0" smtClean="0"/>
              <a:t>12.3.2013</a:t>
            </a:r>
            <a:r>
              <a:rPr lang="cs-CZ" sz="1400" dirty="0"/>
              <a:t>]. Dostupný pod licencí </a:t>
            </a:r>
            <a:r>
              <a:rPr lang="cs-CZ" sz="1400" dirty="0" err="1"/>
              <a:t>Creative</a:t>
            </a:r>
            <a:r>
              <a:rPr lang="cs-CZ" sz="1400" dirty="0"/>
              <a:t> </a:t>
            </a:r>
            <a:r>
              <a:rPr lang="cs-CZ" sz="1400" dirty="0" err="1"/>
              <a:t>Commons</a:t>
            </a:r>
            <a:r>
              <a:rPr lang="cs-CZ" sz="1400" dirty="0"/>
              <a:t> </a:t>
            </a:r>
            <a:r>
              <a:rPr lang="cs-CZ" sz="1400" dirty="0" err="1"/>
              <a:t>Attribution-Share</a:t>
            </a:r>
            <a:r>
              <a:rPr lang="cs-CZ" sz="1400" dirty="0"/>
              <a:t> </a:t>
            </a:r>
            <a:r>
              <a:rPr lang="cs-CZ" sz="1400" dirty="0" err="1"/>
              <a:t>Alike</a:t>
            </a:r>
            <a:r>
              <a:rPr lang="cs-CZ" sz="1400" dirty="0"/>
              <a:t> 3.0 </a:t>
            </a:r>
            <a:r>
              <a:rPr lang="cs-CZ" sz="1400" dirty="0" err="1"/>
              <a:t>Unported</a:t>
            </a:r>
            <a:r>
              <a:rPr lang="cs-CZ" sz="1400" dirty="0"/>
              <a:t> na WWW: </a:t>
            </a:r>
            <a:r>
              <a:rPr lang="cs-CZ" sz="1400" dirty="0">
                <a:hlinkClick r:id="rId6"/>
              </a:rPr>
              <a:t>http://</a:t>
            </a:r>
            <a:r>
              <a:rPr lang="cs-CZ" sz="1400" dirty="0" smtClean="0">
                <a:hlinkClick r:id="rId6"/>
              </a:rPr>
              <a:t>commons.wikimedia.org/wiki/File:Kookplaat_inductie.JPG</a:t>
            </a:r>
            <a:endParaRPr lang="cs-CZ" sz="1400" dirty="0" smtClean="0"/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r>
              <a:rPr lang="cs-CZ" sz="1400" dirty="0"/>
              <a:t>KRISTOFER 2. </a:t>
            </a:r>
            <a:r>
              <a:rPr lang="cs-CZ" sz="1400" i="1" dirty="0"/>
              <a:t>wikimedia.cz</a:t>
            </a:r>
            <a:r>
              <a:rPr lang="cs-CZ" sz="1400" dirty="0"/>
              <a:t> [online]. [cit. </a:t>
            </a:r>
            <a:r>
              <a:rPr lang="cs-CZ" sz="1400" dirty="0" smtClean="0"/>
              <a:t>12.3.2013</a:t>
            </a:r>
            <a:r>
              <a:rPr lang="cs-CZ" sz="1400" dirty="0"/>
              <a:t>]. Dostupný pod licencí </a:t>
            </a:r>
            <a:r>
              <a:rPr lang="cs-CZ" sz="1400" dirty="0" err="1"/>
              <a:t>Creative</a:t>
            </a:r>
            <a:r>
              <a:rPr lang="cs-CZ" sz="1400" dirty="0"/>
              <a:t> </a:t>
            </a:r>
            <a:r>
              <a:rPr lang="cs-CZ" sz="1400" dirty="0" err="1"/>
              <a:t>Commons</a:t>
            </a:r>
            <a:r>
              <a:rPr lang="cs-CZ" sz="1400" dirty="0"/>
              <a:t> </a:t>
            </a:r>
            <a:r>
              <a:rPr lang="cs-CZ" sz="1400" dirty="0" err="1"/>
              <a:t>Attribution-Share</a:t>
            </a:r>
            <a:r>
              <a:rPr lang="cs-CZ" sz="1400" dirty="0"/>
              <a:t> </a:t>
            </a:r>
            <a:r>
              <a:rPr lang="cs-CZ" sz="1400" dirty="0" err="1"/>
              <a:t>Alike</a:t>
            </a:r>
            <a:r>
              <a:rPr lang="cs-CZ" sz="1400" dirty="0"/>
              <a:t> 3.0 </a:t>
            </a:r>
            <a:r>
              <a:rPr lang="cs-CZ" sz="1400" dirty="0" err="1"/>
              <a:t>Unported</a:t>
            </a:r>
            <a:r>
              <a:rPr lang="cs-CZ" sz="1400" dirty="0"/>
              <a:t> na WWW: http://commons.wikimedia.org/wiki/File:Electric_stove.jpg </a:t>
            </a:r>
          </a:p>
        </p:txBody>
      </p:sp>
    </p:spTree>
  </p:cSld>
  <p:clrMapOvr>
    <a:masterClrMapping/>
  </p:clrMapOvr>
  <p:transition spd="slow">
    <p:fade/>
    <p:sndAc>
      <p:stSnd>
        <p:snd r:embed="rId2" name="click.wav"/>
      </p:stSnd>
    </p:sndAc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307975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endParaRPr lang="cs-CZ" dirty="0"/>
          </a:p>
        </p:txBody>
      </p:sp>
      <p:sp>
        <p:nvSpPr>
          <p:cNvPr id="38914" name="Zástupný symbol pro obsah 2"/>
          <p:cNvSpPr>
            <a:spLocks noGrp="1"/>
          </p:cNvSpPr>
          <p:nvPr>
            <p:ph idx="1"/>
          </p:nvPr>
        </p:nvSpPr>
        <p:spPr>
          <a:xfrm>
            <a:off x="304800" y="981075"/>
            <a:ext cx="8686800" cy="5876925"/>
          </a:xfrm>
        </p:spPr>
        <p:txBody>
          <a:bodyPr/>
          <a:lstStyle/>
          <a:p>
            <a:r>
              <a:rPr lang="cs-CZ" sz="1600" smtClean="0"/>
              <a:t>LEHOTSKY. </a:t>
            </a:r>
            <a:r>
              <a:rPr lang="cs-CZ" sz="1600" i="1" smtClean="0"/>
              <a:t>wikimedia.cz</a:t>
            </a:r>
            <a:r>
              <a:rPr lang="cs-CZ" sz="1600" smtClean="0"/>
              <a:t> [online]. [cit. 12.3.2013]. Dostupný pod licencí Creative Commons Attribution-Share Alike 3.0 Unported na WWW: </a:t>
            </a:r>
            <a:r>
              <a:rPr lang="cs-CZ" sz="1600" smtClean="0">
                <a:hlinkClick r:id="rId3"/>
              </a:rPr>
              <a:t>http://commons.wikimedia.org/wiki/File:Hrad_Sovinec.JPG</a:t>
            </a:r>
            <a:endParaRPr lang="cs-CZ" sz="1600" smtClean="0"/>
          </a:p>
          <a:p>
            <a:r>
              <a:rPr lang="cs-CZ" sz="1600" smtClean="0"/>
              <a:t>POLÁK, Jan. </a:t>
            </a:r>
            <a:r>
              <a:rPr lang="cs-CZ" sz="1600" i="1" smtClean="0"/>
              <a:t>wikimedia.cz</a:t>
            </a:r>
            <a:r>
              <a:rPr lang="cs-CZ" sz="1600" smtClean="0"/>
              <a:t> [online]. [cit. 12.3.2013]. Dostupný pod licencí Creative Commons Attribution-Share Alike 3.0 Unported na WWW: http://commons.wikimedia.org/wiki/File:%C4%8Cernou%C4%8Dek,_d%C5%AFm.JPG </a:t>
            </a:r>
          </a:p>
          <a:p>
            <a:r>
              <a:rPr lang="cs-CZ" sz="1600" smtClean="0"/>
              <a:t>LAURENS, P.j.l.. </a:t>
            </a:r>
            <a:r>
              <a:rPr lang="cs-CZ" sz="1600" i="1" smtClean="0"/>
              <a:t>wikimedia.cz</a:t>
            </a:r>
            <a:r>
              <a:rPr lang="cs-CZ" sz="1600" smtClean="0"/>
              <a:t> [online]. [cit. 12.3.2013]. Dostupný pod licencí Creative Commons 3.0 Unported na WWW: </a:t>
            </a:r>
            <a:r>
              <a:rPr lang="cs-CZ" sz="1600" smtClean="0">
                <a:hlinkClick r:id="rId4"/>
              </a:rPr>
              <a:t>http://commons.wikimedia.org/wiki/File:Huis_van_de_toekomst.jpg?uselang=cs</a:t>
            </a:r>
            <a:endParaRPr lang="cs-CZ" sz="1600" smtClean="0"/>
          </a:p>
          <a:p>
            <a:r>
              <a:rPr lang="cs-CZ" sz="1600" smtClean="0"/>
              <a:t>BONIO. </a:t>
            </a:r>
            <a:r>
              <a:rPr lang="cs-CZ" sz="1600" i="1" smtClean="0"/>
              <a:t>wikimedia.cz</a:t>
            </a:r>
            <a:r>
              <a:rPr lang="cs-CZ" sz="1600" smtClean="0"/>
              <a:t> [online]. [cit. 12.3.2013]. Dostupný pod licencí Creative Commons Attribution-Share Alike 3.0 Unported na WWW: </a:t>
            </a:r>
            <a:r>
              <a:rPr lang="cs-CZ" sz="1600" smtClean="0">
                <a:hlinkClick r:id="rId5"/>
              </a:rPr>
              <a:t>http://commons.wikimedia.org/wiki/File:Ceska_Skalice-muzeum.jpg</a:t>
            </a:r>
            <a:endParaRPr lang="cs-CZ" sz="1600" smtClean="0"/>
          </a:p>
          <a:p>
            <a:r>
              <a:rPr lang="cs-CZ" sz="1600" smtClean="0"/>
              <a:t>YELLES M.C.A.. </a:t>
            </a:r>
            <a:r>
              <a:rPr lang="cs-CZ" sz="1600" i="1" smtClean="0"/>
              <a:t>wikimedia.cz</a:t>
            </a:r>
            <a:r>
              <a:rPr lang="cs-CZ" sz="1600" smtClean="0"/>
              <a:t> [online]. [cit. 12.3.2013]. Dostupný pod licencí Creative Commons Attribution-Share Alike 3.0 Unported, 2.5 Generic, 2.0 Generic and 1.0 Generic na WWW: </a:t>
            </a:r>
            <a:r>
              <a:rPr lang="cs-CZ" sz="1600" smtClean="0">
                <a:hlinkClick r:id="rId6"/>
              </a:rPr>
              <a:t>http://commons.wikimedia.org/wiki/File:Med_Alger.jpg</a:t>
            </a:r>
            <a:endParaRPr lang="cs-CZ" sz="1600" smtClean="0"/>
          </a:p>
          <a:p>
            <a:r>
              <a:rPr lang="cs-CZ" sz="1600" smtClean="0"/>
              <a:t>ADOKADOR. </a:t>
            </a:r>
            <a:r>
              <a:rPr lang="cs-CZ" sz="1600" i="1" smtClean="0"/>
              <a:t>wikimedia.cz</a:t>
            </a:r>
            <a:r>
              <a:rPr lang="cs-CZ" sz="1600" smtClean="0"/>
              <a:t> [online]. [cit. 12.3.2013]. Dostupný pod licencí Creative Commons 3.0 Unported, 2.5 Generic, 2.0 Generic a 1.0 Generic na WWW: </a:t>
            </a:r>
            <a:r>
              <a:rPr lang="cs-CZ" sz="1600" smtClean="0">
                <a:hlinkClick r:id="rId7"/>
              </a:rPr>
              <a:t>http://commons.wikimedia.org/wiki/File:Gramofon_w_muzeum_Izraela_Pozna%C5%84skiego.jpg?uselang=cs</a:t>
            </a:r>
            <a:endParaRPr lang="cs-CZ" sz="1600" smtClean="0"/>
          </a:p>
          <a:p>
            <a:r>
              <a:rPr lang="cs-CZ" sz="1600" smtClean="0"/>
              <a:t>DAREKM 135. </a:t>
            </a:r>
            <a:r>
              <a:rPr lang="cs-CZ" sz="1600" i="1" smtClean="0"/>
              <a:t>wikimedia.cz</a:t>
            </a:r>
            <a:r>
              <a:rPr lang="cs-CZ" sz="1600" smtClean="0"/>
              <a:t> [online]. [cit. 12.3.2013]. Dostupný pod licencí Creative Commons  3.0 Unported na WWW: http://commons.wikimedia.org/wiki/File:Telefon_drewniany.JPG?uselang=cs</a:t>
            </a:r>
          </a:p>
          <a:p>
            <a:endParaRPr lang="cs-CZ" sz="1600" smtClean="0"/>
          </a:p>
        </p:txBody>
      </p:sp>
    </p:spTree>
  </p:cSld>
  <p:clrMapOvr>
    <a:masterClrMapping/>
  </p:clrMapOvr>
  <p:transition spd="slow">
    <p:fade/>
    <p:sndAc>
      <p:stSnd>
        <p:snd r:embed="rId2" name="click.wav"/>
      </p:stSnd>
    </p:sndAc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9938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600" smtClean="0"/>
              <a:t>NOVAK, Janez. </a:t>
            </a:r>
            <a:r>
              <a:rPr lang="cs-CZ" sz="1600" i="1" smtClean="0"/>
              <a:t>wikimedia.cz</a:t>
            </a:r>
            <a:r>
              <a:rPr lang="cs-CZ" sz="1600" smtClean="0"/>
              <a:t> [online]. [cit. 12.3.2013]. Dostupný pod licencí Creative Commons  3.0 Unported na WWW: </a:t>
            </a:r>
            <a:r>
              <a:rPr lang="cs-CZ" sz="1600" smtClean="0">
                <a:hlinkClick r:id="rId3"/>
              </a:rPr>
              <a:t>http://commons.wikimedia.org/wiki/File:Vrba_kolovrat.jpg?uselang=cs</a:t>
            </a:r>
            <a:endParaRPr lang="cs-CZ" sz="1600" smtClean="0"/>
          </a:p>
          <a:p>
            <a:r>
              <a:rPr lang="cs-CZ" sz="1600" smtClean="0"/>
              <a:t>AKTRON. </a:t>
            </a:r>
            <a:r>
              <a:rPr lang="cs-CZ" sz="1600" i="1" smtClean="0"/>
              <a:t>wikimedia.cz</a:t>
            </a:r>
            <a:r>
              <a:rPr lang="cs-CZ" sz="1600" smtClean="0"/>
              <a:t> [online]. [cit. 12.3.2013]. Dostupný pod licencí Creative Commons Uveďte autora 3.0 Unported na WWW: </a:t>
            </a:r>
            <a:r>
              <a:rPr lang="cs-CZ" sz="1600" smtClean="0">
                <a:hlinkClick r:id="rId4"/>
              </a:rPr>
              <a:t>http://commons.wikimedia.org/wiki/File:Ryman%C3%B3w,_kino_Sokol,_etnografick%C3%A1_expozice_II.jpg?uselang=cs</a:t>
            </a:r>
            <a:endParaRPr lang="cs-CZ" sz="1600" smtClean="0"/>
          </a:p>
          <a:p>
            <a:r>
              <a:rPr lang="cs-CZ" sz="1600" smtClean="0"/>
              <a:t>REAPERMAN. </a:t>
            </a:r>
            <a:r>
              <a:rPr lang="cs-CZ" sz="1600" i="1" smtClean="0"/>
              <a:t>wikimedia.cz</a:t>
            </a:r>
            <a:r>
              <a:rPr lang="cs-CZ" sz="1600" smtClean="0"/>
              <a:t> [online]. [cit. 12.3.2013]. Dostupný pod licencí Creative Commons Uveďte autora-Zachovejte licenci 3.0 Unported, 2.5 Generic, 2.0 Generic a 1.0 Generic na WWW: </a:t>
            </a:r>
            <a:r>
              <a:rPr lang="cs-CZ" sz="1600" smtClean="0">
                <a:hlinkClick r:id="rId5"/>
              </a:rPr>
              <a:t>http://commons.wikimedia.org/wiki/File:Hmo%C5%BEd%C3%AD%C5%99.JPG?uselang=cs</a:t>
            </a:r>
            <a:endParaRPr lang="cs-CZ" sz="1600" smtClean="0"/>
          </a:p>
          <a:p>
            <a:r>
              <a:rPr lang="en-US" sz="1600" smtClean="0"/>
              <a:t>UNKNOWN ARTIST. </a:t>
            </a:r>
            <a:r>
              <a:rPr lang="en-US" sz="1600" i="1" smtClean="0"/>
              <a:t>wikimedia.cz</a:t>
            </a:r>
            <a:r>
              <a:rPr lang="en-US" sz="1600" smtClean="0"/>
              <a:t> [online]. [cit. 1</a:t>
            </a:r>
            <a:r>
              <a:rPr lang="cs-CZ" sz="1600" smtClean="0"/>
              <a:t>2</a:t>
            </a:r>
            <a:r>
              <a:rPr lang="en-US" sz="1600" smtClean="0"/>
              <a:t>.3.2013]. Dostupný na WWW: http://commons.wikimedia.org/wiki/File:NIE_1905_Spinet.png?uselang=cs </a:t>
            </a:r>
            <a:endParaRPr lang="cs-CZ" sz="1600" smtClean="0"/>
          </a:p>
        </p:txBody>
      </p:sp>
    </p:spTree>
  </p:cSld>
  <p:clrMapOvr>
    <a:masterClrMapping/>
  </p:clrMapOvr>
  <p:transition spd="slow">
    <p:fade/>
    <p:sndAc>
      <p:stSnd>
        <p:snd r:embed="rId2" name="click.wav"/>
      </p:stSnd>
    </p:sndAc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Cesta">
    <a:dk1>
      <a:sysClr val="windowText" lastClr="000000"/>
    </a:dk1>
    <a:lt1>
      <a:sysClr val="window" lastClr="FFFFFF"/>
    </a:lt1>
    <a:dk2>
      <a:srgbClr val="4E3B30"/>
    </a:dk2>
    <a:lt2>
      <a:srgbClr val="FBEEC9"/>
    </a:lt2>
    <a:accent1>
      <a:srgbClr val="F0A22E"/>
    </a:accent1>
    <a:accent2>
      <a:srgbClr val="A5644E"/>
    </a:accent2>
    <a:accent3>
      <a:srgbClr val="B58B80"/>
    </a:accent3>
    <a:accent4>
      <a:srgbClr val="C3986D"/>
    </a:accent4>
    <a:accent5>
      <a:srgbClr val="A19574"/>
    </a:accent5>
    <a:accent6>
      <a:srgbClr val="C17529"/>
    </a:accent6>
    <a:hlink>
      <a:srgbClr val="AD1F1F"/>
    </a:hlink>
    <a:folHlink>
      <a:srgbClr val="FFC42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313</TotalTime>
  <Words>487</Words>
  <Application>Microsoft Office PowerPoint</Application>
  <PresentationFormat>On-screen Show (4:3)</PresentationFormat>
  <Paragraphs>86</Paragraphs>
  <Slides>27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10</vt:i4>
      </vt:variant>
      <vt:variant>
        <vt:lpstr>Šablona návrhu</vt:lpstr>
      </vt:variant>
      <vt:variant>
        <vt:i4>6</vt:i4>
      </vt:variant>
      <vt:variant>
        <vt:lpstr>Nadpisy snímků</vt:lpstr>
      </vt:variant>
      <vt:variant>
        <vt:i4>27</vt:i4>
      </vt:variant>
    </vt:vector>
  </HeadingPairs>
  <TitlesOfParts>
    <vt:vector size="43" baseType="lpstr">
      <vt:lpstr>Franklin Gothic Book</vt:lpstr>
      <vt:lpstr>Arial</vt:lpstr>
      <vt:lpstr>Franklin Gothic Medium</vt:lpstr>
      <vt:lpstr>Wingdings 2</vt:lpstr>
      <vt:lpstr>Calibri</vt:lpstr>
      <vt:lpstr>Wingdings</vt:lpstr>
      <vt:lpstr>Bookman Old Style</vt:lpstr>
      <vt:lpstr>Comic Sans MS</vt:lpstr>
      <vt:lpstr>Arial Unicode MS</vt:lpstr>
      <vt:lpstr>Berlin Sans FB</vt:lpstr>
      <vt:lpstr>Cesta</vt:lpstr>
      <vt:lpstr>Cesta</vt:lpstr>
      <vt:lpstr>Cesta</vt:lpstr>
      <vt:lpstr>Cesta</vt:lpstr>
      <vt:lpstr>Cesta</vt:lpstr>
      <vt:lpstr>Cesta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Snímek 19</vt:lpstr>
      <vt:lpstr>Snímek 20</vt:lpstr>
      <vt:lpstr>Snímek 21</vt:lpstr>
      <vt:lpstr>Snímek 22</vt:lpstr>
      <vt:lpstr>Snímek 23</vt:lpstr>
      <vt:lpstr>Snímek 24</vt:lpstr>
      <vt:lpstr>Snímek 25</vt:lpstr>
      <vt:lpstr>Snímek 26</vt:lpstr>
      <vt:lpstr>Snímek 27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lenka.cerna</dc:creator>
  <cp:lastModifiedBy>DUM</cp:lastModifiedBy>
  <cp:revision>38</cp:revision>
  <dcterms:created xsi:type="dcterms:W3CDTF">2013-03-11T22:15:57Z</dcterms:created>
  <dcterms:modified xsi:type="dcterms:W3CDTF">2015-07-16T15:34:20Z</dcterms:modified>
</cp:coreProperties>
</file>