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76" r:id="rId2"/>
    <p:sldId id="256" r:id="rId3"/>
    <p:sldId id="257" r:id="rId4"/>
    <p:sldId id="267" r:id="rId5"/>
    <p:sldId id="280" r:id="rId6"/>
    <p:sldId id="285" r:id="rId7"/>
    <p:sldId id="286" r:id="rId8"/>
    <p:sldId id="282" r:id="rId9"/>
    <p:sldId id="287" r:id="rId10"/>
    <p:sldId id="265" r:id="rId11"/>
    <p:sldId id="288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breoptic.jpg" TargetMode="External"/><Relationship Id="rId2" Type="http://schemas.openxmlformats.org/officeDocument/2006/relationships/hyperlink" Target="http://cs.wikipedia.org/wiki/Soubor:F%C3%A9nyt%C3%B6r%C3%A9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006" y="1340768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696422"/>
            <a:ext cx="8208912" cy="332398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Lom světla – </a:t>
            </a:r>
            <a:r>
              <a:rPr lang="cs-CZ" sz="1400" b="1" dirty="0" err="1" smtClean="0"/>
              <a:t>II.část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III/2/FY/2/3/18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</a:t>
            </a:r>
            <a:r>
              <a:rPr lang="cs-CZ" sz="1400" dirty="0" smtClean="0"/>
              <a:t>se seznámí s lomem světla, s tím co je to mezní úhel, úplný odraz a jeho využitím, dále také s novou veličinou , kterou je index lomu světla.</a:t>
            </a:r>
          </a:p>
          <a:p>
            <a:r>
              <a:rPr lang="cs-CZ" sz="1400" dirty="0" smtClean="0"/>
              <a:t>Klíčová slova: lom světla, lom od kolmice, lom ke kolmici, úhel dopadu, úhel lomu, mezní úhel, úplný odraz, index lomu.</a:t>
            </a:r>
          </a:p>
          <a:p>
            <a:r>
              <a:rPr lang="cs-CZ" sz="1400" dirty="0" smtClean="0"/>
              <a:t>Metodické </a:t>
            </a:r>
            <a:r>
              <a:rPr lang="cs-CZ" sz="1400" dirty="0"/>
              <a:t>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8.10.2013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Lom světla-II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. část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7776864" cy="4464496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 Kouknu-li se do klidné vodní hladiny, vidím se v ní, ale </a:t>
            </a:r>
            <a:r>
              <a:rPr lang="cs-CZ" dirty="0" smtClean="0"/>
              <a:t>vidím, </a:t>
            </a:r>
            <a:r>
              <a:rPr lang="cs-CZ" dirty="0" smtClean="0"/>
              <a:t>i co je pod hladinou. To je způsobeno tím, že na rozhraní dvou prostředí se část světla odráží a část světla se láme. 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 Vzhledem k tomu, že v každém prostředí se světlo šíří jinou rychlostí, je úhel lomu jiný než </a:t>
            </a:r>
            <a:r>
              <a:rPr lang="cs-CZ" dirty="0" smtClean="0"/>
              <a:t>úhel, </a:t>
            </a:r>
            <a:r>
              <a:rPr lang="cs-CZ" dirty="0" smtClean="0"/>
              <a:t>pod kterým světlo dopadá. To je </a:t>
            </a:r>
            <a:r>
              <a:rPr lang="cs-CZ" dirty="0" smtClean="0"/>
              <a:t>důvod, </a:t>
            </a:r>
            <a:r>
              <a:rPr lang="cs-CZ" dirty="0" smtClean="0"/>
              <a:t>proč je pro nás tak obtížné vzít do ruky např. kámen, který vidíme pod hladinou.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Jestliže paprsek dopadá kolmo na rozhraní dvou prostředí, tak se neláme.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Opakování 7.ročníku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53136"/>
            <a:ext cx="2571750" cy="2053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dirty="0" smtClean="0"/>
              <a:t>Lom ke kolmici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943103"/>
            <a:ext cx="7920880" cy="164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0" indent="-274320" algn="just">
              <a:spcBef>
                <a:spcPct val="20000"/>
              </a:spcBef>
              <a:buClr>
                <a:srgbClr val="94C600"/>
              </a:buClr>
              <a:buSzPct val="100000"/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3E3D2D"/>
                </a:solidFill>
              </a:rPr>
              <a:t>Jedná-li se o přechod světla z opticky hustšího do opticky řidšího </a:t>
            </a:r>
            <a:r>
              <a:rPr lang="cs-CZ" sz="2400" dirty="0" smtClean="0">
                <a:solidFill>
                  <a:srgbClr val="3E3D2D"/>
                </a:solidFill>
              </a:rPr>
              <a:t>prostředí, </a:t>
            </a:r>
            <a:r>
              <a:rPr lang="cs-CZ" sz="2400" dirty="0" smtClean="0">
                <a:solidFill>
                  <a:srgbClr val="3E3D2D"/>
                </a:solidFill>
              </a:rPr>
              <a:t>hovoříme o lomu ke kolmici (př. voda – vzduch, sklo – vzduch). </a:t>
            </a:r>
          </a:p>
          <a:p>
            <a:pPr marL="274320" lvl="0" indent="-274320" algn="just">
              <a:spcBef>
                <a:spcPct val="20000"/>
              </a:spcBef>
              <a:buClr>
                <a:srgbClr val="94C600"/>
              </a:buClr>
              <a:buSzPct val="100000"/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3E3D2D"/>
                </a:solidFill>
              </a:rPr>
              <a:t>V tomto případě je úhel </a:t>
            </a:r>
            <a:r>
              <a:rPr lang="cs-CZ" sz="2400" dirty="0"/>
              <a:t>α</a:t>
            </a:r>
            <a:r>
              <a:rPr lang="cs-CZ" sz="2400" dirty="0" smtClean="0">
                <a:solidFill>
                  <a:srgbClr val="3E3D2D"/>
                </a:solidFill>
              </a:rPr>
              <a:t> větší než úhel </a:t>
            </a:r>
            <a:r>
              <a:rPr lang="cs-CZ" sz="2400" dirty="0" smtClean="0">
                <a:latin typeface="Calibri"/>
                <a:ea typeface="Calibri"/>
                <a:cs typeface="Times New Roman"/>
              </a:rPr>
              <a:t>β.</a:t>
            </a:r>
            <a:endParaRPr lang="cs-CZ" sz="2400" dirty="0">
              <a:solidFill>
                <a:srgbClr val="3E3D2D"/>
              </a:solidFill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0854" y="3831851"/>
            <a:ext cx="5544616" cy="2938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91585"/>
            <a:ext cx="143827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42347"/>
            <a:ext cx="5256584" cy="55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162" y="5578227"/>
            <a:ext cx="5759450" cy="55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/>
          </a:bodyPr>
          <a:lstStyle/>
          <a:p>
            <a:pPr lvl="0" algn="just">
              <a:buClr>
                <a:srgbClr val="94C600"/>
              </a:buCl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3E3D2D"/>
                </a:solidFill>
              </a:rPr>
              <a:t>Jedná-li </a:t>
            </a:r>
            <a:r>
              <a:rPr lang="cs-CZ" dirty="0" smtClean="0">
                <a:solidFill>
                  <a:srgbClr val="3E3D2D"/>
                </a:solidFill>
              </a:rPr>
              <a:t>se </a:t>
            </a:r>
            <a:r>
              <a:rPr lang="cs-CZ" dirty="0">
                <a:solidFill>
                  <a:srgbClr val="3E3D2D"/>
                </a:solidFill>
              </a:rPr>
              <a:t>o přechod z opticky řidšího do opticky hustšího </a:t>
            </a:r>
            <a:r>
              <a:rPr lang="cs-CZ" dirty="0" smtClean="0">
                <a:solidFill>
                  <a:srgbClr val="3E3D2D"/>
                </a:solidFill>
              </a:rPr>
              <a:t>prostředí, </a:t>
            </a:r>
            <a:r>
              <a:rPr lang="cs-CZ" dirty="0">
                <a:solidFill>
                  <a:srgbClr val="3E3D2D"/>
                </a:solidFill>
              </a:rPr>
              <a:t>hovoříme o lomu od kolmice (př. Vzduch – voda, vzduch – diamant</a:t>
            </a:r>
            <a:r>
              <a:rPr lang="cs-CZ" dirty="0" smtClean="0">
                <a:solidFill>
                  <a:srgbClr val="3E3D2D"/>
                </a:solidFill>
              </a:rPr>
              <a:t>).</a:t>
            </a:r>
            <a:r>
              <a:rPr lang="cs-CZ" dirty="0">
                <a:solidFill>
                  <a:srgbClr val="3E3D2D"/>
                </a:solidFill>
              </a:rPr>
              <a:t> </a:t>
            </a:r>
            <a:endParaRPr lang="cs-CZ" dirty="0" smtClean="0">
              <a:solidFill>
                <a:srgbClr val="3E3D2D"/>
              </a:solidFill>
            </a:endParaRPr>
          </a:p>
          <a:p>
            <a:pPr lvl="0" algn="just">
              <a:buClr>
                <a:srgbClr val="94C600"/>
              </a:buCl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3E3D2D"/>
                </a:solidFill>
              </a:rPr>
              <a:t>V </a:t>
            </a:r>
            <a:r>
              <a:rPr lang="cs-CZ" dirty="0">
                <a:solidFill>
                  <a:srgbClr val="3E3D2D"/>
                </a:solidFill>
              </a:rPr>
              <a:t>tomto případě je úhel </a:t>
            </a:r>
            <a:r>
              <a:rPr lang="cs-CZ" dirty="0" smtClean="0">
                <a:solidFill>
                  <a:prstClr val="black"/>
                </a:solidFill>
                <a:latin typeface="Calibri"/>
                <a:ea typeface="Calibri"/>
                <a:cs typeface="Times New Roman"/>
              </a:rPr>
              <a:t>β</a:t>
            </a:r>
            <a:r>
              <a:rPr lang="cs-CZ" dirty="0" smtClean="0">
                <a:solidFill>
                  <a:srgbClr val="3E3D2D"/>
                </a:solidFill>
              </a:rPr>
              <a:t> </a:t>
            </a:r>
            <a:r>
              <a:rPr lang="cs-CZ" dirty="0">
                <a:solidFill>
                  <a:srgbClr val="3E3D2D"/>
                </a:solidFill>
              </a:rPr>
              <a:t>větší než </a:t>
            </a:r>
            <a:r>
              <a:rPr lang="cs-CZ" dirty="0" smtClean="0">
                <a:solidFill>
                  <a:srgbClr val="3E3D2D"/>
                </a:solidFill>
              </a:rPr>
              <a:t>úhel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α</a:t>
            </a:r>
            <a:r>
              <a:rPr lang="cs-CZ" dirty="0" smtClean="0">
                <a:solidFill>
                  <a:prstClr val="black"/>
                </a:solidFill>
                <a:latin typeface="Calibri"/>
                <a:ea typeface="Calibri"/>
                <a:cs typeface="Times New Roman"/>
              </a:rPr>
              <a:t>.</a:t>
            </a:r>
            <a:endParaRPr lang="cs-CZ" dirty="0">
              <a:solidFill>
                <a:srgbClr val="3E3D2D"/>
              </a:solidFill>
            </a:endParaRPr>
          </a:p>
          <a:p>
            <a:pPr lvl="0" algn="just">
              <a:buClr>
                <a:srgbClr val="94C600"/>
              </a:buClr>
              <a:buFont typeface="Wingdings" panose="05000000000000000000" pitchFamily="2" charset="2"/>
              <a:buChar char="q"/>
            </a:pPr>
            <a:endParaRPr lang="cs-CZ" dirty="0" smtClean="0">
              <a:solidFill>
                <a:srgbClr val="3E3D2D"/>
              </a:solidFill>
            </a:endParaRPr>
          </a:p>
          <a:p>
            <a:pPr lvl="0" algn="just">
              <a:buClr>
                <a:srgbClr val="94C600"/>
              </a:buClr>
              <a:buFont typeface="Wingdings" panose="05000000000000000000" pitchFamily="2" charset="2"/>
              <a:buChar char="q"/>
            </a:pPr>
            <a:endParaRPr lang="cs-CZ" dirty="0" smtClean="0">
              <a:solidFill>
                <a:srgbClr val="3E3D2D"/>
              </a:solidFill>
            </a:endParaRPr>
          </a:p>
          <a:p>
            <a:pPr lvl="0" algn="just">
              <a:buClr>
                <a:srgbClr val="94C600"/>
              </a:buClr>
              <a:buFont typeface="Wingdings" panose="05000000000000000000" pitchFamily="2" charset="2"/>
              <a:buChar char="q"/>
            </a:pPr>
            <a:endParaRPr lang="cs-CZ" dirty="0" smtClean="0">
              <a:solidFill>
                <a:srgbClr val="3E3D2D"/>
              </a:solidFill>
            </a:endParaRPr>
          </a:p>
          <a:p>
            <a:pPr lvl="0" algn="just">
              <a:buClr>
                <a:srgbClr val="94C600"/>
              </a:buClr>
              <a:buFont typeface="Wingdings" panose="05000000000000000000" pitchFamily="2" charset="2"/>
              <a:buChar char="q"/>
            </a:pPr>
            <a:endParaRPr lang="cs-CZ" dirty="0">
              <a:solidFill>
                <a:srgbClr val="3E3D2D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Lom od kolmice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14153"/>
            <a:ext cx="5514950" cy="3160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5" y="4937312"/>
            <a:ext cx="1476375" cy="31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4550" y="4383274"/>
            <a:ext cx="5759450" cy="55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251637"/>
            <a:ext cx="5759450" cy="55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12776"/>
            <a:ext cx="7920879" cy="453650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cs-CZ" dirty="0" smtClean="0"/>
              <a:t>U lomu od kolmice, tedy šíří-li se paprsky z opticky hustšího do opticky řidšího prostředí, může vzniknout situace, kdy je úhel lomu roven 90</a:t>
            </a:r>
            <a:r>
              <a:rPr lang="cs-CZ" baseline="30000" dirty="0" smtClean="0"/>
              <a:t>0 </a:t>
            </a:r>
            <a:r>
              <a:rPr lang="cs-CZ" dirty="0" smtClean="0"/>
              <a:t>  a při každém dalším zvětšení úhlu dopadu už se světlo neláme, ale pouze odráží – nastává úplný odraz</a:t>
            </a:r>
            <a:r>
              <a:rPr lang="cs-CZ" baseline="30000" dirty="0" smtClean="0"/>
              <a:t> </a:t>
            </a:r>
            <a:r>
              <a:rPr lang="cs-CZ" dirty="0" smtClean="0"/>
              <a:t>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cs-CZ" dirty="0" smtClean="0"/>
              <a:t>Největší </a:t>
            </a:r>
            <a:r>
              <a:rPr lang="cs-CZ" dirty="0" smtClean="0"/>
              <a:t>úhel dopadu, </a:t>
            </a:r>
            <a:r>
              <a:rPr lang="cs-CZ" dirty="0" smtClean="0"/>
              <a:t>při kterém se ještě světlo láme nazýváme mezní úhel. Pro rozhraní sklo – vzduch je velikost mezního úhlu 42</a:t>
            </a:r>
            <a:r>
              <a:rPr lang="cs-CZ" baseline="30000" dirty="0" smtClean="0"/>
              <a:t>0 </a:t>
            </a:r>
            <a:r>
              <a:rPr lang="cs-CZ" dirty="0" smtClean="0"/>
              <a:t>.                        </a:t>
            </a:r>
          </a:p>
          <a:p>
            <a:pPr marL="0" indent="0">
              <a:buNone/>
            </a:pPr>
            <a:endParaRPr lang="cs-CZ" dirty="0" smtClean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cs-CZ" sz="3100" b="1" dirty="0" smtClean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cs-CZ" sz="3100" dirty="0">
                <a:solidFill>
                  <a:srgbClr val="333333"/>
                </a:solidFill>
              </a:rPr>
              <a:t> </a:t>
            </a:r>
            <a:r>
              <a:rPr lang="cs-CZ" sz="3100" dirty="0" smtClean="0">
                <a:solidFill>
                  <a:srgbClr val="333333"/>
                </a:solidFill>
              </a:rPr>
              <a:t>   </a:t>
            </a:r>
          </a:p>
          <a:p>
            <a:pPr marL="0" indent="0">
              <a:buNone/>
            </a:pP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smtClean="0">
                <a:solidFill>
                  <a:srgbClr val="333333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smtClean="0">
                <a:solidFill>
                  <a:srgbClr val="333333"/>
                </a:solidFill>
              </a:rPr>
              <a:t>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Mezní úhel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10050"/>
            <a:ext cx="4320480" cy="2387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0804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772816"/>
            <a:ext cx="4320480" cy="47525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Na principu totálního odrazu jsou založena optická vlákna, jsou plastová nebo skleněná a slouží např. k přenosu </a:t>
            </a:r>
            <a:r>
              <a:rPr lang="cs-CZ" dirty="0" smtClean="0"/>
              <a:t>světla, </a:t>
            </a:r>
            <a:r>
              <a:rPr lang="cs-CZ" dirty="0" smtClean="0"/>
              <a:t>díky minimálním ztrátám vhodné i na větší vzdálenosti, ale také v lékařství k zobrazení vnitřních orgánů.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="1" u="sng" dirty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cs-CZ" b="1" u="sng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totálního odrazu světla</a:t>
            </a:r>
            <a:endParaRPr lang="cs-CZ" dirty="0"/>
          </a:p>
        </p:txBody>
      </p:sp>
      <p:pic>
        <p:nvPicPr>
          <p:cNvPr id="3" name="Picture 2" descr="Soubor:Fibreopt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6832"/>
            <a:ext cx="3333750" cy="467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89376"/>
            <a:ext cx="4536504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3235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84784"/>
            <a:ext cx="7408333" cy="6336704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100" dirty="0" smtClean="0"/>
              <a:t>Je to bezrozměrná fyzikální veličina, která popisuje šíření světla a vyjadřujeme jí jako podíl rychlosti světla </a:t>
            </a:r>
            <a:r>
              <a:rPr lang="cs-CZ" sz="3100" dirty="0" smtClean="0"/>
              <a:t>prostředí, </a:t>
            </a:r>
            <a:r>
              <a:rPr lang="cs-CZ" sz="3100" dirty="0" smtClean="0"/>
              <a:t>ze kterého světlo přichází a </a:t>
            </a:r>
            <a:r>
              <a:rPr lang="cs-CZ" sz="3100" dirty="0" smtClean="0"/>
              <a:t>prostředí, </a:t>
            </a:r>
            <a:r>
              <a:rPr lang="cs-CZ" sz="3100" dirty="0" smtClean="0"/>
              <a:t>do kterého se láme.</a:t>
            </a:r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/>
              <a:t> </a:t>
            </a:r>
            <a:r>
              <a:rPr lang="cs-CZ" sz="3100" b="1" dirty="0" smtClean="0"/>
              <a:t>              v</a:t>
            </a:r>
            <a:r>
              <a:rPr lang="cs-CZ" sz="3100" b="1" baseline="-25000" dirty="0" smtClean="0"/>
              <a:t>1</a:t>
            </a:r>
            <a:endParaRPr lang="cs-CZ" sz="3100" b="1" baseline="-25000" dirty="0"/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/>
              <a:t>    n = ---------</a:t>
            </a:r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/>
              <a:t>               </a:t>
            </a:r>
            <a:r>
              <a:rPr lang="cs-CZ" sz="3100" b="1" dirty="0" smtClean="0"/>
              <a:t>v</a:t>
            </a:r>
            <a:r>
              <a:rPr lang="cs-CZ" sz="3100" b="1" baseline="-25000" dirty="0" smtClean="0"/>
              <a:t>2</a:t>
            </a:r>
            <a:r>
              <a:rPr lang="cs-CZ" sz="3100" b="1" dirty="0" smtClean="0"/>
              <a:t>  </a:t>
            </a:r>
            <a:endParaRPr lang="cs-CZ" sz="31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sz="3100" dirty="0" smtClean="0"/>
              <a:t>Vzhledem k tomu, že různých dvojic prostředí by bylo velké množství, tak pro zjednodušení zavádíme </a:t>
            </a:r>
            <a:r>
              <a:rPr lang="cs-CZ" sz="3100" dirty="0"/>
              <a:t>a</a:t>
            </a:r>
            <a:r>
              <a:rPr lang="cs-CZ" sz="3100" dirty="0" smtClean="0"/>
              <a:t>bsolutní index lomu, to je podíl rychlosti světla ve vakuu a rychlosti světla v daném prostředí.</a:t>
            </a:r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 smtClean="0"/>
              <a:t>               c</a:t>
            </a:r>
            <a:endParaRPr lang="cs-CZ" sz="3100" b="1" dirty="0"/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/>
              <a:t> </a:t>
            </a:r>
            <a:r>
              <a:rPr lang="cs-CZ" sz="3100" b="1" dirty="0" smtClean="0"/>
              <a:t>   n = ---------</a:t>
            </a:r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 smtClean="0"/>
              <a:t>               v </a:t>
            </a:r>
          </a:p>
          <a:p>
            <a:pPr marL="0" indent="0">
              <a:lnSpc>
                <a:spcPts val="1000"/>
              </a:lnSpc>
              <a:buNone/>
            </a:pPr>
            <a:endParaRPr lang="cs-CZ" sz="3100" b="1" dirty="0" smtClean="0"/>
          </a:p>
          <a:p>
            <a:pPr marL="0" indent="0">
              <a:lnSpc>
                <a:spcPts val="1000"/>
              </a:lnSpc>
              <a:buNone/>
            </a:pPr>
            <a:r>
              <a:rPr lang="cs-CZ" sz="3100" b="1" dirty="0" smtClean="0"/>
              <a:t> </a:t>
            </a:r>
          </a:p>
          <a:p>
            <a:pPr>
              <a:lnSpc>
                <a:spcPts val="1000"/>
              </a:lnSpc>
            </a:pPr>
            <a:endParaRPr lang="cs-CZ" b="1" dirty="0" smtClean="0"/>
          </a:p>
          <a:p>
            <a:pPr marL="0" indent="0">
              <a:lnSpc>
                <a:spcPts val="1000"/>
              </a:lnSpc>
              <a:buNone/>
            </a:pPr>
            <a:endParaRPr lang="cs-CZ" b="1" dirty="0"/>
          </a:p>
          <a:p>
            <a:pPr>
              <a:buFont typeface="Wingdings" panose="05000000000000000000" pitchFamily="2" charset="2"/>
              <a:buChar char="q"/>
            </a:pPr>
            <a:endParaRPr lang="cs-CZ" b="1" dirty="0" smtClean="0"/>
          </a:p>
          <a:p>
            <a:pPr marL="0" indent="0">
              <a:lnSpc>
                <a:spcPts val="1000"/>
              </a:lnSpc>
              <a:buNone/>
            </a:pPr>
            <a:r>
              <a:rPr lang="cs-CZ" b="1" dirty="0" smtClean="0"/>
              <a:t>    </a:t>
            </a:r>
          </a:p>
          <a:p>
            <a:pPr marL="0" indent="0">
              <a:lnSpc>
                <a:spcPts val="1000"/>
              </a:lnSpc>
              <a:buNone/>
            </a:pPr>
            <a:endParaRPr lang="cs-CZ" b="1" dirty="0"/>
          </a:p>
          <a:p>
            <a:pPr marL="0" indent="0">
              <a:lnSpc>
                <a:spcPts val="1000"/>
              </a:lnSpc>
              <a:buNone/>
            </a:pPr>
            <a:endParaRPr lang="cs-CZ" b="1" dirty="0" smtClean="0"/>
          </a:p>
          <a:p>
            <a:pPr marL="0" indent="0">
              <a:lnSpc>
                <a:spcPts val="1000"/>
              </a:lnSpc>
              <a:buNone/>
            </a:pPr>
            <a:endParaRPr lang="cs-CZ" b="1" dirty="0" smtClean="0"/>
          </a:p>
          <a:p>
            <a:pPr marL="0" indent="0">
              <a:lnSpc>
                <a:spcPts val="1000"/>
              </a:lnSpc>
              <a:buNone/>
            </a:pPr>
            <a:endParaRPr lang="cs-CZ" b="1" dirty="0"/>
          </a:p>
          <a:p>
            <a:pPr marL="0" indent="0">
              <a:lnSpc>
                <a:spcPts val="1000"/>
              </a:lnSpc>
              <a:buNone/>
            </a:pPr>
            <a:endParaRPr lang="cs-CZ" b="1" dirty="0" smtClean="0"/>
          </a:p>
          <a:p>
            <a:pPr marL="0" indent="0">
              <a:lnSpc>
                <a:spcPts val="1000"/>
              </a:lnSpc>
              <a:buNone/>
            </a:pPr>
            <a:endParaRPr lang="cs-CZ" b="1" dirty="0"/>
          </a:p>
          <a:p>
            <a:pPr marL="0" indent="0">
              <a:lnSpc>
                <a:spcPts val="1000"/>
              </a:lnSpc>
              <a:buNone/>
            </a:pPr>
            <a:endParaRPr lang="cs-CZ" b="1" dirty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Index lomu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891" y="6378488"/>
            <a:ext cx="1838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3" y="2060848"/>
            <a:ext cx="8208913" cy="4464496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Jaká je rychlost světla ve skle, jestliže absolutní index lomu skla n = 1.5, rychlost světla ve vzduchu cca 300 000 km/s.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1,5    = 300 000 / 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1,5 v = 300 000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v  = 200 000 km/s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Rychlost světla ve skle je 200 000 km/s.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Absolutní index lomu - příklad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1524000" cy="103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053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23528" y="825719"/>
            <a:ext cx="8496944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1.Proč je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úhel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dopadu světla jiný než úhel lomu, vyjma paprsku, který dopadá kolmo na rozhraní. </a:t>
            </a:r>
            <a:endParaRPr lang="cs-CZ" sz="2800" dirty="0" smtClean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Protože v každém z optických prostředí se světlo šíří jinou rychlostí.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Jestliže se světlo šíří ze vzduchu do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vody,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jedná se o lom od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kolmice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nebo lom ke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kolmici?</a:t>
            </a:r>
            <a:endParaRPr lang="cs-CZ" sz="2800" dirty="0" smtClean="0">
              <a:solidFill>
                <a:srgbClr val="3E3D2D"/>
              </a:solidFill>
              <a:latin typeface="Candara"/>
            </a:endParaRP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lom od kolmice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3.Co to je mezní úhel?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Největší úhel dopadu,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při kterém se ještě světlo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láme,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nazýváme mezní úhel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.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4.Co to je absolutní  index lomu 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Podíl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rychlosti světla ve vakuu a rychlosti světla v daném prostředí.</a:t>
            </a:r>
          </a:p>
          <a:p>
            <a:pPr marL="0" lvl="0" indent="0"/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23528" y="1196752"/>
            <a:ext cx="8208912" cy="5472608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>
                <a:solidFill>
                  <a:srgbClr val="3E3D2D"/>
                </a:solidFill>
              </a:rPr>
              <a:t>5</a:t>
            </a:r>
            <a:r>
              <a:rPr lang="cs-CZ" sz="2800" dirty="0" smtClean="0">
                <a:solidFill>
                  <a:srgbClr val="3E3D2D"/>
                </a:solidFill>
              </a:rPr>
              <a:t>.Jaká je rychlost světla ve vodě, jestliže absolutní index lomu vody je 1,33, rychlost světla ve vzduchu je </a:t>
            </a: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3E3D2D"/>
                </a:solidFill>
              </a:rPr>
              <a:t>300 </a:t>
            </a:r>
            <a:r>
              <a:rPr lang="cs-CZ" sz="2800" dirty="0" smtClean="0">
                <a:solidFill>
                  <a:srgbClr val="3E3D2D"/>
                </a:solidFill>
              </a:rPr>
              <a:t>000km/s</a:t>
            </a:r>
            <a:r>
              <a:rPr lang="cs-CZ" sz="2800" dirty="0" smtClean="0">
                <a:solidFill>
                  <a:srgbClr val="3E3D2D"/>
                </a:solidFill>
              </a:rPr>
              <a:t>?</a:t>
            </a:r>
            <a:endParaRPr lang="cs-CZ" sz="2800" dirty="0" smtClean="0">
              <a:solidFill>
                <a:srgbClr val="3E3D2D"/>
              </a:solidFill>
            </a:endParaRP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FF0000"/>
                </a:solidFill>
              </a:rPr>
              <a:t>n = c/v</a:t>
            </a: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FF0000"/>
                </a:solidFill>
              </a:rPr>
              <a:t>1,33 = 300 000/v       </a:t>
            </a:r>
            <a:r>
              <a:rPr lang="cs-CZ" sz="2800" dirty="0" err="1" smtClean="0">
                <a:solidFill>
                  <a:srgbClr val="FF0000"/>
                </a:solidFill>
              </a:rPr>
              <a:t>v</a:t>
            </a:r>
            <a:r>
              <a:rPr lang="cs-CZ" sz="2800" dirty="0" smtClean="0">
                <a:solidFill>
                  <a:srgbClr val="FF0000"/>
                </a:solidFill>
              </a:rPr>
              <a:t> = 300 000/1,33    v = 225 563,909</a:t>
            </a: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FF0000"/>
                </a:solidFill>
              </a:rPr>
              <a:t>Rychlost světla ve vodě je přibližně 225 564 km/s. </a:t>
            </a:r>
            <a:endParaRPr lang="cs-CZ" sz="2800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3E3D2D"/>
                </a:solidFill>
              </a:rPr>
              <a:t>3.Uveď příklad praktického využití totálního odrazu světla.</a:t>
            </a:r>
            <a:endParaRPr lang="cs-CZ" sz="2800" dirty="0">
              <a:solidFill>
                <a:srgbClr val="3E3D2D"/>
              </a:solidFill>
            </a:endParaRP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FF0000"/>
                </a:solidFill>
              </a:rPr>
              <a:t>Totálního  </a:t>
            </a:r>
            <a:r>
              <a:rPr lang="cs-CZ" sz="2800" dirty="0" smtClean="0">
                <a:solidFill>
                  <a:srgbClr val="FF0000"/>
                </a:solidFill>
              </a:rPr>
              <a:t>odrazu se využívá například v lékařství  k zobrazení vnitřních orgánů.</a:t>
            </a: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93" y="188640"/>
            <a:ext cx="3475037" cy="95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1154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6615" y="1556792"/>
            <a:ext cx="7884864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SÁNDOR</a:t>
            </a:r>
            <a:r>
              <a:rPr lang="cs-CZ" sz="1800" dirty="0"/>
              <a:t>, </a:t>
            </a:r>
            <a:r>
              <a:rPr lang="cs-CZ" sz="1800" dirty="0" err="1"/>
              <a:t>Zátonyi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cs.wikipedia.org/wiki/Soubor:F%C3%A9nyt%C3%B6r%C3%A9s.jpg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BIGRIZ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cs.wikipedia.org/wiki/Soubor:Fibreoptic.jpg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3412</TotalTime>
  <Words>701</Words>
  <Application>Microsoft Office PowerPoint</Application>
  <PresentationFormat>Předvádění na obrazovce (4:3)</PresentationFormat>
  <Paragraphs>96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Lom světla-II. část</vt:lpstr>
      <vt:lpstr>Opakování 7.ročníku</vt:lpstr>
      <vt:lpstr>Lom ke kolmici</vt:lpstr>
      <vt:lpstr>Lom od kolmice</vt:lpstr>
      <vt:lpstr>Mezní úhel</vt:lpstr>
      <vt:lpstr>Využití totálního odrazu světla</vt:lpstr>
      <vt:lpstr>Index lomu</vt:lpstr>
      <vt:lpstr>Absolutní index lomu - příklad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212</cp:revision>
  <dcterms:created xsi:type="dcterms:W3CDTF">2013-01-16T20:09:48Z</dcterms:created>
  <dcterms:modified xsi:type="dcterms:W3CDTF">2015-07-16T15:09:10Z</dcterms:modified>
</cp:coreProperties>
</file>