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3"/>
  </p:notesMasterIdLst>
  <p:sldIdLst>
    <p:sldId id="276" r:id="rId2"/>
    <p:sldId id="256" r:id="rId3"/>
    <p:sldId id="257" r:id="rId4"/>
    <p:sldId id="267" r:id="rId5"/>
    <p:sldId id="280" r:id="rId6"/>
    <p:sldId id="285" r:id="rId7"/>
    <p:sldId id="286" r:id="rId8"/>
    <p:sldId id="282" r:id="rId9"/>
    <p:sldId id="284" r:id="rId10"/>
    <p:sldId id="265" r:id="rId11"/>
    <p:sldId id="27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70" d="100"/>
          <a:sy n="70" d="100"/>
        </p:scale>
        <p:origin x="-1074" y="-6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10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radient-optical-illusion.svg" TargetMode="External"/><Relationship Id="rId7" Type="http://schemas.openxmlformats.org/officeDocument/2006/relationships/hyperlink" Target="http://cs.wikipedia.org/wiki/Soubor:Half_rim_glasses.JPG" TargetMode="External"/><Relationship Id="rId2" Type="http://schemas.openxmlformats.org/officeDocument/2006/relationships/hyperlink" Target="http://cs.wikipedia.org/wiki/Soubor:Myopia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Eye_iris.jpg" TargetMode="External"/><Relationship Id="rId5" Type="http://schemas.openxmlformats.org/officeDocument/2006/relationships/hyperlink" Target="http://cs.wikipedia.org/wiki/Soubor:Grid_illusion.svg" TargetMode="External"/><Relationship Id="rId4" Type="http://schemas.openxmlformats.org/officeDocument/2006/relationships/hyperlink" Target="http://cs.wikipedia.org/wiki/Soubor:Hypermetropia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97389"/>
            <a:ext cx="5773737" cy="142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83585" y="2924944"/>
            <a:ext cx="8208912" cy="3108543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1400" dirty="0"/>
              <a:t>Číslo projektu: </a:t>
            </a:r>
            <a:r>
              <a:rPr lang="cs-CZ" sz="1400" b="1" dirty="0" smtClean="0"/>
              <a:t>CZ.1.07/1.4.00/21.3811</a:t>
            </a:r>
            <a:endParaRPr lang="cs-CZ" sz="1400" b="1" dirty="0"/>
          </a:p>
          <a:p>
            <a:r>
              <a:rPr lang="cs-CZ" sz="1400" dirty="0"/>
              <a:t>Název DUM: </a:t>
            </a:r>
            <a:r>
              <a:rPr lang="cs-CZ" sz="1400" b="1" dirty="0" smtClean="0"/>
              <a:t>Optické vlastnosti oka</a:t>
            </a:r>
            <a:r>
              <a:rPr lang="cs-CZ" sz="1400" dirty="0"/>
              <a:t>	</a:t>
            </a:r>
          </a:p>
          <a:p>
            <a:r>
              <a:rPr lang="cs-CZ" sz="1400" dirty="0"/>
              <a:t>Číslo DUM: </a:t>
            </a:r>
            <a:r>
              <a:rPr lang="cs-CZ" sz="1400" dirty="0" smtClean="0"/>
              <a:t>III/2/FY/2/3/17</a:t>
            </a:r>
            <a:endParaRPr lang="cs-CZ" sz="1400" dirty="0"/>
          </a:p>
          <a:p>
            <a:r>
              <a:rPr lang="cs-CZ" sz="1400" dirty="0"/>
              <a:t>Vzdělávací předmět: Fyzika</a:t>
            </a:r>
          </a:p>
          <a:p>
            <a:r>
              <a:rPr lang="cs-CZ" sz="1400" dirty="0"/>
              <a:t>Tematická oblast: </a:t>
            </a:r>
            <a:r>
              <a:rPr lang="cs-CZ" sz="1400" dirty="0" smtClean="0"/>
              <a:t>Optika</a:t>
            </a:r>
            <a:endParaRPr lang="cs-CZ" sz="1400" dirty="0"/>
          </a:p>
          <a:p>
            <a:r>
              <a:rPr lang="cs-CZ" sz="1400" dirty="0"/>
              <a:t>Autor: </a:t>
            </a:r>
            <a:r>
              <a:rPr lang="cs-CZ" sz="1400" b="1" dirty="0" smtClean="0"/>
              <a:t>Ing. Markéta Střelcová</a:t>
            </a:r>
            <a:endParaRPr lang="cs-CZ" sz="1400" b="1" dirty="0"/>
          </a:p>
          <a:p>
            <a:r>
              <a:rPr lang="cs-CZ" sz="1400" dirty="0"/>
              <a:t>Anotace:	Žák se seznámí </a:t>
            </a:r>
            <a:r>
              <a:rPr lang="cs-CZ" sz="1400" dirty="0" smtClean="0"/>
              <a:t>s některými očními vadami a možností nápravy, s novou veličinou, kterou je optická mohutnost, dále také s tím, co to je oční klam. </a:t>
            </a:r>
          </a:p>
          <a:p>
            <a:r>
              <a:rPr lang="cs-CZ" sz="1400" dirty="0" smtClean="0"/>
              <a:t>Klíčová slova: krátkozrakost, dalekozrakost, optická mohutnost, sítnice, rozptylka, spojka, optický klam Metodické </a:t>
            </a:r>
            <a:r>
              <a:rPr lang="cs-CZ" sz="1400" dirty="0"/>
              <a:t>pokyny: PC, DTP, metodické pokyny jsou součástí materiálu</a:t>
            </a:r>
          </a:p>
          <a:p>
            <a:r>
              <a:rPr lang="cs-CZ" sz="1400" dirty="0"/>
              <a:t>Druh učebního materiálu: Prezentace doplněná fotografiemi a úkoly.</a:t>
            </a:r>
          </a:p>
          <a:p>
            <a:r>
              <a:rPr lang="cs-CZ" sz="1400" dirty="0"/>
              <a:t>Druh interaktivity: Kombinovaná</a:t>
            </a:r>
          </a:p>
          <a:p>
            <a:r>
              <a:rPr lang="cs-CZ" sz="1400" dirty="0"/>
              <a:t>Cílová skupina: </a:t>
            </a:r>
            <a:r>
              <a:rPr lang="cs-CZ" sz="1400" dirty="0" smtClean="0"/>
              <a:t>Žák 9. </a:t>
            </a:r>
            <a:r>
              <a:rPr lang="cs-CZ" sz="1400" dirty="0"/>
              <a:t>ročníku</a:t>
            </a:r>
          </a:p>
          <a:p>
            <a:r>
              <a:rPr lang="cs-CZ" sz="1400" dirty="0"/>
              <a:t>Datum vzniku DUM: </a:t>
            </a:r>
            <a:r>
              <a:rPr lang="cs-CZ" sz="1400" dirty="0" smtClean="0"/>
              <a:t>26.9.2013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Ing. Markéta Střelcová. 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3141663"/>
            <a:ext cx="7772400" cy="17526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Optické vlastnosti oka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00808"/>
            <a:ext cx="7408333" cy="4032448"/>
          </a:xfrm>
        </p:spPr>
        <p:txBody>
          <a:bodyPr>
            <a:normAutofit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Z přírodopisu znáte stavbu lidského oka.</a:t>
            </a:r>
          </a:p>
          <a:p>
            <a:pPr algn="just">
              <a:buFont typeface="Wingdings" pitchFamily="2" charset="2"/>
              <a:buChar char="q"/>
            </a:pP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Oční čočka je vlastně spojka, která vytváří na sítnici obraz pozorovaného předmětu.</a:t>
            </a:r>
          </a:p>
          <a:p>
            <a:pPr algn="just">
              <a:buFont typeface="Wingdings" pitchFamily="2" charset="2"/>
              <a:buChar char="q"/>
            </a:pP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Obraz je skutečný, převrácený a zmenšený, náš mozek má schopnost zpracovat získané informace tak, že obraz vnímáme jako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přímý.</a:t>
            </a:r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just">
              <a:buFont typeface="Wingdings" pitchFamily="2" charset="2"/>
              <a:buChar char="q"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Zdravé oko má schopnost měnit zakřivení čočky podle vzdálenosti předmětu, který pozorujeme.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Oko</a:t>
            </a:r>
            <a:endParaRPr lang="cs-CZ" dirty="0"/>
          </a:p>
        </p:txBody>
      </p:sp>
      <p:pic>
        <p:nvPicPr>
          <p:cNvPr id="2050" name="Picture 2" descr="Soubor:Eye iri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013176"/>
            <a:ext cx="4968552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2"/>
          <p:cNvSpPr>
            <a:spLocks noGrp="1"/>
          </p:cNvSpPr>
          <p:nvPr>
            <p:ph idx="1"/>
          </p:nvPr>
        </p:nvSpPr>
        <p:spPr>
          <a:xfrm>
            <a:off x="872067" y="1988840"/>
            <a:ext cx="7408333" cy="41373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Krátkozraké oko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83568" y="1943103"/>
            <a:ext cx="792088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Nedokáže zaostřit na předměty vzdálené, dobře vidí předměty blízké.</a:t>
            </a:r>
          </a:p>
          <a:p>
            <a:pPr algn="just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Světelné paprsky se po průchodu a usměrnění čočkou sbíhají před sítnicí, obraz na sítnici je rozmazaný.</a:t>
            </a:r>
          </a:p>
          <a:p>
            <a:pPr algn="just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Krátkozrakost se upravuje  brýlemi s rozptylkou, čočkami, či chirurgickým zákrokem.</a:t>
            </a:r>
          </a:p>
          <a:p>
            <a:pPr algn="just">
              <a:buFont typeface="Wingdings" pitchFamily="2" charset="2"/>
              <a:buChar char="q"/>
            </a:pPr>
            <a:endParaRPr lang="cs-CZ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just">
              <a:buFont typeface="Wingdings" pitchFamily="2" charset="2"/>
              <a:buChar char="q"/>
            </a:pPr>
            <a:endParaRPr lang="cs-CZ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4437112"/>
            <a:ext cx="3960440" cy="22227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36334" y="4581128"/>
            <a:ext cx="3960440" cy="1944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51372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844824"/>
            <a:ext cx="7408333" cy="4281339"/>
          </a:xfrm>
        </p:spPr>
        <p:txBody>
          <a:bodyPr>
            <a:normAutofit/>
          </a:bodyPr>
          <a:lstStyle/>
          <a:p>
            <a:pPr marL="0" lvl="0" indent="0" algn="just">
              <a:spcBef>
                <a:spcPts val="0"/>
              </a:spcBef>
              <a:buClr>
                <a:schemeClr val="accent1">
                  <a:lumMod val="75000"/>
                </a:schemeClr>
              </a:buClr>
              <a:buSzTx/>
              <a:buFont typeface="Wingdings" pitchFamily="2" charset="2"/>
              <a:buChar char="q"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Nedokáže </a:t>
            </a: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zaostřit na předměty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blízké, </a:t>
            </a: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dobře vidí předměty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vzdálené.</a:t>
            </a: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lvl="0" indent="0" algn="just">
              <a:spcBef>
                <a:spcPts val="0"/>
              </a:spcBef>
              <a:buClr>
                <a:schemeClr val="accent1">
                  <a:lumMod val="75000"/>
                </a:schemeClr>
              </a:buClr>
              <a:buSzTx/>
              <a:buFont typeface="Wingdings" pitchFamily="2" charset="2"/>
              <a:buChar char="q"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Světelné </a:t>
            </a: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paprsky se po průchodu a usměrnění čočkou sbíhají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za </a:t>
            </a: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sítnicí, obraz na sítnici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je opět rozmazaný.</a:t>
            </a:r>
          </a:p>
          <a:p>
            <a:pPr marL="0" lvl="0" indent="0" algn="just">
              <a:spcBef>
                <a:spcPts val="0"/>
              </a:spcBef>
              <a:buClr>
                <a:schemeClr val="accent1">
                  <a:lumMod val="75000"/>
                </a:schemeClr>
              </a:buClr>
              <a:buSzTx/>
              <a:buFont typeface="Wingdings" pitchFamily="2" charset="2"/>
              <a:buChar char="q"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Dalekozrakost postihuje ve velké míře staré lidi, kde dochází k ochabnutím očního svalu, ale také špatné osvětlení může být příčinou této oční vady.</a:t>
            </a:r>
          </a:p>
          <a:p>
            <a:pPr marL="0" lvl="0" indent="0" algn="just">
              <a:spcBef>
                <a:spcPts val="0"/>
              </a:spcBef>
              <a:buClr>
                <a:schemeClr val="accent1">
                  <a:lumMod val="75000"/>
                </a:schemeClr>
              </a:buClr>
              <a:buSzTx/>
              <a:buFont typeface="Wingdings" pitchFamily="2" charset="2"/>
              <a:buChar char="q"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Napravuje se brýlemi se spojkou.</a:t>
            </a:r>
          </a:p>
          <a:p>
            <a:pPr marL="0" lvl="0" indent="0" algn="just">
              <a:spcBef>
                <a:spcPts val="0"/>
              </a:spcBef>
              <a:buClrTx/>
              <a:buSzTx/>
              <a:buFont typeface="Wingdings" pitchFamily="2" charset="2"/>
              <a:buChar char="q"/>
            </a:pPr>
            <a:endParaRPr lang="cs-CZ" dirty="0" smtClean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marL="0" lvl="0" indent="0" algn="just">
              <a:spcBef>
                <a:spcPts val="0"/>
              </a:spcBef>
              <a:buClrTx/>
              <a:buSzTx/>
              <a:buFont typeface="Wingdings" pitchFamily="2" charset="2"/>
              <a:buChar char="q"/>
            </a:pPr>
            <a:endParaRPr lang="cs-CZ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>
              <a:buFont typeface="Wingdings" panose="05000000000000000000" pitchFamily="2" charset="2"/>
              <a:buChar char="q"/>
            </a:pPr>
            <a:endParaRPr lang="cs-CZ" dirty="0" smtClean="0"/>
          </a:p>
          <a:p>
            <a:pPr>
              <a:buFont typeface="Wingdings" panose="05000000000000000000" pitchFamily="2" charset="2"/>
              <a:buChar char="q"/>
            </a:pPr>
            <a:endParaRPr lang="cs-CZ" dirty="0" smtClean="0"/>
          </a:p>
          <a:p>
            <a:pPr>
              <a:buFont typeface="Wingdings" panose="05000000000000000000" pitchFamily="2" charset="2"/>
              <a:buChar char="q"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Dalekozraké oko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7" y="4941168"/>
            <a:ext cx="4176464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87709" y="4915620"/>
            <a:ext cx="3816424" cy="18257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282267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1700808"/>
            <a:ext cx="7920879" cy="4248472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q"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Je </a:t>
            </a:r>
            <a:r>
              <a:rPr lang="cs-CZ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to veličina,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pomocí které můžeme vyjádřit zakřivení čočky.</a:t>
            </a:r>
          </a:p>
          <a:p>
            <a:pPr marL="0" indent="0" algn="just">
              <a:buNone/>
            </a:pPr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just">
              <a:buFont typeface="Wingdings" panose="05000000000000000000" pitchFamily="2" charset="2"/>
              <a:buChar char="q"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Určím ji jako převrácenou hodnotu ohniskové vzdálenosti, ohniskovou vzdálenost dosazujeme v metrech. Spojku určujeme znaménkem </a:t>
            </a: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+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, rozptylku znaménkem</a:t>
            </a:r>
            <a:r>
              <a:rPr lang="cs-CZ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-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. </a:t>
            </a:r>
          </a:p>
          <a:p>
            <a:pPr marL="0" indent="0" algn="just">
              <a:buNone/>
            </a:pP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značka – </a:t>
            </a:r>
            <a:r>
              <a:rPr lang="el-GR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Φ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(fí)              jednotka – 1D (dioptrie)</a:t>
            </a:r>
          </a:p>
          <a:p>
            <a:pPr marL="0" indent="0" algn="just">
              <a:buNone/>
            </a:pP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        1</a:t>
            </a:r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 algn="just">
              <a:buNone/>
            </a:pP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</a:t>
            </a:r>
            <a:r>
              <a:rPr lang="el-GR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Φ</a:t>
            </a: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= ----------            </a:t>
            </a:r>
          </a:p>
          <a:p>
            <a:pPr marL="0" indent="0" algn="just">
              <a:buNone/>
            </a:pPr>
            <a:r>
              <a:rPr lang="cs-CZ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      f</a:t>
            </a:r>
          </a:p>
          <a:p>
            <a:pPr marL="0" indent="0">
              <a:buNone/>
            </a:pPr>
            <a:endParaRPr lang="cs-CZ" dirty="0" smtClean="0">
              <a:solidFill>
                <a:srgbClr val="333333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333333"/>
              </a:solidFill>
            </a:endParaRPr>
          </a:p>
          <a:p>
            <a:pPr marL="0" indent="0">
              <a:buNone/>
            </a:pPr>
            <a:endParaRPr lang="cs-CZ" sz="3100" b="1" dirty="0" smtClean="0">
              <a:solidFill>
                <a:srgbClr val="333333"/>
              </a:solidFill>
            </a:endParaRPr>
          </a:p>
          <a:p>
            <a:pPr marL="0" indent="0">
              <a:buNone/>
            </a:pPr>
            <a:r>
              <a:rPr lang="cs-CZ" sz="3100" dirty="0">
                <a:solidFill>
                  <a:srgbClr val="333333"/>
                </a:solidFill>
              </a:rPr>
              <a:t> </a:t>
            </a:r>
            <a:r>
              <a:rPr lang="cs-CZ" sz="3100" dirty="0" smtClean="0">
                <a:solidFill>
                  <a:srgbClr val="333333"/>
                </a:solidFill>
              </a:rPr>
              <a:t>   </a:t>
            </a:r>
          </a:p>
          <a:p>
            <a:pPr marL="0" indent="0">
              <a:buNone/>
            </a:pPr>
            <a:r>
              <a:rPr lang="cs-CZ" dirty="0">
                <a:solidFill>
                  <a:srgbClr val="333333"/>
                </a:solidFill>
              </a:rPr>
              <a:t> </a:t>
            </a:r>
            <a:r>
              <a:rPr lang="cs-CZ" dirty="0" smtClean="0">
                <a:solidFill>
                  <a:srgbClr val="333333"/>
                </a:solidFill>
              </a:rPr>
              <a:t>  </a:t>
            </a:r>
          </a:p>
          <a:p>
            <a:pPr marL="0" indent="0">
              <a:buNone/>
            </a:pPr>
            <a:r>
              <a:rPr lang="cs-CZ" dirty="0">
                <a:solidFill>
                  <a:srgbClr val="333333"/>
                </a:solidFill>
              </a:rPr>
              <a:t> </a:t>
            </a:r>
            <a:r>
              <a:rPr lang="cs-CZ" dirty="0" smtClean="0">
                <a:solidFill>
                  <a:srgbClr val="333333"/>
                </a:solidFill>
              </a:rPr>
              <a:t>  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Optická mohutnost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08043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772816"/>
            <a:ext cx="8208911" cy="4752528"/>
          </a:xfrm>
        </p:spPr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Jak velkou optickou mohutnost má spojka s ohniskovou vzdáleností f = 40 cm.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f = 40 cm = 0,4 m                                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</a:t>
            </a:r>
            <a:r>
              <a:rPr lang="el-GR" u="sng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Φ</a:t>
            </a:r>
            <a:r>
              <a:rPr lang="cs-CZ" u="sng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= x / D /</a:t>
            </a:r>
            <a:r>
              <a:rPr lang="el-GR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      </a:t>
            </a:r>
            <a:r>
              <a:rPr lang="cs-CZ" u="sng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Optická mohutnost spojky je 2,5D.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Jakou ohniskovou vzdálenost má spojka, jestliže optická mohutnost je 5D.</a:t>
            </a:r>
            <a:r>
              <a:rPr lang="el-GR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             1</a:t>
            </a:r>
          </a:p>
          <a:p>
            <a:pPr marL="0" indent="0">
              <a:buNone/>
            </a:pP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</a:t>
            </a:r>
            <a:r>
              <a:rPr lang="el-GR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Φ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= 5D                                 f = --------            </a:t>
            </a:r>
            <a:r>
              <a:rPr lang="cs-CZ" b="1" u="sng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f = 0,2m       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</a:t>
            </a:r>
            <a:r>
              <a:rPr lang="cs-CZ" u="sng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f = x /m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/                                       5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Ohnisková vzdálenost čočky je 0,2m.</a:t>
            </a:r>
          </a:p>
          <a:p>
            <a:pPr marL="0" indent="0">
              <a:buNone/>
            </a:pPr>
            <a:endParaRPr lang="cs-CZ" b="1" u="sng" dirty="0">
              <a:solidFill>
                <a:srgbClr val="333333"/>
              </a:solidFill>
            </a:endParaRPr>
          </a:p>
          <a:p>
            <a:pPr marL="0" indent="0">
              <a:buNone/>
            </a:pPr>
            <a:endParaRPr lang="cs-CZ" b="1" u="sng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Optická mohutnost příklady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1613" y="2276872"/>
            <a:ext cx="1506537" cy="1517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37124" y="2688999"/>
            <a:ext cx="8277473" cy="639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32350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700808"/>
            <a:ext cx="7408333" cy="4680520"/>
          </a:xfrm>
        </p:spPr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Je to vlastně nesprávné vnímání reality.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Oko vnímá nějaký obraz a mozek ho zpracuje jinak. Vidíme pak něco, co na obrázku ve skutečnosti vůbec není.</a:t>
            </a:r>
          </a:p>
          <a:p>
            <a:pPr>
              <a:buFont typeface="Wingdings" panose="05000000000000000000" pitchFamily="2" charset="2"/>
              <a:buChar char="q"/>
            </a:pPr>
            <a:endParaRPr lang="cs-CZ" dirty="0"/>
          </a:p>
          <a:p>
            <a:pPr>
              <a:buFont typeface="Wingdings" panose="05000000000000000000" pitchFamily="2" charset="2"/>
              <a:buChar char="q"/>
            </a:pPr>
            <a:endParaRPr lang="cs-CZ" dirty="0" smtClean="0"/>
          </a:p>
          <a:p>
            <a:pPr>
              <a:buFont typeface="Wingdings" panose="05000000000000000000" pitchFamily="2" charset="2"/>
              <a:buChar char="q"/>
            </a:pPr>
            <a:endParaRPr lang="cs-CZ" dirty="0"/>
          </a:p>
          <a:p>
            <a:pPr>
              <a:buFont typeface="Wingdings" panose="05000000000000000000" pitchFamily="2" charset="2"/>
              <a:buChar char="q"/>
            </a:pPr>
            <a:endParaRPr lang="cs-CZ" dirty="0" smtClean="0"/>
          </a:p>
          <a:p>
            <a:pPr>
              <a:buFont typeface="Wingdings" panose="05000000000000000000" pitchFamily="2" charset="2"/>
              <a:buChar char="q"/>
            </a:pPr>
            <a:endParaRPr lang="cs-CZ" dirty="0"/>
          </a:p>
          <a:p>
            <a:pPr>
              <a:buFont typeface="Wingdings" panose="05000000000000000000" pitchFamily="2" charset="2"/>
              <a:buChar char="q"/>
            </a:pPr>
            <a:endParaRPr lang="cs-CZ" dirty="0" smtClean="0"/>
          </a:p>
          <a:p>
            <a:pPr>
              <a:buFont typeface="Wingdings" panose="05000000000000000000" pitchFamily="2" charset="2"/>
              <a:buChar char="q"/>
            </a:pPr>
            <a:endParaRPr lang="cs-CZ" dirty="0"/>
          </a:p>
          <a:p>
            <a:pPr>
              <a:buFont typeface="Wingdings" panose="05000000000000000000" pitchFamily="2" charset="2"/>
              <a:buChar char="q"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Optický klam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891" y="6378488"/>
            <a:ext cx="18383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456023"/>
            <a:ext cx="6762328" cy="2767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73053" y="6371303"/>
            <a:ext cx="3810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97816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Revolving circles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68760"/>
            <a:ext cx="4032448" cy="4125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0525" y="5517232"/>
            <a:ext cx="4181475" cy="695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 descr="Soubor:Grid illusion.sv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268760"/>
            <a:ext cx="3744416" cy="4125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5517232"/>
            <a:ext cx="3400425" cy="561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98613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313419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>
                <a:solidFill>
                  <a:schemeClr val="bg1"/>
                </a:solidFill>
                <a:latin typeface="+mj-lt"/>
              </a:rPr>
              <a:t>Otázky a úkoly:</a:t>
            </a:r>
            <a:endParaRPr lang="cs-CZ" sz="33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279985" y="811205"/>
            <a:ext cx="8496944" cy="61247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8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rPr>
              <a:t>1.Jak </a:t>
            </a:r>
            <a:r>
              <a:rPr lang="cs-CZ" sz="28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rPr>
              <a:t>se nazývá oční vada, </a:t>
            </a:r>
            <a:r>
              <a:rPr lang="cs-CZ" sz="28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rPr>
              <a:t>kdy </a:t>
            </a:r>
            <a:r>
              <a:rPr lang="cs-CZ" sz="28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rPr>
              <a:t>člověk vidí dobře blízké předměty a špatně ty vzdálené. </a:t>
            </a: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krátkozrakost</a:t>
            </a:r>
          </a:p>
          <a:p>
            <a:pPr marL="0" indent="0"/>
            <a:r>
              <a:rPr lang="cs-CZ" sz="28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rPr>
              <a:t>2.</a:t>
            </a:r>
            <a:r>
              <a:rPr lang="cs-CZ" sz="28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Candara"/>
              </a:rPr>
              <a:t>Jakou čočku použijete do brýlí člověka, který je dalekozraký?</a:t>
            </a:r>
          </a:p>
          <a:p>
            <a:pPr marL="0" lvl="0" indent="0"/>
            <a:r>
              <a:rPr lang="cs-CZ" sz="2800" dirty="0">
                <a:solidFill>
                  <a:srgbClr val="FF0000"/>
                </a:solidFill>
                <a:latin typeface="Candara"/>
              </a:rPr>
              <a:t>s</a:t>
            </a:r>
            <a:r>
              <a:rPr lang="cs-CZ" sz="2800" dirty="0" smtClean="0">
                <a:solidFill>
                  <a:srgbClr val="FF0000"/>
                </a:solidFill>
                <a:latin typeface="Candara"/>
              </a:rPr>
              <a:t>pojku</a:t>
            </a:r>
          </a:p>
          <a:p>
            <a:pPr marL="0" lvl="0" indent="0"/>
            <a:r>
              <a:rPr lang="cs-CZ" sz="28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rPr>
              <a:t>3.Kde vzniká obraz předmětu při krátkozrakosti?</a:t>
            </a:r>
          </a:p>
          <a:p>
            <a:pPr marL="0" lv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</a:t>
            </a:r>
            <a:r>
              <a:rPr lang="cs-CZ" sz="2800" dirty="0">
                <a:solidFill>
                  <a:srgbClr val="FF0000"/>
                </a:solidFill>
                <a:latin typeface="+mn-lt"/>
              </a:rPr>
              <a:t>p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řed sítnicí</a:t>
            </a:r>
          </a:p>
          <a:p>
            <a:pPr marL="0" lvl="0" indent="0"/>
            <a:r>
              <a:rPr lang="cs-CZ" sz="28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rPr>
              <a:t>4.Jaká je optická mohutnost spojky, jestliže její ohnisková vzdálenost je 80cm.</a:t>
            </a:r>
          </a:p>
          <a:p>
            <a:pPr marL="0" lvl="0" indent="0"/>
            <a:r>
              <a:rPr lang="el-GR" sz="2800" dirty="0" smtClean="0">
                <a:solidFill>
                  <a:srgbClr val="FF0000"/>
                </a:solidFill>
                <a:latin typeface="+mn-lt"/>
              </a:rPr>
              <a:t>Φ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 = 1,25D</a:t>
            </a:r>
          </a:p>
          <a:p>
            <a:pPr marL="0" lvl="0" indent="0"/>
            <a:r>
              <a:rPr lang="cs-CZ" sz="28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rPr>
              <a:t>5.Jakou ohniskovou vzdálenost má čočka, jestliže její optická mohutnost je 4D.</a:t>
            </a:r>
          </a:p>
          <a:p>
            <a:pPr marL="0" lvl="0" indent="0"/>
            <a:r>
              <a:rPr lang="cs-CZ" sz="2800" dirty="0">
                <a:solidFill>
                  <a:srgbClr val="FF0000"/>
                </a:solidFill>
                <a:latin typeface="+mn-lt"/>
              </a:rPr>
              <a:t>f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 = 0,25m</a:t>
            </a:r>
            <a:endParaRPr lang="cs-CZ" sz="2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86269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816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81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5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5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500" fill="hold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500" fill="hold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500" fill="hold"/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500" fill="hold"/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6615" y="1556792"/>
            <a:ext cx="7884864" cy="4569371"/>
          </a:xfr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>
                <a:solidFill>
                  <a:schemeClr val="tx1"/>
                </a:solidFill>
              </a:rPr>
              <a:t>TOPRAK, </a:t>
            </a:r>
            <a:r>
              <a:rPr lang="cs-CZ" sz="1800" dirty="0" err="1">
                <a:solidFill>
                  <a:schemeClr val="tx1"/>
                </a:solidFill>
              </a:rPr>
              <a:t>Baris</a:t>
            </a:r>
            <a:r>
              <a:rPr lang="cs-CZ" sz="1800" dirty="0">
                <a:solidFill>
                  <a:schemeClr val="tx1"/>
                </a:solidFill>
              </a:rPr>
              <a:t>. Wikipedia.cz [online]. [cit. 23.10.2013]. Dostupný na WWW: </a:t>
            </a:r>
            <a:r>
              <a:rPr lang="cs-CZ" sz="1800" dirty="0">
                <a:solidFill>
                  <a:schemeClr val="tx1"/>
                </a:solidFill>
                <a:hlinkClick r:id="rId2"/>
              </a:rPr>
              <a:t>http://</a:t>
            </a:r>
            <a:r>
              <a:rPr lang="cs-CZ" sz="1800" dirty="0" smtClean="0">
                <a:solidFill>
                  <a:schemeClr val="tx1"/>
                </a:solidFill>
                <a:hlinkClick r:id="rId2"/>
              </a:rPr>
              <a:t>cs.wikipedia.org/wiki/Soubor:Myopia.png</a:t>
            </a:r>
            <a:endParaRPr lang="cs-CZ" sz="1800" dirty="0">
              <a:solidFill>
                <a:schemeClr val="tx1"/>
              </a:solidFill>
              <a:hlinkClick r:id="rId3"/>
            </a:endParaRPr>
          </a:p>
          <a:p>
            <a:pPr marL="0" indent="0">
              <a:buNone/>
            </a:pPr>
            <a:r>
              <a:rPr lang="cs-CZ" sz="1800" dirty="0">
                <a:solidFill>
                  <a:schemeClr val="tx1"/>
                </a:solidFill>
              </a:rPr>
              <a:t>DODEK. Wikipedia.cz [online]. [cit. 23.10.2013]. Dostupný na WWW: </a:t>
            </a:r>
            <a:r>
              <a:rPr lang="cs-CZ" sz="1800" dirty="0">
                <a:solidFill>
                  <a:schemeClr val="tx1"/>
                </a:solidFill>
                <a:hlinkClick r:id="rId3"/>
              </a:rPr>
              <a:t>http://</a:t>
            </a:r>
            <a:r>
              <a:rPr lang="cs-CZ" sz="1800" dirty="0" smtClean="0">
                <a:solidFill>
                  <a:schemeClr val="tx1"/>
                </a:solidFill>
                <a:hlinkClick r:id="rId3"/>
              </a:rPr>
              <a:t>cs.wikipedia.org/wiki/Soubor:Gradient-optical-illusion.svg</a:t>
            </a:r>
            <a:endParaRPr lang="cs-CZ" sz="1800" dirty="0">
              <a:solidFill>
                <a:schemeClr val="tx1"/>
              </a:solidFill>
              <a:hlinkClick r:id="rId4"/>
            </a:endParaRPr>
          </a:p>
          <a:p>
            <a:pPr marL="0" indent="0">
              <a:buNone/>
            </a:pPr>
            <a:r>
              <a:rPr lang="cs-CZ" sz="1800" dirty="0">
                <a:solidFill>
                  <a:schemeClr val="tx1"/>
                </a:solidFill>
              </a:rPr>
              <a:t>TOPRAK, </a:t>
            </a:r>
            <a:r>
              <a:rPr lang="cs-CZ" sz="1800" dirty="0" err="1">
                <a:solidFill>
                  <a:schemeClr val="tx1"/>
                </a:solidFill>
              </a:rPr>
              <a:t>Baris</a:t>
            </a:r>
            <a:r>
              <a:rPr lang="cs-CZ" sz="1800" dirty="0">
                <a:solidFill>
                  <a:schemeClr val="tx1"/>
                </a:solidFill>
              </a:rPr>
              <a:t>. Wikipedia.cz [online]. [cit. 23.10.2013]. Dostupný na WWW: </a:t>
            </a:r>
            <a:r>
              <a:rPr lang="cs-CZ" sz="1800" dirty="0">
                <a:solidFill>
                  <a:schemeClr val="tx1"/>
                </a:solidFill>
                <a:hlinkClick r:id="rId4"/>
              </a:rPr>
              <a:t>http://</a:t>
            </a:r>
            <a:r>
              <a:rPr lang="cs-CZ" sz="1800" dirty="0" smtClean="0">
                <a:solidFill>
                  <a:schemeClr val="tx1"/>
                </a:solidFill>
                <a:hlinkClick r:id="rId4"/>
              </a:rPr>
              <a:t>cs.wikipedia.org/wiki/Soubor:Hypermetropia.png</a:t>
            </a:r>
            <a:endParaRPr lang="cs-CZ" sz="18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800" dirty="0" smtClean="0">
                <a:solidFill>
                  <a:schemeClr val="tx1"/>
                </a:solidFill>
              </a:rPr>
              <a:t>TÓ </a:t>
            </a:r>
            <a:r>
              <a:rPr lang="cs-CZ" sz="1800" dirty="0">
                <a:solidFill>
                  <a:schemeClr val="tx1"/>
                </a:solidFill>
              </a:rPr>
              <a:t>CAMPOS1. Wikipedia.cz [online]. [cit. 23.10.2013]. Dostupný na WWW: </a:t>
            </a:r>
            <a:r>
              <a:rPr lang="cs-CZ" sz="1800" dirty="0">
                <a:solidFill>
                  <a:schemeClr val="tx1"/>
                </a:solidFill>
                <a:hlinkClick r:id="rId5"/>
              </a:rPr>
              <a:t>http://</a:t>
            </a:r>
            <a:r>
              <a:rPr lang="cs-CZ" sz="1800" dirty="0" smtClean="0">
                <a:solidFill>
                  <a:schemeClr val="tx1"/>
                </a:solidFill>
                <a:hlinkClick r:id="rId5"/>
              </a:rPr>
              <a:t>cs.wikipedia.org/wiki/Soubor:Grid_illusion.svg</a:t>
            </a:r>
            <a:endParaRPr lang="cs-CZ" sz="1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800" dirty="0" smtClean="0">
                <a:solidFill>
                  <a:schemeClr val="tx1"/>
                </a:solidFill>
              </a:rPr>
              <a:t>NOVÁK</a:t>
            </a:r>
            <a:r>
              <a:rPr lang="cs-CZ" sz="1800" dirty="0">
                <a:solidFill>
                  <a:schemeClr val="tx1"/>
                </a:solidFill>
              </a:rPr>
              <a:t>, Petr. Wikipedia.cz [online]. [cit. 23.10.2013]. Dostupný na WWW: </a:t>
            </a:r>
            <a:r>
              <a:rPr lang="cs-CZ" sz="1800" dirty="0">
                <a:solidFill>
                  <a:schemeClr val="tx1"/>
                </a:solidFill>
                <a:hlinkClick r:id="rId6"/>
              </a:rPr>
              <a:t>http://</a:t>
            </a:r>
            <a:r>
              <a:rPr lang="cs-CZ" sz="1800" dirty="0" smtClean="0">
                <a:solidFill>
                  <a:schemeClr val="tx1"/>
                </a:solidFill>
                <a:hlinkClick r:id="rId6"/>
              </a:rPr>
              <a:t>cs.wikipedia.org/wiki/Soubor:Eye_iris.jpg</a:t>
            </a:r>
            <a:endParaRPr lang="cs-CZ" sz="1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800" dirty="0" smtClean="0">
                <a:solidFill>
                  <a:schemeClr val="tx1"/>
                </a:solidFill>
              </a:rPr>
              <a:t>FIBONACCI</a:t>
            </a:r>
            <a:r>
              <a:rPr lang="cs-CZ" sz="1800" dirty="0">
                <a:solidFill>
                  <a:schemeClr val="tx1"/>
                </a:solidFill>
              </a:rPr>
              <a:t>. Wikipedia.cz [online]. [cit. 23.10.2013]. Dostupný na WWW: http://cs.wikipedia.org/wiki/Soubor:Revolving_circles.svg</a:t>
            </a:r>
            <a:endParaRPr lang="cs-CZ" sz="1800" dirty="0">
              <a:solidFill>
                <a:schemeClr val="tx1"/>
              </a:solidFill>
              <a:hlinkClick r:id="rId7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700" dirty="0" smtClean="0">
                <a:latin typeface="+mn-lt"/>
              </a:rPr>
              <a:t>Použité zdroje:</a:t>
            </a:r>
            <a:endParaRPr lang="cs-CZ" sz="1700" dirty="0">
              <a:solidFill>
                <a:schemeClr val="tx2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3991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2006</TotalTime>
  <Words>568</Words>
  <Application>Microsoft Office PowerPoint</Application>
  <PresentationFormat>Předvádění na obrazovce (4:3)</PresentationFormat>
  <Paragraphs>90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Snímek 1</vt:lpstr>
      <vt:lpstr>Optické vlastnosti oka</vt:lpstr>
      <vt:lpstr>Oko</vt:lpstr>
      <vt:lpstr>Krátkozraké oko</vt:lpstr>
      <vt:lpstr>Dalekozraké oko</vt:lpstr>
      <vt:lpstr>Optická mohutnost</vt:lpstr>
      <vt:lpstr>Optická mohutnost příklady</vt:lpstr>
      <vt:lpstr>Optický klam</vt:lpstr>
      <vt:lpstr>Snímek 9</vt:lpstr>
      <vt:lpstr>Snímek 10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193</cp:revision>
  <dcterms:created xsi:type="dcterms:W3CDTF">2013-01-16T20:09:48Z</dcterms:created>
  <dcterms:modified xsi:type="dcterms:W3CDTF">2015-07-16T15:06:03Z</dcterms:modified>
</cp:coreProperties>
</file>