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sldIdLst>
    <p:sldId id="276" r:id="rId2"/>
    <p:sldId id="256" r:id="rId3"/>
    <p:sldId id="257" r:id="rId4"/>
    <p:sldId id="283" r:id="rId5"/>
    <p:sldId id="280" r:id="rId6"/>
    <p:sldId id="282" r:id="rId7"/>
    <p:sldId id="265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66" d="100"/>
          <a:sy n="66" d="100"/>
        </p:scale>
        <p:origin x="-1194" y="-7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7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g_glass_request.jpg" TargetMode="External"/><Relationship Id="rId2" Type="http://schemas.openxmlformats.org/officeDocument/2006/relationships/hyperlink" Target="http://cs.wikipedia.org/wiki/Soubor:Opticke_zobrazeni_lupa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rague_bambiriada_2012_01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2892531"/>
            <a:ext cx="8208912" cy="310854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Lupa</a:t>
            </a:r>
            <a:endParaRPr lang="cs-CZ" sz="1400" dirty="0"/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III/2/FY/2/3/14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 tím, co to je lupa, jaké má využití a jaké jsou možnosti zvětšení pozorovaného předmětu.</a:t>
            </a:r>
          </a:p>
          <a:p>
            <a:r>
              <a:rPr lang="cs-CZ" sz="1400" dirty="0" smtClean="0"/>
              <a:t>Klíčová </a:t>
            </a:r>
            <a:r>
              <a:rPr lang="cs-CZ" sz="1400" dirty="0"/>
              <a:t>slova</a:t>
            </a:r>
            <a:r>
              <a:rPr lang="cs-CZ" sz="1400" dirty="0" smtClean="0"/>
              <a:t>: lupa, zvětšení, čočka, ohnisko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</a:t>
            </a:r>
            <a:r>
              <a:rPr lang="cs-CZ" sz="1400" dirty="0" smtClean="0"/>
              <a:t>Žák 9.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17.9.2013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Lupa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11131"/>
            <a:ext cx="7408333" cy="4536504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Jak je možné, že předmět, který je od nás vzdálený se nám zdá malý, i když ve skutečnosti je velký.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 K posouzení vzdálenosti a velikosti pozorovaného předmětu nám slouží zorný úhel, pod kterým je předmět pozorován.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 Jedná se o úhel mezi paprsky, které vycházejí z krajních bodů předmětu a vnikají do oka.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Vzdaluji-li láhev od oka, zmenšuje se zorný úhel.</a:t>
            </a:r>
          </a:p>
          <a:p>
            <a:pPr marL="0" indent="0" algn="just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Zorný </a:t>
            </a:r>
            <a:r>
              <a:rPr lang="cs-CZ" dirty="0" smtClean="0"/>
              <a:t>úhel,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45231" y="6706953"/>
            <a:ext cx="273630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419872" y="6702559"/>
            <a:ext cx="266429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84168" y="6688044"/>
            <a:ext cx="9361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8037" y="5005975"/>
            <a:ext cx="648072" cy="1705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0642" y="5613639"/>
            <a:ext cx="410052" cy="10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899592" y="5419125"/>
            <a:ext cx="6336704" cy="126891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160866" y="4311082"/>
            <a:ext cx="1859406" cy="223665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 rot="14055008">
            <a:off x="3953997" y="5826303"/>
            <a:ext cx="1105148" cy="1134281"/>
          </a:xfrm>
          <a:prstGeom prst="arc">
            <a:avLst>
              <a:gd name="adj1" fmla="val 16200000"/>
              <a:gd name="adj2" fmla="val 2071035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4347114">
            <a:off x="6064142" y="5659417"/>
            <a:ext cx="1361692" cy="1455873"/>
          </a:xfrm>
          <a:prstGeom prst="arc">
            <a:avLst>
              <a:gd name="adj1" fmla="val 16695618"/>
              <a:gd name="adj2" fmla="val 215299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7" y="6240904"/>
            <a:ext cx="700199" cy="61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pPr algn="just">
              <a:buFont typeface="Wingdings" pitchFamily="2" charset="2"/>
              <a:buChar char="q"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Je to čočka, která se používá k optickému zvětšení pozorovaného předmětu.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Ohnisková vzdálenost lupy je  menší než 25 cm.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Pomocí lupy můžeme dosáhnout až dvacetinásobného zvětšení, nejběžnější je 5 – 12 násobné zvětšení.</a:t>
            </a:r>
          </a:p>
          <a:p>
            <a:pPr algn="just"/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Lupa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49080"/>
            <a:ext cx="3528392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9887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cs-CZ" dirty="0" smtClean="0"/>
              <a:t> Předmět musíme umístit mezi čočku a její  předmětové ohnisko.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cs-CZ" dirty="0" smtClean="0"/>
              <a:t> Lupa zvětšuje zorný úhel pozorovaného předmětu.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Získáme obraz předmětu, který je ZVĚTŠENÝ, neskutečný a přímý.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lupy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8064896" cy="2780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467544" y="6111588"/>
            <a:ext cx="2952328" cy="629780"/>
          </a:xfrm>
          <a:prstGeom prst="wedgeRectCallout">
            <a:avLst>
              <a:gd name="adj1" fmla="val -20833"/>
              <a:gd name="adj2" fmla="val 49542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Pozorování předmětu bez lupy</a:t>
            </a:r>
            <a:endParaRPr lang="cs-CZ" sz="2000" dirty="0"/>
          </a:p>
        </p:txBody>
      </p:sp>
      <p:sp>
        <p:nvSpPr>
          <p:cNvPr id="5" name="Obdélníkový popisek 4"/>
          <p:cNvSpPr/>
          <p:nvPr/>
        </p:nvSpPr>
        <p:spPr>
          <a:xfrm>
            <a:off x="467544" y="6111588"/>
            <a:ext cx="2930624" cy="629780"/>
          </a:xfrm>
          <a:prstGeom prst="wedgeRectCallout">
            <a:avLst>
              <a:gd name="adj1" fmla="val -21354"/>
              <a:gd name="adj2" fmla="val 41178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Pozorování předmětu bez lupy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908648" y="5661248"/>
            <a:ext cx="0" cy="43204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6300192" y="3969060"/>
            <a:ext cx="2376264" cy="54006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Pozorování stejného předmětu s lupou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6888314" y="4626260"/>
            <a:ext cx="565212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8226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72816"/>
            <a:ext cx="7408333" cy="468052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Nejčastěji nám lupa slouží ke zvětšení pozorovaného předmětu </a:t>
            </a:r>
            <a:r>
              <a:rPr lang="cs-CZ" dirty="0" smtClean="0"/>
              <a:t>(např</a:t>
            </a:r>
            <a:r>
              <a:rPr lang="cs-CZ" dirty="0" smtClean="0"/>
              <a:t>. k pozorování rostlin, živočichů, čtení drobných textů atd</a:t>
            </a:r>
            <a:r>
              <a:rPr lang="cs-CZ" dirty="0" smtClean="0"/>
              <a:t>.).</a:t>
            </a:r>
            <a:endParaRPr lang="cs-CZ" dirty="0" smtClean="0"/>
          </a:p>
          <a:p>
            <a:pPr algn="just"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Může </a:t>
            </a:r>
            <a:r>
              <a:rPr lang="cs-CZ" dirty="0" smtClean="0"/>
              <a:t>se</a:t>
            </a:r>
            <a:r>
              <a:rPr lang="cs-CZ" dirty="0" smtClean="0"/>
              <a:t> </a:t>
            </a:r>
            <a:r>
              <a:rPr lang="cs-CZ" dirty="0" smtClean="0"/>
              <a:t>také použít k založení ohně, správným nastavením lupy se paprsky dopadající ze Slunce na čočku koncentrují na malém místě a může dojít ke vzniku ohně.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lupy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891" y="6378488"/>
            <a:ext cx="18383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Soubor:Prague bambiriada 2012 0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21088"/>
            <a:ext cx="5040560" cy="242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781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825719"/>
            <a:ext cx="8942387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Co to je zorný úhel?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Jedná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se o úhel mezi paprsky, které vycházejí z krajních bodů předmětu a vnikají do oka.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Kam se umisťuje předmět, který pozorujeme lupou?</a:t>
            </a:r>
            <a:endParaRPr lang="cs-CZ" sz="2800" dirty="0" smtClean="0">
              <a:solidFill>
                <a:srgbClr val="3E3D2D"/>
              </a:solidFill>
              <a:latin typeface="Candara"/>
            </a:endParaRPr>
          </a:p>
          <a:p>
            <a:pPr marL="0" lvl="0" indent="0"/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Předmět </a:t>
            </a:r>
            <a:r>
              <a:rPr lang="cs-CZ" sz="2800" dirty="0">
                <a:solidFill>
                  <a:srgbClr val="FF0000"/>
                </a:solidFill>
                <a:latin typeface="Candara"/>
              </a:rPr>
              <a:t>musíme umístit mezi čočku a její  předmětové ohnisko.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Jaké zvětšení můžeme dosáhnou při pozorování lupou</a:t>
            </a:r>
            <a:r>
              <a:rPr lang="cs-CZ" sz="2800" smtClean="0">
                <a:solidFill>
                  <a:schemeClr val="tx2"/>
                </a:solidFill>
                <a:latin typeface="+mn-lt"/>
              </a:rPr>
              <a:t>? </a:t>
            </a:r>
          </a:p>
          <a:p>
            <a:pPr marL="0" lvl="0" indent="0"/>
            <a:r>
              <a:rPr lang="cs-CZ" sz="2800" smtClean="0">
                <a:solidFill>
                  <a:srgbClr val="FF0000"/>
                </a:solidFill>
                <a:latin typeface="+mn-lt"/>
              </a:rPr>
              <a:t>Pomocí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lupy můžeme dosáhnout až dvacetinásobného zvětšení, nejběžnější je 5 – 12 násobné zvětšení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.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Jaké vlastnosti má obraz předmětu vytvořený při pozorování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lupou?</a:t>
            </a:r>
          </a:p>
          <a:p>
            <a:pPr marL="0" lvl="0" indent="0"/>
            <a:r>
              <a:rPr lang="cs-CZ" sz="2800" dirty="0">
                <a:solidFill>
                  <a:srgbClr val="FF0000"/>
                </a:solidFill>
                <a:latin typeface="+mn-lt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braz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předmětu, který je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zvětšený,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neskutečný a přímý.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5.Uveďte příklady využití lupy. </a:t>
            </a:r>
            <a:endParaRPr lang="cs-CZ" sz="2800" dirty="0">
              <a:solidFill>
                <a:srgbClr val="FF0000"/>
              </a:solidFill>
              <a:latin typeface="+mn-lt"/>
            </a:endParaRPr>
          </a:p>
          <a:p>
            <a:pPr marL="0" lv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Nejčastěji se používá k pozorování drobných předmětů.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7884864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PAJS. Wikipedia.cz [online]. [cit. 23.10.2013].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cs.wikipedia.org/wiki/Soubor:Opticke_zobrazeni_lupa.svg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PAJS</a:t>
            </a:r>
            <a:r>
              <a:rPr lang="cs-CZ" sz="1800" dirty="0"/>
              <a:t>. Wikipedia.cz [online]. [cit. 23.10.2013].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cs.wikipedia.org/wiki/Soubor:Mag_glass_request.jpg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REITER</a:t>
            </a:r>
            <a:r>
              <a:rPr lang="cs-CZ" sz="1800" dirty="0"/>
              <a:t>, Michal. Wikipedia.cz [online]. [cit. 23.10.2013].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cs.wikipedia.org/wiki/Soubor:Prague_bambiriada_2012_013.JPG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smtClean="0"/>
              <a:t>Vlastní zdroje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1569</TotalTime>
  <Words>441</Words>
  <Application>Microsoft Office PowerPoint</Application>
  <PresentationFormat>Předvádění na obrazovce (4:3)</PresentationFormat>
  <Paragraphs>55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Snímek 1</vt:lpstr>
      <vt:lpstr>Lupa</vt:lpstr>
      <vt:lpstr>Zorný úhel,</vt:lpstr>
      <vt:lpstr>Lupa</vt:lpstr>
      <vt:lpstr>Princip lupy</vt:lpstr>
      <vt:lpstr>Využití lupy</vt:lpstr>
      <vt:lpstr>Snímek 7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191</cp:revision>
  <dcterms:created xsi:type="dcterms:W3CDTF">2013-01-16T20:09:48Z</dcterms:created>
  <dcterms:modified xsi:type="dcterms:W3CDTF">2015-07-16T15:00:14Z</dcterms:modified>
</cp:coreProperties>
</file>