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2"/>
  </p:notesMasterIdLst>
  <p:sldIdLst>
    <p:sldId id="276" r:id="rId2"/>
    <p:sldId id="256" r:id="rId3"/>
    <p:sldId id="257" r:id="rId4"/>
    <p:sldId id="267" r:id="rId5"/>
    <p:sldId id="280" r:id="rId6"/>
    <p:sldId id="281" r:id="rId7"/>
    <p:sldId id="282" r:id="rId8"/>
    <p:sldId id="272" r:id="rId9"/>
    <p:sldId id="265" r:id="rId10"/>
    <p:sldId id="27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66" d="100"/>
          <a:sy n="66" d="100"/>
        </p:scale>
        <p:origin x="-1194" y="-75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8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9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Olympus_C-2020Z.jpg" TargetMode="External"/><Relationship Id="rId2" Type="http://schemas.openxmlformats.org/officeDocument/2006/relationships/hyperlink" Target="http://cs.wikipedia.org/wiki/Soubor:Szinhazitavcso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Half_rim_glasse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497781"/>
            <a:ext cx="577373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83585" y="2924944"/>
            <a:ext cx="8208912" cy="3108543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1400" dirty="0"/>
              <a:t>Číslo projektu: </a:t>
            </a:r>
            <a:r>
              <a:rPr lang="cs-CZ" sz="1400" b="1" dirty="0" smtClean="0"/>
              <a:t>CZ.1.07/1.4.00/21.3811</a:t>
            </a:r>
            <a:endParaRPr lang="cs-CZ" sz="1400" b="1" dirty="0"/>
          </a:p>
          <a:p>
            <a:r>
              <a:rPr lang="cs-CZ" sz="1400" dirty="0"/>
              <a:t>Název DUM: </a:t>
            </a:r>
            <a:r>
              <a:rPr lang="cs-CZ" sz="1400" b="1" dirty="0" smtClean="0"/>
              <a:t>Čočky - rozptylky</a:t>
            </a:r>
            <a:r>
              <a:rPr lang="cs-CZ" sz="1400" dirty="0"/>
              <a:t>	</a:t>
            </a:r>
          </a:p>
          <a:p>
            <a:r>
              <a:rPr lang="cs-CZ" sz="1400" dirty="0"/>
              <a:t>Číslo DUM: </a:t>
            </a:r>
            <a:r>
              <a:rPr lang="cs-CZ" sz="1400" dirty="0" smtClean="0"/>
              <a:t>III/2/FY/2/3/13</a:t>
            </a:r>
            <a:endParaRPr lang="cs-CZ" sz="1400" dirty="0"/>
          </a:p>
          <a:p>
            <a:r>
              <a:rPr lang="cs-CZ" sz="1400" dirty="0"/>
              <a:t>Vzdělávací předmět: Fyzika</a:t>
            </a:r>
          </a:p>
          <a:p>
            <a:r>
              <a:rPr lang="cs-CZ" sz="1400" dirty="0"/>
              <a:t>Tematická oblast: </a:t>
            </a:r>
            <a:r>
              <a:rPr lang="cs-CZ" sz="1400" dirty="0" smtClean="0"/>
              <a:t>Optika</a:t>
            </a:r>
            <a:endParaRPr lang="cs-CZ" sz="1400" dirty="0"/>
          </a:p>
          <a:p>
            <a:r>
              <a:rPr lang="cs-CZ" sz="1400" dirty="0"/>
              <a:t>Autor: </a:t>
            </a:r>
            <a:r>
              <a:rPr lang="cs-CZ" sz="1400" b="1" dirty="0" smtClean="0"/>
              <a:t>Ing. Markéta Střelcová</a:t>
            </a:r>
            <a:endParaRPr lang="cs-CZ" sz="1400" b="1" dirty="0"/>
          </a:p>
          <a:p>
            <a:r>
              <a:rPr lang="cs-CZ" sz="1400" dirty="0"/>
              <a:t>Anotace:	Žák se seznámí </a:t>
            </a:r>
            <a:r>
              <a:rPr lang="cs-CZ" sz="1400" dirty="0" smtClean="0"/>
              <a:t>s tím, co to je rozptylka, jaké vlastnosti má obraz předmětu vytvořený rozptylkou a jaké je její využití.</a:t>
            </a:r>
            <a:endParaRPr lang="cs-CZ" sz="1400" dirty="0"/>
          </a:p>
          <a:p>
            <a:r>
              <a:rPr lang="cs-CZ" sz="1400" dirty="0"/>
              <a:t>Klíčová slova</a:t>
            </a:r>
            <a:r>
              <a:rPr lang="cs-CZ" sz="1400" dirty="0" smtClean="0"/>
              <a:t>: rozptylka, význačný paprsek, lom světla</a:t>
            </a:r>
            <a:endParaRPr lang="cs-CZ" sz="1400" dirty="0"/>
          </a:p>
          <a:p>
            <a:r>
              <a:rPr lang="cs-CZ" sz="1400" dirty="0"/>
              <a:t>Metodické pokyny: PC, DTP, metodické pokyny jsou součástí materiálu</a:t>
            </a:r>
          </a:p>
          <a:p>
            <a:r>
              <a:rPr lang="cs-CZ" sz="1400" dirty="0"/>
              <a:t>Druh učebního materiálu: Prezentace doplněná fotografiemi a úkoly.</a:t>
            </a:r>
          </a:p>
          <a:p>
            <a:r>
              <a:rPr lang="cs-CZ" sz="1400" dirty="0"/>
              <a:t>Druh interaktivity: Kombinovaná</a:t>
            </a:r>
          </a:p>
          <a:p>
            <a:r>
              <a:rPr lang="cs-CZ" sz="1400" dirty="0"/>
              <a:t>Cílová skupina: </a:t>
            </a:r>
            <a:r>
              <a:rPr lang="cs-CZ" sz="1400" dirty="0" smtClean="0"/>
              <a:t>Žák 9. </a:t>
            </a:r>
            <a:r>
              <a:rPr lang="cs-CZ" sz="1400" dirty="0"/>
              <a:t>ročníku</a:t>
            </a:r>
          </a:p>
          <a:p>
            <a:r>
              <a:rPr lang="cs-CZ" sz="1400" dirty="0"/>
              <a:t>Datum vzniku DUM: </a:t>
            </a:r>
            <a:r>
              <a:rPr lang="cs-CZ" sz="1400" dirty="0" smtClean="0"/>
              <a:t>17.9.2013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29305" y="3140968"/>
            <a:ext cx="77724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Čočky - rozptylky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Ing. Markéta Střelcová.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00808"/>
            <a:ext cx="7408333" cy="4032448"/>
          </a:xfrm>
        </p:spPr>
        <p:txBody>
          <a:bodyPr>
            <a:normAutofit lnSpcReduction="10000"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dirty="0" smtClean="0"/>
              <a:t>Rozptylka je čočka, která mění rovnoběžný svazek paprsků na rozbíhavý.</a:t>
            </a:r>
          </a:p>
          <a:p>
            <a:pPr algn="just">
              <a:buFont typeface="Wingdings" pitchFamily="2" charset="2"/>
              <a:buChar char="q"/>
            </a:pPr>
            <a:endParaRPr lang="cs-CZ" dirty="0" smtClean="0"/>
          </a:p>
          <a:p>
            <a:pPr algn="just">
              <a:buFont typeface="Wingdings" pitchFamily="2" charset="2"/>
              <a:buChar char="q"/>
            </a:pPr>
            <a:r>
              <a:rPr lang="cs-CZ" dirty="0" smtClean="0"/>
              <a:t>Rozptylka je uprostřed vždy tenčí než na okraji a obraz předmětu vytvořený rozptylkou je zmenšený.</a:t>
            </a:r>
          </a:p>
          <a:p>
            <a:pPr marL="0" indent="0" algn="just">
              <a:buNone/>
            </a:pPr>
            <a:endParaRPr lang="cs-CZ" dirty="0" smtClean="0"/>
          </a:p>
          <a:p>
            <a:pPr algn="just">
              <a:buFont typeface="Wingdings" pitchFamily="2" charset="2"/>
              <a:buChar char="q"/>
            </a:pPr>
            <a:r>
              <a:rPr lang="cs-CZ" dirty="0" smtClean="0"/>
              <a:t>Stejně jako spojka je rozptylka vyrobena z průhledného materiálu (sklo, </a:t>
            </a:r>
            <a:r>
              <a:rPr lang="cs-CZ" dirty="0" smtClean="0"/>
              <a:t>plast), </a:t>
            </a:r>
            <a:r>
              <a:rPr lang="cs-CZ" dirty="0" smtClean="0"/>
              <a:t>materiál pro výrobu je charakteristický tím, že má index lomu menší než jedna. Čočky dělíme na spojky a rozptylky.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to jsou rozptylky?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2"/>
          <p:cNvSpPr>
            <a:spLocks noGrp="1"/>
          </p:cNvSpPr>
          <p:nvPr>
            <p:ph idx="1"/>
          </p:nvPr>
        </p:nvSpPr>
        <p:spPr>
          <a:xfrm>
            <a:off x="872067" y="1988840"/>
            <a:ext cx="7408333" cy="41373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rozptylek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83568" y="1943103"/>
            <a:ext cx="792088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Clr>
                <a:schemeClr val="bg2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 hlediska tvaru rozeznáváme rozptylky </a:t>
            </a:r>
          </a:p>
          <a:p>
            <a:pPr algn="just">
              <a:buClr>
                <a:schemeClr val="bg2">
                  <a:lumMod val="75000"/>
                </a:schemeClr>
              </a:buClr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 - dvojduté</a:t>
            </a:r>
          </a:p>
          <a:p>
            <a:pPr algn="just">
              <a:buClr>
                <a:schemeClr val="bg2">
                  <a:lumMod val="75000"/>
                </a:schemeClr>
              </a:buClr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 - ploskoduté</a:t>
            </a:r>
          </a:p>
          <a:p>
            <a:pPr algn="just">
              <a:buClr>
                <a:schemeClr val="bg2">
                  <a:lumMod val="75000"/>
                </a:schemeClr>
              </a:buClr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  </a:t>
            </a:r>
            <a:r>
              <a:rPr lang="cs-CZ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- 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vypukloduté</a:t>
            </a:r>
          </a:p>
          <a:p>
            <a:pPr marL="342900" indent="-342900" algn="just">
              <a:buClr>
                <a:schemeClr val="bg2">
                  <a:lumMod val="75000"/>
                </a:schemeClr>
              </a:buClr>
              <a:buFont typeface="Wingdings" pitchFamily="2" charset="2"/>
              <a:buChar char="q"/>
            </a:pPr>
            <a:endParaRPr lang="cs-CZ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 algn="just">
              <a:buClr>
                <a:schemeClr val="bg2">
                  <a:lumMod val="75000"/>
                </a:schemeClr>
              </a:buClr>
              <a:buFont typeface="Wingdings" pitchFamily="2" charset="2"/>
              <a:buChar char="q"/>
            </a:pPr>
            <a:endParaRPr lang="cs-CZ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 algn="just">
              <a:buClr>
                <a:schemeClr val="bg2">
                  <a:lumMod val="75000"/>
                </a:schemeClr>
              </a:buClr>
              <a:buFont typeface="Wingdings" pitchFamily="2" charset="2"/>
              <a:buChar char="q"/>
            </a:pPr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 algn="just">
              <a:buClr>
                <a:schemeClr val="bg2">
                  <a:lumMod val="75000"/>
                </a:schemeClr>
              </a:buClr>
              <a:buFont typeface="Wingdings" pitchFamily="2" charset="2"/>
              <a:buChar char="q"/>
            </a:pPr>
            <a:endParaRPr lang="cs-CZ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 algn="just">
              <a:buClr>
                <a:schemeClr val="bg2">
                  <a:lumMod val="75000"/>
                </a:schemeClr>
              </a:buClr>
              <a:buFont typeface="Wingdings" pitchFamily="2" charset="2"/>
              <a:buChar char="q"/>
            </a:pPr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 algn="just">
              <a:buClr>
                <a:schemeClr val="bg2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Schématická značka rozptylky</a:t>
            </a:r>
            <a:endParaRPr lang="cs-CZ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48053" y="2348880"/>
            <a:ext cx="1186170" cy="264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884" y="2760168"/>
            <a:ext cx="1656184" cy="264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284984"/>
            <a:ext cx="1484393" cy="26860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34223" y="4996830"/>
            <a:ext cx="361661" cy="179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5137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844824"/>
            <a:ext cx="7408333" cy="428133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 K zobrazení předmětu rozptylkou používáme 3 význačné paprsky. </a:t>
            </a:r>
          </a:p>
          <a:p>
            <a:pPr marL="0" indent="0">
              <a:buNone/>
            </a:pPr>
            <a:r>
              <a:rPr lang="cs-CZ" dirty="0" smtClean="0"/>
              <a:t>    1) Paprsek, který je rovnoběžný s optickou </a:t>
            </a:r>
            <a:r>
              <a:rPr lang="cs-CZ" dirty="0" smtClean="0"/>
              <a:t>osou, </a:t>
            </a:r>
            <a:r>
              <a:rPr lang="cs-CZ" dirty="0" smtClean="0"/>
              <a:t>se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láme do ohniska.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Konstrukce obrazu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573016"/>
            <a:ext cx="7344816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1475656" y="4221088"/>
            <a:ext cx="2880320" cy="0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1907704" y="4221088"/>
            <a:ext cx="2448272" cy="1296144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4355976" y="3212976"/>
            <a:ext cx="1656184" cy="100811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282267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332656"/>
            <a:ext cx="7408333" cy="5976664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2</a:t>
            </a:r>
            <a:r>
              <a:rPr lang="cs-CZ" dirty="0" smtClean="0"/>
              <a:t>) paprsek</a:t>
            </a:r>
            <a:r>
              <a:rPr lang="cs-CZ" dirty="0"/>
              <a:t>, který prochází </a:t>
            </a:r>
            <a:r>
              <a:rPr lang="cs-CZ" dirty="0" smtClean="0"/>
              <a:t>ohniskem, </a:t>
            </a:r>
            <a:r>
              <a:rPr lang="cs-CZ" dirty="0"/>
              <a:t>se láme </a:t>
            </a:r>
            <a:r>
              <a:rPr lang="cs-CZ" dirty="0" smtClean="0"/>
              <a:t>   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rovnoběžně </a:t>
            </a:r>
            <a:r>
              <a:rPr lang="cs-CZ" dirty="0"/>
              <a:t>s optickou </a:t>
            </a:r>
            <a:r>
              <a:rPr lang="cs-CZ" dirty="0" smtClean="0"/>
              <a:t>osou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</a:t>
            </a:r>
            <a:r>
              <a:rPr lang="cs-CZ" dirty="0" smtClean="0"/>
              <a:t>) paprsek</a:t>
            </a:r>
            <a:r>
              <a:rPr lang="cs-CZ" dirty="0" smtClean="0"/>
              <a:t>, který prochází optickým </a:t>
            </a:r>
            <a:r>
              <a:rPr lang="cs-CZ" dirty="0" smtClean="0"/>
              <a:t>středem, </a:t>
            </a:r>
            <a:r>
              <a:rPr lang="cs-CZ" dirty="0" smtClean="0"/>
              <a:t>se neláme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412774"/>
            <a:ext cx="5727948" cy="2376266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401691"/>
            <a:ext cx="5727948" cy="24563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Přímá spojnice 5"/>
          <p:cNvCxnSpPr/>
          <p:nvPr/>
        </p:nvCxnSpPr>
        <p:spPr>
          <a:xfrm flipH="1">
            <a:off x="4572000" y="2600907"/>
            <a:ext cx="1296144" cy="612069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3131840" y="3212976"/>
            <a:ext cx="1440160" cy="720080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4572000" y="3212976"/>
            <a:ext cx="2520280" cy="0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3275856" y="4509120"/>
            <a:ext cx="2556284" cy="223224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310119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772816"/>
            <a:ext cx="7408333" cy="4680520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 Obraz předmětu vytvořený pomocí rozptylky není závislý na vzdálenosti předmětu od čočky, ale je vždy přímý, zmenšený a zdánlivý.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obrazu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92020" y="2902632"/>
            <a:ext cx="1772068" cy="3933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2555776" y="4869160"/>
            <a:ext cx="331236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933056"/>
            <a:ext cx="830054" cy="10071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267744" y="4869160"/>
            <a:ext cx="974070" cy="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41814" y="4204470"/>
            <a:ext cx="432048" cy="7028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6" name="Přímá spojnice 15"/>
          <p:cNvCxnSpPr/>
          <p:nvPr/>
        </p:nvCxnSpPr>
        <p:spPr>
          <a:xfrm>
            <a:off x="3241814" y="4869160"/>
            <a:ext cx="68211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91979" y="3114322"/>
            <a:ext cx="752327" cy="779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891" y="6378488"/>
            <a:ext cx="18383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1115616" y="5085184"/>
            <a:ext cx="1440160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6126075"/>
            <a:ext cx="1076325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 flipH="1">
            <a:off x="3131840" y="5085184"/>
            <a:ext cx="325998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34516" y="6093296"/>
            <a:ext cx="866775" cy="46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97816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409574" y="1846450"/>
            <a:ext cx="8338889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just">
              <a:buClr>
                <a:schemeClr val="bg2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chemeClr val="tx2"/>
                </a:solidFill>
                <a:latin typeface="+mn-lt"/>
              </a:rPr>
              <a:t>fotoaparát</a:t>
            </a:r>
          </a:p>
          <a:p>
            <a:pPr marL="342900" indent="-342900" algn="just">
              <a:buClr>
                <a:schemeClr val="bg2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dirty="0" smtClean="0">
                <a:solidFill>
                  <a:schemeClr val="tx2"/>
                </a:solidFill>
                <a:latin typeface="+mn-lt"/>
              </a:rPr>
              <a:t>  kukátko ve dveřích</a:t>
            </a:r>
          </a:p>
          <a:p>
            <a:pPr marL="342900" indent="-342900" algn="just">
              <a:buClr>
                <a:schemeClr val="bg2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brýle ( krátkozrakost )</a:t>
            </a:r>
          </a:p>
          <a:p>
            <a:pPr marL="342900" indent="-342900" algn="just">
              <a:buClr>
                <a:schemeClr val="bg2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dalekohled</a:t>
            </a:r>
          </a:p>
          <a:p>
            <a:pPr marL="0" indent="0" algn="just"/>
            <a:r>
              <a:rPr lang="cs-CZ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     </a:t>
            </a:r>
          </a:p>
          <a:p>
            <a:pPr marL="0" indent="0" algn="just"/>
            <a:r>
              <a:rPr lang="cs-CZ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     </a:t>
            </a:r>
          </a:p>
          <a:p>
            <a:pPr marL="0" indent="0" algn="just"/>
            <a:endParaRPr lang="cs-CZ" dirty="0">
              <a:solidFill>
                <a:schemeClr val="tx2"/>
              </a:solidFill>
              <a:latin typeface="+mn-lt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Praktické využití rozptylek</a:t>
            </a:r>
            <a:endParaRPr lang="cs-CZ" dirty="0"/>
          </a:p>
        </p:txBody>
      </p:sp>
      <p:pic>
        <p:nvPicPr>
          <p:cNvPr id="4102" name="Picture 6" descr="Soubor:Half rim glasse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296659"/>
            <a:ext cx="3456384" cy="153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upload.wikimedia.org/wikipedia/commons/8/83/Szinhazitavcso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547761"/>
            <a:ext cx="4797395" cy="2952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f/fb/Olympus_C-2020Z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1" y="3789040"/>
            <a:ext cx="3888432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543719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5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13419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335417" y="825719"/>
            <a:ext cx="8942387" cy="4832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1. Jak můžeme popsat rozptylku?</a:t>
            </a:r>
          </a:p>
          <a:p>
            <a:pPr marL="0" indent="0"/>
            <a:r>
              <a:rPr lang="cs-CZ" sz="2800" dirty="0">
                <a:solidFill>
                  <a:srgbClr val="FF0000"/>
                </a:solidFill>
                <a:latin typeface="+mn-lt"/>
              </a:rPr>
              <a:t>R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ozptylka mění rovnoběžný svazek paprsků na rozbíhavý a uprostřed je vždy tenčí než na okrajích.</a:t>
            </a:r>
            <a:endParaRPr lang="cs-CZ" sz="2800" baseline="30000" dirty="0" smtClean="0">
              <a:solidFill>
                <a:srgbClr val="FF0000"/>
              </a:solidFill>
              <a:latin typeface="+mn-lt"/>
            </a:endParaRPr>
          </a:p>
          <a:p>
            <a:pPr marL="0" lv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2. </a:t>
            </a:r>
            <a:r>
              <a:rPr lang="cs-CZ" sz="2800" dirty="0" smtClean="0">
                <a:solidFill>
                  <a:srgbClr val="3E3D2D"/>
                </a:solidFill>
                <a:latin typeface="Candara"/>
              </a:rPr>
              <a:t>Jaké druhy rozptylek znáte? </a:t>
            </a:r>
          </a:p>
          <a:p>
            <a:pPr marL="0" lvl="0" indent="0"/>
            <a:r>
              <a:rPr lang="cs-CZ" sz="2800" dirty="0">
                <a:solidFill>
                  <a:srgbClr val="FF0000"/>
                </a:solidFill>
                <a:latin typeface="Candara"/>
              </a:rPr>
              <a:t>D</a:t>
            </a:r>
            <a:r>
              <a:rPr lang="cs-CZ" sz="2800" dirty="0" smtClean="0">
                <a:solidFill>
                  <a:srgbClr val="FF0000"/>
                </a:solidFill>
                <a:latin typeface="Candara"/>
              </a:rPr>
              <a:t>vojdutá, ploskodutá, vypuklodutá</a:t>
            </a:r>
          </a:p>
          <a:p>
            <a:pPr marL="0" lv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3. Jaké jsou vlastnosti obrazu vytvořeného rozptylkou? </a:t>
            </a:r>
            <a:r>
              <a:rPr lang="cs-CZ" sz="2800" dirty="0">
                <a:solidFill>
                  <a:srgbClr val="FF0000"/>
                </a:solidFill>
                <a:latin typeface="+mn-lt"/>
              </a:rPr>
              <a:t>O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braz je vždy přímý, zmenšený a zdánlivý</a:t>
            </a:r>
          </a:p>
          <a:p>
            <a:pPr marL="0" lv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4. Který z význačných paprsků se neláme.</a:t>
            </a:r>
          </a:p>
          <a:p>
            <a:pPr marL="0" lvl="0" indent="0"/>
            <a:r>
              <a:rPr lang="cs-CZ" sz="2800" dirty="0">
                <a:solidFill>
                  <a:srgbClr val="FF0000"/>
                </a:solidFill>
                <a:latin typeface="+mn-lt"/>
              </a:rPr>
              <a:t>P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aprsek, který prochází optickým středem.</a:t>
            </a:r>
          </a:p>
          <a:p>
            <a:pPr marL="0" lv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5.Uveďte příklady využití rozptylky v běžném životě. </a:t>
            </a:r>
            <a:endParaRPr lang="cs-CZ" sz="2800" dirty="0">
              <a:solidFill>
                <a:srgbClr val="FF0000"/>
              </a:solidFill>
              <a:latin typeface="+mn-lt"/>
            </a:endParaRPr>
          </a:p>
          <a:p>
            <a:pPr marL="0" lvl="0" indent="0"/>
            <a:r>
              <a:rPr lang="cs-CZ" sz="2800" dirty="0">
                <a:solidFill>
                  <a:srgbClr val="FF0000"/>
                </a:solidFill>
                <a:latin typeface="+mn-lt"/>
              </a:rPr>
              <a:t>B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rýle, dalekohled </a:t>
            </a:r>
            <a:r>
              <a:rPr lang="cs-CZ" sz="2800" dirty="0" err="1" smtClean="0">
                <a:solidFill>
                  <a:srgbClr val="FF0000"/>
                </a:solidFill>
                <a:latin typeface="+mn-lt"/>
              </a:rPr>
              <a:t>atd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…..</a:t>
            </a:r>
            <a:endParaRPr lang="cs-CZ" sz="2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6269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500" fill="hold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500" fill="hold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7884864" cy="456937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/>
              <a:t>TAMASFLEX. Wikipedia.cz [online]. [cit. 23.10.2013]. 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cs.wikipedia.org/wiki/Soubor:Szinhazitavcso.jpg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CHE</a:t>
            </a:r>
            <a:r>
              <a:rPr lang="cs-CZ" sz="1800" dirty="0"/>
              <a:t>. Wikipedia.cz [online]. [cit. 23.10.2013]. 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cs.wikipedia.org/wiki/Soubor:Olympus_C-2020Z.jpg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ROCHA</a:t>
            </a:r>
            <a:r>
              <a:rPr lang="cs-CZ" sz="1800" dirty="0"/>
              <a:t>, Victor. Wikipedia.cz [online]. [cit. 23.10.2013]. 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cs.wikipedia.org/wiki/Soubor:Half_rim_glasses.JPG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700" dirty="0" smtClean="0">
                <a:latin typeface="+mn-lt"/>
              </a:rPr>
              <a:t>Použité zdroje:</a:t>
            </a:r>
            <a:endParaRPr lang="cs-CZ" sz="1700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399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1483</TotalTime>
  <Words>364</Words>
  <Application>Microsoft Office PowerPoint</Application>
  <PresentationFormat>Předvádění na obrazovce (4:3)</PresentationFormat>
  <Paragraphs>76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Snímek 1</vt:lpstr>
      <vt:lpstr>Čočky - rozptylky</vt:lpstr>
      <vt:lpstr>Co to jsou rozptylky?</vt:lpstr>
      <vt:lpstr>Druhy rozptylek</vt:lpstr>
      <vt:lpstr>Konstrukce obrazu</vt:lpstr>
      <vt:lpstr>Snímek 6</vt:lpstr>
      <vt:lpstr>Vlastnosti obrazu</vt:lpstr>
      <vt:lpstr>Praktické využití rozptylek</vt:lpstr>
      <vt:lpstr>Snímek 9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181</cp:revision>
  <dcterms:created xsi:type="dcterms:W3CDTF">2013-01-16T20:09:48Z</dcterms:created>
  <dcterms:modified xsi:type="dcterms:W3CDTF">2015-07-16T14:58:14Z</dcterms:modified>
</cp:coreProperties>
</file>