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1" r:id="rId1"/>
  </p:sldMasterIdLst>
  <p:notesMasterIdLst>
    <p:notesMasterId r:id="rId21"/>
  </p:notesMasterIdLst>
  <p:handoutMasterIdLst>
    <p:handoutMasterId r:id="rId22"/>
  </p:handoutMasterIdLst>
  <p:sldIdLst>
    <p:sldId id="283" r:id="rId2"/>
    <p:sldId id="256" r:id="rId3"/>
    <p:sldId id="257" r:id="rId4"/>
    <p:sldId id="262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70" r:id="rId13"/>
    <p:sldId id="271" r:id="rId14"/>
    <p:sldId id="272" r:id="rId15"/>
    <p:sldId id="273" r:id="rId16"/>
    <p:sldId id="274" r:id="rId17"/>
    <p:sldId id="280" r:id="rId18"/>
    <p:sldId id="281" r:id="rId19"/>
    <p:sldId id="282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93" d="100"/>
          <a:sy n="93" d="100"/>
        </p:scale>
        <p:origin x="-414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BF9763DE-B0B0-4E45-86E8-DABEF6352208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96D89452-0266-4C2E-A3F3-CE103603F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89520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428A651-98E0-4E67-BBDA-30B10DBB0B31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9BBE633-D3A9-451F-9D8F-792E619447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1057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19B707-C3A2-43EF-BD89-C0100BF3D6C5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62AA99D-DE22-4FC0-BEC4-702748A74B8C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245829-88F6-4E4D-8198-FE97B9735227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90FDCF-15A9-4C4D-BA69-EF047ED2C47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A7E233D-5F79-4EBF-BA7C-72EBA07EEE3C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FF7B350-7734-4AC2-889B-ED3B2B596B28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4140700-7718-4FD9-A8EF-BEF260948ACB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25FB857-D596-4491-AA45-5CBC97C54044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73AAB6F-5AE3-4830-80DF-3F6E94175048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0DE75DF-7A35-4EA2-9555-87C30EAB0C5E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9A342E4-4332-4DC2-AC9B-F16A41649A44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297528F-28D0-4B7E-9725-C9887895F2EA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6D4D735-2377-474F-AB76-2A4BC6668EFD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DE5F846-F188-4CEB-8D6E-02E945AB7982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0CF6C52-B68C-4753-8964-84761383D1FA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0F59946-F092-48F0-9B04-59BC0D55645B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E06353-E3BF-4842-AD80-837CC084635C}" type="datetime1">
              <a:rPr lang="en-US" smtClean="0"/>
              <a:pPr>
                <a:defRPr/>
              </a:pPr>
              <a:t>7/16/2015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60FC81-31B4-45CD-B340-ED4B9FBD03F1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37411B-BB33-43CF-B53D-46DC0BF95D11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18DA66-5E00-4209-AA27-4CA24C2BAA8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B9681F-8D88-44D0-BA73-4041B185007D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E9A192-708B-4974-AFC0-ED84C701934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93A5CE-05B8-4E38-857C-EF8AD63526A0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BE811E-52AC-4D72-BEFB-EE21E439DE44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2A4838-F286-4AAE-8BFF-7272F71261E5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A98E40-36D5-4D59-946F-3F112173528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D8F761-72E2-4C4C-B267-2AD747E15EF9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CD5006-5D06-461C-A6ED-FE94A05417B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2180AE-6AFB-4D85-92FB-282F96DD7689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DD21B5-B5E7-4044-88F5-404A3192306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72D79A-81E6-4F93-B4EC-294DF1289B46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756D4F-8CC0-4D9B-ADAD-F1827E8198D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407671-EA53-403B-94FB-CBB4DA278B18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452D2B-7927-434D-9761-80DEA701F66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7B44021-A66B-4AE6-8AC4-45BE5D8AB5AA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189E0B-2BBB-4383-9BAB-3A4AEB763FD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6BC658-DDD4-4F25-8055-12CE7848A500}" type="datetime1">
              <a:rPr lang="en-US" smtClean="0"/>
              <a:pPr>
                <a:defRPr/>
              </a:pPr>
              <a:t>7/16/2015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E22604-82C4-4B21-ACF1-4DCB01BEFFD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7/16/2015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1556792"/>
            <a:ext cx="5544616" cy="1139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3585" y="2924944"/>
            <a:ext cx="8208912" cy="289310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Riskuj - optika 1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III/2/FY/2/3/9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</a:t>
            </a:r>
            <a:r>
              <a:rPr lang="cs-CZ" sz="1400" dirty="0" smtClean="0"/>
              <a:t>si zábavnou formou zopakuje znalosti z optiky </a:t>
            </a:r>
          </a:p>
          <a:p>
            <a:r>
              <a:rPr lang="cs-CZ" sz="1400" dirty="0" smtClean="0"/>
              <a:t>Klíčová </a:t>
            </a:r>
            <a:r>
              <a:rPr lang="cs-CZ" sz="1400" dirty="0"/>
              <a:t>slova</a:t>
            </a:r>
            <a:r>
              <a:rPr lang="cs-CZ" sz="1400" dirty="0" smtClean="0"/>
              <a:t>: zrcadla, odraz světla, světlo, Měsíc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Žák </a:t>
            </a:r>
            <a:r>
              <a:rPr lang="cs-CZ" sz="1400" dirty="0" smtClean="0"/>
              <a:t>7.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14.10.2013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/>
              <a:t>Riskuj – </a:t>
            </a:r>
            <a:r>
              <a:rPr lang="cs-CZ" sz="6000" smtClean="0"/>
              <a:t>optika 1</a:t>
            </a:r>
            <a:endParaRPr lang="cs-CZ" sz="6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2767282"/>
              </p:ext>
            </p:extLst>
          </p:nvPr>
        </p:nvGraphicFramePr>
        <p:xfrm>
          <a:off x="0" y="0"/>
          <a:ext cx="9144000" cy="8423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2708920"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u="sng" dirty="0" smtClean="0">
                          <a:latin typeface="Candara" pitchFamily="34" charset="0"/>
                        </a:rPr>
                        <a:t>Světlo</a:t>
                      </a:r>
                      <a:endParaRPr lang="cs-CZ" sz="2800" b="1" i="1" u="sng" dirty="0">
                        <a:latin typeface="Candara" pitchFamily="34" charset="0"/>
                      </a:endParaRPr>
                    </a:p>
                  </a:txBody>
                  <a:tcPr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u="sng" dirty="0" smtClean="0">
                          <a:latin typeface="Candara" pitchFamily="34" charset="0"/>
                        </a:rPr>
                        <a:t>Měsíc</a:t>
                      </a:r>
                      <a:endParaRPr lang="cs-CZ" sz="2800" b="1" i="1" u="sng" dirty="0">
                        <a:latin typeface="Candara" pitchFamily="34" charset="0"/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u="sng" dirty="0" smtClean="0">
                          <a:latin typeface="Candara" pitchFamily="34" charset="0"/>
                        </a:rPr>
                        <a:t>Zrcadla</a:t>
                      </a:r>
                      <a:endParaRPr lang="cs-CZ" sz="2800" b="1" i="1" u="sng" dirty="0">
                        <a:latin typeface="Candara" pitchFamily="34" charset="0"/>
                      </a:endParaRPr>
                    </a:p>
                  </a:txBody>
                  <a:tcPr anchor="ctr"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1" u="sng" baseline="0" dirty="0" smtClean="0">
                          <a:latin typeface="Candara" pitchFamily="34" charset="0"/>
                        </a:rPr>
                        <a:t>Odraz světla</a:t>
                      </a:r>
                    </a:p>
                  </a:txBody>
                  <a:tcPr anchor="ctr">
                    <a:solidFill>
                      <a:schemeClr val="accent3"/>
                    </a:solidFill>
                  </a:tcPr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  <a:tr h="1143000"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-8463" y="2711712"/>
            <a:ext cx="2268538" cy="101441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FF0000"/>
                </a:solidFill>
              </a:rPr>
              <a:t>10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8463" y="3747843"/>
            <a:ext cx="2277300" cy="1016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00B050"/>
                </a:solidFill>
              </a:rPr>
              <a:t>20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0051" y="4741464"/>
            <a:ext cx="2270126" cy="101600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bg1"/>
                </a:solidFill>
              </a:rPr>
              <a:t>30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7456" y="5767906"/>
            <a:ext cx="2270126" cy="1016000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7030A0"/>
                </a:solidFill>
              </a:rPr>
              <a:t>40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0075" y="2703393"/>
            <a:ext cx="2268537" cy="101441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FF0000"/>
                </a:solidFill>
              </a:rPr>
              <a:t>10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68837" y="3749263"/>
            <a:ext cx="2268537" cy="1016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00B050"/>
                </a:solidFill>
              </a:rPr>
              <a:t>20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70927" y="4754912"/>
            <a:ext cx="2268537" cy="1016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bg1"/>
                </a:solidFill>
              </a:rPr>
              <a:t>30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8836" y="5767906"/>
            <a:ext cx="2268537" cy="101600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7030A0"/>
                </a:solidFill>
              </a:rPr>
              <a:t>40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58747" y="2711712"/>
            <a:ext cx="2268538" cy="101441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FF0000"/>
                </a:solidFill>
              </a:rPr>
              <a:t>10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59870" y="3736731"/>
            <a:ext cx="2268538" cy="1016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00B050"/>
                </a:solidFill>
              </a:rPr>
              <a:t>20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58747" y="4747879"/>
            <a:ext cx="2268538" cy="101600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bg1"/>
                </a:solidFill>
              </a:rPr>
              <a:t>30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9870" y="5767906"/>
            <a:ext cx="2268538" cy="101600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7030A0"/>
                </a:solidFill>
              </a:rPr>
              <a:t>40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75462" y="2717175"/>
            <a:ext cx="2268538" cy="1016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FF0000"/>
                </a:solidFill>
              </a:rPr>
              <a:t>10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75463" y="3747843"/>
            <a:ext cx="2268538" cy="1016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00B050"/>
                </a:solidFill>
              </a:rPr>
              <a:t>20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75462" y="4782314"/>
            <a:ext cx="2268538" cy="1016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chemeClr val="bg1"/>
                </a:solidFill>
              </a:rPr>
              <a:t>30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75462" y="5758153"/>
            <a:ext cx="2268538" cy="1016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6000" dirty="0" smtClean="0">
                <a:solidFill>
                  <a:srgbClr val="7030A0"/>
                </a:solidFill>
              </a:rPr>
              <a:t>40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2" name="Tlačítko akce: Dopředu nebo Další 1">
            <a:hlinkClick r:id="rId2" action="ppaction://hlinksldjump" highlightClick="1"/>
          </p:cNvPr>
          <p:cNvSpPr/>
          <p:nvPr/>
        </p:nvSpPr>
        <p:spPr>
          <a:xfrm>
            <a:off x="3332" y="2724273"/>
            <a:ext cx="504825" cy="257175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Tlačítko akce: Dopředu nebo Další 24">
            <a:hlinkClick r:id="rId3" action="ppaction://hlinksldjump" highlightClick="1"/>
          </p:cNvPr>
          <p:cNvSpPr/>
          <p:nvPr/>
        </p:nvSpPr>
        <p:spPr>
          <a:xfrm>
            <a:off x="0" y="3769519"/>
            <a:ext cx="504825" cy="261144"/>
          </a:xfrm>
          <a:prstGeom prst="actionButtonForwardNex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Tlačítko akce: Dopředu nebo Další 25">
            <a:hlinkClick r:id="rId4" action="ppaction://hlinksldjump" highlightClick="1"/>
          </p:cNvPr>
          <p:cNvSpPr/>
          <p:nvPr/>
        </p:nvSpPr>
        <p:spPr>
          <a:xfrm>
            <a:off x="0" y="4752731"/>
            <a:ext cx="504825" cy="254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Tlačítko akce: Dopředu nebo Další 26">
            <a:hlinkClick r:id="rId5" action="ppaction://hlinksldjump" highlightClick="1"/>
          </p:cNvPr>
          <p:cNvSpPr/>
          <p:nvPr/>
        </p:nvSpPr>
        <p:spPr>
          <a:xfrm>
            <a:off x="-10051" y="5767906"/>
            <a:ext cx="504825" cy="259557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Tlačítko akce: Dopředu nebo Další 3">
            <a:hlinkClick r:id="rId6" action="ppaction://hlinksldjump" highlightClick="1"/>
          </p:cNvPr>
          <p:cNvSpPr/>
          <p:nvPr/>
        </p:nvSpPr>
        <p:spPr>
          <a:xfrm>
            <a:off x="2281181" y="2714000"/>
            <a:ext cx="504825" cy="257176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Tlačítko akce: Dopředu nebo Další 28">
            <a:hlinkClick r:id="rId7" action="ppaction://hlinksldjump" highlightClick="1"/>
          </p:cNvPr>
          <p:cNvSpPr/>
          <p:nvPr/>
        </p:nvSpPr>
        <p:spPr>
          <a:xfrm>
            <a:off x="2281180" y="3769519"/>
            <a:ext cx="504825" cy="256382"/>
          </a:xfrm>
          <a:prstGeom prst="actionButtonForwardNex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Tlačítko akce: Dopředu nebo Další 29">
            <a:hlinkClick r:id="rId8" action="ppaction://hlinksldjump" highlightClick="1"/>
          </p:cNvPr>
          <p:cNvSpPr/>
          <p:nvPr/>
        </p:nvSpPr>
        <p:spPr>
          <a:xfrm>
            <a:off x="2268836" y="4752731"/>
            <a:ext cx="504825" cy="254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Tlačítko akce: Dopředu nebo Další 30">
            <a:hlinkClick r:id="rId9" action="ppaction://hlinksldjump" highlightClick="1"/>
          </p:cNvPr>
          <p:cNvSpPr/>
          <p:nvPr/>
        </p:nvSpPr>
        <p:spPr>
          <a:xfrm>
            <a:off x="2270423" y="5771080"/>
            <a:ext cx="503238" cy="256383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Tlačítko akce: Dopředu nebo Další 32">
            <a:hlinkClick r:id="rId10" action="ppaction://hlinksldjump" highlightClick="1"/>
          </p:cNvPr>
          <p:cNvSpPr/>
          <p:nvPr/>
        </p:nvSpPr>
        <p:spPr>
          <a:xfrm>
            <a:off x="4559870" y="2717175"/>
            <a:ext cx="503238" cy="254001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Tlačítko akce: Dopředu nebo Další 33">
            <a:hlinkClick r:id="rId11" action="ppaction://hlinksldjump" highlightClick="1"/>
          </p:cNvPr>
          <p:cNvSpPr/>
          <p:nvPr/>
        </p:nvSpPr>
        <p:spPr>
          <a:xfrm>
            <a:off x="4577931" y="3769519"/>
            <a:ext cx="503238" cy="253207"/>
          </a:xfrm>
          <a:prstGeom prst="actionButtonForwardNex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Tlačítko akce: Dopředu nebo Další 34">
            <a:hlinkClick r:id="rId12" action="ppaction://hlinksldjump" highlightClick="1"/>
          </p:cNvPr>
          <p:cNvSpPr/>
          <p:nvPr/>
        </p:nvSpPr>
        <p:spPr>
          <a:xfrm>
            <a:off x="4604731" y="4791005"/>
            <a:ext cx="503238" cy="254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Tlačítko akce: Dopředu nebo Další 35">
            <a:hlinkClick r:id="rId13" action="ppaction://hlinksldjump" highlightClick="1"/>
          </p:cNvPr>
          <p:cNvSpPr/>
          <p:nvPr/>
        </p:nvSpPr>
        <p:spPr>
          <a:xfrm>
            <a:off x="4604731" y="5780303"/>
            <a:ext cx="503238" cy="259559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Tlačítko akce: Dopředu nebo Další 37">
            <a:hlinkClick r:id="rId14" action="ppaction://hlinksldjump" highlightClick="1"/>
          </p:cNvPr>
          <p:cNvSpPr/>
          <p:nvPr/>
        </p:nvSpPr>
        <p:spPr>
          <a:xfrm>
            <a:off x="6875462" y="2722319"/>
            <a:ext cx="504825" cy="254002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Tlačítko akce: Dopředu nebo Další 38">
            <a:hlinkClick r:id="rId15" action="ppaction://hlinksldjump" highlightClick="1"/>
          </p:cNvPr>
          <p:cNvSpPr/>
          <p:nvPr/>
        </p:nvSpPr>
        <p:spPr>
          <a:xfrm>
            <a:off x="6926222" y="3736731"/>
            <a:ext cx="504825" cy="264319"/>
          </a:xfrm>
          <a:prstGeom prst="actionButtonForwardNex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Tlačítko akce: Dopředu nebo Další 39">
            <a:hlinkClick r:id="rId16" action="ppaction://hlinksldjump" highlightClick="1"/>
          </p:cNvPr>
          <p:cNvSpPr/>
          <p:nvPr/>
        </p:nvSpPr>
        <p:spPr>
          <a:xfrm>
            <a:off x="6911975" y="4794949"/>
            <a:ext cx="504825" cy="254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Tlačítko akce: Dopředu nebo Další 40">
            <a:hlinkClick r:id="rId17" action="ppaction://hlinksldjump" highlightClick="1"/>
          </p:cNvPr>
          <p:cNvSpPr/>
          <p:nvPr/>
        </p:nvSpPr>
        <p:spPr>
          <a:xfrm>
            <a:off x="6875463" y="5833448"/>
            <a:ext cx="504825" cy="251621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2" grpId="0" animBg="1"/>
      <p:bldP spid="25" grpId="0" animBg="1"/>
      <p:bldP spid="26" grpId="0" animBg="1"/>
      <p:bldP spid="27" grpId="0" animBg="1"/>
      <p:bldP spid="4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SVĚTLO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35956" y="523875"/>
            <a:ext cx="89959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Jaká je rychlost světla?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51133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300 000 m/s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300 000 km/h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300 000 km/s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238750"/>
            <a:ext cx="58324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300 000 km/s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2" name="Tlačítko akce: Domů 1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SVĚTLO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12501"/>
            <a:ext cx="89959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Co není zdrojem světla?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51133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Měsíc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žárovka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Slunce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238750"/>
            <a:ext cx="4032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Měsíc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SVĚTLO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98468" y="523875"/>
            <a:ext cx="94553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 dělíme světelné zdroje-uveď ke každému příklad?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0221" y="3861048"/>
            <a:ext cx="511333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400" dirty="0" smtClean="0">
                <a:latin typeface="Candara" pitchFamily="34" charset="0"/>
              </a:rPr>
              <a:t>bodové(malá žárovička) plošné(Slunce)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SVĚTLO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50696" y="527530"/>
            <a:ext cx="1008112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 se ve stejnorodém prostředí šíří světlo?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3649057"/>
            <a:ext cx="51133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400" dirty="0" smtClean="0">
                <a:latin typeface="Candara" pitchFamily="34" charset="0"/>
              </a:rPr>
              <a:t>přímočaře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Měsíc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487660"/>
            <a:ext cx="899592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 nazýváme čtyři měsíční fáze?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83534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první </a:t>
            </a:r>
            <a:r>
              <a:rPr lang="cs-CZ" sz="2400" dirty="0">
                <a:latin typeface="Candara" pitchFamily="34" charset="0"/>
              </a:rPr>
              <a:t>čtvrt</a:t>
            </a:r>
            <a:r>
              <a:rPr lang="cs-CZ" sz="2400" dirty="0" smtClean="0">
                <a:latin typeface="Candara" pitchFamily="34" charset="0"/>
              </a:rPr>
              <a:t>, druhá čtvrt, třetí čtvrt, </a:t>
            </a:r>
            <a:r>
              <a:rPr lang="cs-CZ" sz="2400" dirty="0">
                <a:latin typeface="Candara" pitchFamily="34" charset="0"/>
              </a:rPr>
              <a:t>poslední </a:t>
            </a:r>
            <a:r>
              <a:rPr lang="cs-CZ" sz="2400" dirty="0" smtClean="0">
                <a:latin typeface="Candara" pitchFamily="34" charset="0"/>
              </a:rPr>
              <a:t>čtvrt  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nov</a:t>
            </a:r>
            <a:r>
              <a:rPr lang="cs-CZ" sz="2400" dirty="0">
                <a:latin typeface="Candara" pitchFamily="34" charset="0"/>
              </a:rPr>
              <a:t>, první čtvrt, úplněk, </a:t>
            </a:r>
            <a:r>
              <a:rPr lang="cs-CZ" sz="2400" dirty="0" smtClean="0">
                <a:latin typeface="Candara" pitchFamily="34" charset="0"/>
              </a:rPr>
              <a:t>druhá čtvrt 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nov</a:t>
            </a:r>
            <a:r>
              <a:rPr lang="cs-CZ" sz="2400" dirty="0">
                <a:latin typeface="Candara" pitchFamily="34" charset="0"/>
              </a:rPr>
              <a:t>, první čtvrt, úplněk, poslední </a:t>
            </a:r>
            <a:r>
              <a:rPr lang="cs-CZ" sz="2400" dirty="0" smtClean="0">
                <a:latin typeface="Candara" pitchFamily="34" charset="0"/>
              </a:rPr>
              <a:t>čtvrt  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238750"/>
            <a:ext cx="835342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nov</a:t>
            </a:r>
            <a:r>
              <a:rPr lang="cs-CZ" sz="2800" dirty="0">
                <a:latin typeface="Candara" pitchFamily="34" charset="0"/>
              </a:rPr>
              <a:t>, první čtvrt, úplněk, poslední čtvrt.  </a:t>
            </a:r>
          </a:p>
          <a:p>
            <a:pPr eaLnBrk="1" hangingPunct="1"/>
            <a:endParaRPr lang="cs-CZ" sz="2800" dirty="0"/>
          </a:p>
          <a:p>
            <a:pPr eaLnBrk="1" hangingPunct="1"/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Měsíc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12257"/>
            <a:ext cx="971600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latin typeface="Candara" pitchFamily="34" charset="0"/>
              </a:rPr>
              <a:t>J</a:t>
            </a:r>
            <a:r>
              <a:rPr lang="cs-CZ" sz="2800" b="1" dirty="0" smtClean="0">
                <a:latin typeface="Candara" pitchFamily="34" charset="0"/>
              </a:rPr>
              <a:t>ak dlouho trvá jeden oběh Měsíce kolem Země? 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511333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30 dní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28 dní</a:t>
            </a: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27a 1/3 dne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238750"/>
            <a:ext cx="58324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27 a 1/3 dne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11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Měsíc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23875"/>
            <a:ext cx="899592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 nazýváme měsíční fázi, kdy je Měsíc celý osvětlený?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4077072"/>
            <a:ext cx="77771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400" dirty="0" smtClean="0">
                <a:latin typeface="Candara" pitchFamily="34" charset="0"/>
              </a:rPr>
              <a:t>úplněk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Měsíc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23875"/>
            <a:ext cx="971600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latin typeface="Candara" pitchFamily="34" charset="0"/>
              </a:rPr>
              <a:t>K</a:t>
            </a:r>
            <a:r>
              <a:rPr lang="cs-CZ" sz="2800" b="1" dirty="0" smtClean="0">
                <a:latin typeface="Candara" pitchFamily="34" charset="0"/>
              </a:rPr>
              <a:t>dy nastává zatmění Měsíce?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3382110"/>
            <a:ext cx="83534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400" dirty="0" smtClean="0">
                <a:latin typeface="Candara" pitchFamily="34" charset="0"/>
              </a:rPr>
              <a:t>Nastávají, </a:t>
            </a:r>
            <a:r>
              <a:rPr lang="cs-CZ" sz="2400" dirty="0">
                <a:latin typeface="Candara" pitchFamily="34" charset="0"/>
              </a:rPr>
              <a:t>jestliže Slunce, Země a Měsíc jsou přesně v jedné </a:t>
            </a:r>
            <a:r>
              <a:rPr lang="cs-CZ" sz="2400" dirty="0" smtClean="0">
                <a:latin typeface="Candara" pitchFamily="34" charset="0"/>
              </a:rPr>
              <a:t>přímce a jestliže </a:t>
            </a:r>
            <a:r>
              <a:rPr lang="cs-CZ" sz="2400" dirty="0">
                <a:latin typeface="Candara" pitchFamily="34" charset="0"/>
              </a:rPr>
              <a:t>Země zastiňuje </a:t>
            </a:r>
            <a:r>
              <a:rPr lang="cs-CZ" sz="2400" dirty="0" smtClean="0">
                <a:latin typeface="Candara" pitchFamily="34" charset="0"/>
              </a:rPr>
              <a:t>Měsíc.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Zrcadla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23875"/>
            <a:ext cx="971600" cy="92333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latin typeface="Candara" pitchFamily="34" charset="0"/>
              </a:rPr>
              <a:t>J</a:t>
            </a:r>
            <a:r>
              <a:rPr lang="cs-CZ" sz="2800" b="1" dirty="0" smtClean="0">
                <a:latin typeface="Candara" pitchFamily="34" charset="0"/>
              </a:rPr>
              <a:t>ak dělíme zrcadla?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83534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n</a:t>
            </a:r>
            <a:r>
              <a:rPr lang="cs-CZ" sz="2400" dirty="0" smtClean="0">
                <a:latin typeface="Candara" pitchFamily="34" charset="0"/>
              </a:rPr>
              <a:t>a rovinná, křivá</a:t>
            </a:r>
          </a:p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n</a:t>
            </a:r>
            <a:r>
              <a:rPr lang="cs-CZ" sz="2400" dirty="0" smtClean="0">
                <a:latin typeface="Candara" pitchFamily="34" charset="0"/>
              </a:rPr>
              <a:t>a rozbitná, nerozbitná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n</a:t>
            </a:r>
            <a:r>
              <a:rPr lang="cs-CZ" sz="2400" dirty="0" smtClean="0">
                <a:latin typeface="Candara" pitchFamily="34" charset="0"/>
              </a:rPr>
              <a:t>a </a:t>
            </a:r>
            <a:r>
              <a:rPr lang="cs-CZ" sz="2400" dirty="0">
                <a:latin typeface="Candara" pitchFamily="34" charset="0"/>
              </a:rPr>
              <a:t>rovinná, </a:t>
            </a:r>
            <a:r>
              <a:rPr lang="cs-CZ" sz="2400" dirty="0" smtClean="0">
                <a:latin typeface="Candara" pitchFamily="34" charset="0"/>
              </a:rPr>
              <a:t>kulová vypuklá</a:t>
            </a:r>
            <a:r>
              <a:rPr lang="cs-CZ" sz="2400" dirty="0">
                <a:latin typeface="Candara" pitchFamily="34" charset="0"/>
              </a:rPr>
              <a:t>, dutá</a:t>
            </a:r>
            <a:r>
              <a:rPr lang="cs-CZ" sz="2400" dirty="0" smtClean="0">
                <a:latin typeface="Candara" pitchFamily="34" charset="0"/>
              </a:rPr>
              <a:t>)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238750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>
                <a:latin typeface="Candara" pitchFamily="34" charset="0"/>
              </a:rPr>
              <a:t>na rovinná, </a:t>
            </a:r>
            <a:r>
              <a:rPr lang="cs-CZ" sz="2800" dirty="0" smtClean="0">
                <a:latin typeface="Candara" pitchFamily="34" charset="0"/>
              </a:rPr>
              <a:t>kulová vypuklá</a:t>
            </a:r>
            <a:r>
              <a:rPr lang="cs-CZ" sz="2800" dirty="0">
                <a:latin typeface="Candara" pitchFamily="34" charset="0"/>
              </a:rPr>
              <a:t>, </a:t>
            </a:r>
            <a:r>
              <a:rPr lang="cs-CZ" sz="2800" dirty="0" smtClean="0">
                <a:latin typeface="Candara" pitchFamily="34" charset="0"/>
              </a:rPr>
              <a:t>dutá)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Zrcadla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0430" y="523875"/>
            <a:ext cx="899592" cy="92333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Jestliže </a:t>
            </a:r>
            <a:r>
              <a:rPr lang="cs-CZ" sz="2800" b="1" dirty="0">
                <a:latin typeface="Candara" pitchFamily="34" charset="0"/>
              </a:rPr>
              <a:t>stojíte </a:t>
            </a:r>
            <a:r>
              <a:rPr lang="cs-CZ" sz="2800" b="1" dirty="0" smtClean="0">
                <a:latin typeface="Candara" pitchFamily="34" charset="0"/>
              </a:rPr>
              <a:t>0,8m </a:t>
            </a:r>
            <a:r>
              <a:rPr lang="cs-CZ" sz="2800" b="1" dirty="0">
                <a:latin typeface="Candara" pitchFamily="34" charset="0"/>
              </a:rPr>
              <a:t>před rovinným zrcadlem a o </a:t>
            </a:r>
            <a:r>
              <a:rPr lang="cs-CZ" sz="2800" b="1" dirty="0" smtClean="0">
                <a:latin typeface="Candara" pitchFamily="34" charset="0"/>
              </a:rPr>
              <a:t>0,3m se </a:t>
            </a:r>
            <a:r>
              <a:rPr lang="cs-CZ" sz="2800" b="1" dirty="0">
                <a:latin typeface="Candara" pitchFamily="34" charset="0"/>
              </a:rPr>
              <a:t>od něj vzdálíte, jak daleko jste od svého </a:t>
            </a:r>
            <a:r>
              <a:rPr lang="cs-CZ" sz="2800" b="1" dirty="0" smtClean="0">
                <a:latin typeface="Candara" pitchFamily="34" charset="0"/>
              </a:rPr>
              <a:t>obrazu v zrcadle?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3212976"/>
            <a:ext cx="83534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1,1 m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2,2 m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0,5 m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238750"/>
            <a:ext cx="83534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2,2 m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Zrcadla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34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23875"/>
            <a:ext cx="899592" cy="92333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Co to je zrcadlo?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7" y="3789040"/>
            <a:ext cx="83534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algn="just"/>
            <a:r>
              <a:rPr lang="cs-CZ" sz="2400" dirty="0" smtClean="0">
                <a:latin typeface="Candara" pitchFamily="34" charset="0"/>
              </a:rPr>
              <a:t>Zrcadlo je </a:t>
            </a:r>
            <a:r>
              <a:rPr lang="cs-CZ" sz="2400" dirty="0">
                <a:latin typeface="Candara" pitchFamily="34" charset="0"/>
              </a:rPr>
              <a:t>lesklá plocha, která velmi dobře odráží světlo</a:t>
            </a:r>
            <a:r>
              <a:rPr lang="cs-CZ" sz="2400" dirty="0" smtClean="0">
                <a:latin typeface="Candara" pitchFamily="34" charset="0"/>
              </a:rPr>
              <a:t>.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Zrcadla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43079"/>
            <a:ext cx="971600" cy="92333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Jaký je obraz předmětu vytvořený rovinným zrcadlem? 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3154" y="3151277"/>
            <a:ext cx="83534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400" dirty="0" smtClean="0">
                <a:latin typeface="Candara" pitchFamily="34" charset="0"/>
              </a:rPr>
              <a:t>Obraz </a:t>
            </a:r>
            <a:r>
              <a:rPr lang="cs-CZ" sz="2400" dirty="0">
                <a:latin typeface="Candara" pitchFamily="34" charset="0"/>
              </a:rPr>
              <a:t>předmětu vytvořený rovinným zrcadlem je </a:t>
            </a:r>
            <a:r>
              <a:rPr lang="cs-CZ" sz="2400" dirty="0" smtClean="0">
                <a:latin typeface="Candara" pitchFamily="34" charset="0"/>
              </a:rPr>
              <a:t>zdánlivý</a:t>
            </a:r>
            <a:r>
              <a:rPr lang="cs-CZ" sz="2400" dirty="0">
                <a:latin typeface="Candara" pitchFamily="34" charset="0"/>
              </a:rPr>
              <a:t>, stranově převrácený a souměrně sdružený podle roviny zrcadla</a:t>
            </a:r>
            <a:r>
              <a:rPr lang="cs-CZ" sz="2400" dirty="0" smtClean="0">
                <a:latin typeface="Candara" pitchFamily="34" charset="0"/>
              </a:rPr>
              <a:t>.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01417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Odraz světla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8" y="501417"/>
            <a:ext cx="899592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Co to je úhel odrazu?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835342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Úhel, který svírá odražený paprsek s </a:t>
            </a:r>
            <a:r>
              <a:rPr lang="cs-CZ" sz="2400" dirty="0" smtClean="0">
                <a:latin typeface="Candara" pitchFamily="34" charset="0"/>
              </a:rPr>
              <a:t>rovinou dopadu.</a:t>
            </a: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Úhel</a:t>
            </a:r>
            <a:r>
              <a:rPr lang="cs-CZ" sz="2400" dirty="0">
                <a:latin typeface="Candara" pitchFamily="34" charset="0"/>
              </a:rPr>
              <a:t>, který svírá </a:t>
            </a:r>
            <a:r>
              <a:rPr lang="cs-CZ" sz="2400" dirty="0" smtClean="0">
                <a:latin typeface="Candara" pitchFamily="34" charset="0"/>
              </a:rPr>
              <a:t>dopadající </a:t>
            </a:r>
            <a:r>
              <a:rPr lang="cs-CZ" sz="2400" dirty="0">
                <a:latin typeface="Candara" pitchFamily="34" charset="0"/>
              </a:rPr>
              <a:t>paprsek s kolmicí </a:t>
            </a:r>
            <a:r>
              <a:rPr lang="cs-CZ" sz="2400" dirty="0" smtClean="0">
                <a:latin typeface="Candara" pitchFamily="34" charset="0"/>
              </a:rPr>
              <a:t>dopadu.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Úhel</a:t>
            </a:r>
            <a:r>
              <a:rPr lang="cs-CZ" sz="2400" dirty="0">
                <a:latin typeface="Candara" pitchFamily="34" charset="0"/>
              </a:rPr>
              <a:t>, který svírá odražený paprsek s kolmicí </a:t>
            </a:r>
            <a:r>
              <a:rPr lang="cs-CZ" sz="2400" dirty="0" smtClean="0">
                <a:latin typeface="Candara" pitchFamily="34" charset="0"/>
              </a:rPr>
              <a:t>dopadu.</a:t>
            </a:r>
            <a:endParaRPr lang="cs-CZ" sz="2400" dirty="0">
              <a:latin typeface="Candara" pitchFamily="34" charset="0"/>
            </a:endParaRPr>
          </a:p>
          <a:p>
            <a:pPr marL="0" indent="0" eaLnBrk="1" hangingPunct="1"/>
            <a:endParaRPr lang="cs-CZ" sz="24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4941168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>
                <a:latin typeface="Candara" pitchFamily="34" charset="0"/>
              </a:rPr>
              <a:t>Úhel, který svírá odražený paprsek s kolmicí dopadu nazýváme úhel odrazu.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4808" y="507429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Odraz světla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-24282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57325" y="537657"/>
            <a:ext cx="97160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latin typeface="Candara" pitchFamily="34" charset="0"/>
              </a:rPr>
              <a:t>D</a:t>
            </a:r>
            <a:r>
              <a:rPr lang="cs-CZ" sz="2800" b="1" dirty="0" smtClean="0">
                <a:latin typeface="Candara" pitchFamily="34" charset="0"/>
              </a:rPr>
              <a:t>opadá-li rovnoběžný svazek paprsků, pak se odráží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83534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lphaLcParenR"/>
            </a:pPr>
            <a:r>
              <a:rPr lang="cs-CZ" sz="2400" dirty="0">
                <a:latin typeface="Candara" pitchFamily="34" charset="0"/>
              </a:rPr>
              <a:t>k</a:t>
            </a:r>
            <a:r>
              <a:rPr lang="cs-CZ" sz="2400" dirty="0" smtClean="0">
                <a:latin typeface="Candara" pitchFamily="34" charset="0"/>
              </a:rPr>
              <a:t>aždý paprsek pod jiným úhlem. </a:t>
            </a:r>
            <a:endParaRPr lang="cs-CZ" sz="2400" dirty="0">
              <a:latin typeface="Candara" pitchFamily="34" charset="0"/>
            </a:endParaRP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opět </a:t>
            </a:r>
            <a:r>
              <a:rPr lang="cs-CZ" sz="2400" dirty="0">
                <a:latin typeface="Candara" pitchFamily="34" charset="0"/>
              </a:rPr>
              <a:t>jako rovnoběžný svazek paprsků.</a:t>
            </a:r>
            <a:r>
              <a:rPr lang="cs-CZ" sz="2400" dirty="0">
                <a:solidFill>
                  <a:schemeClr val="tx2"/>
                </a:solidFill>
                <a:latin typeface="Candara" pitchFamily="34" charset="0"/>
              </a:rPr>
              <a:t> </a:t>
            </a:r>
          </a:p>
          <a:p>
            <a:pPr eaLnBrk="1" hangingPunct="1">
              <a:buFontTx/>
              <a:buAutoNum type="alphaLcParenR"/>
            </a:pPr>
            <a:r>
              <a:rPr lang="cs-CZ" sz="2400" dirty="0" smtClean="0">
                <a:latin typeface="Candara" pitchFamily="34" charset="0"/>
              </a:rPr>
              <a:t>neodráží se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5238750"/>
            <a:ext cx="83534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dirty="0" smtClean="0">
                <a:latin typeface="Candara" pitchFamily="34" charset="0"/>
              </a:rPr>
              <a:t>opět </a:t>
            </a:r>
            <a:r>
              <a:rPr lang="cs-CZ" sz="2800" dirty="0">
                <a:latin typeface="Candara" pitchFamily="34" charset="0"/>
              </a:rPr>
              <a:t>jako rovnoběžný svazek paprsků. </a:t>
            </a:r>
          </a:p>
          <a:p>
            <a:pPr eaLnBrk="1" hangingPunct="1"/>
            <a:endParaRPr lang="cs-CZ" sz="2800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Odraz světla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487660"/>
            <a:ext cx="97160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latin typeface="Candara" pitchFamily="34" charset="0"/>
              </a:rPr>
              <a:t>K</a:t>
            </a:r>
            <a:r>
              <a:rPr lang="cs-CZ" sz="2800" b="1" dirty="0" smtClean="0">
                <a:latin typeface="Candara" pitchFamily="34" charset="0"/>
              </a:rPr>
              <a:t>de dochází k odrazu světla?</a:t>
            </a:r>
            <a:r>
              <a:rPr lang="pt-BR" sz="2800" b="1" dirty="0" smtClean="0">
                <a:latin typeface="Candara" pitchFamily="34" charset="0"/>
              </a:rPr>
              <a:t> 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3140968"/>
            <a:ext cx="83534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400" dirty="0">
                <a:latin typeface="Candara" pitchFamily="34" charset="0"/>
              </a:rPr>
              <a:t>K odrazu světla dochází na rozhraní dvou optických prostředí (např. vzduch, kovová deska)</a:t>
            </a: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9275"/>
            <a:ext cx="9144000" cy="40005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000" b="1" dirty="0" smtClean="0"/>
              <a:t>Odraz světla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 b="1" dirty="0" smtClean="0"/>
              <a:t>OPTIKA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72400" y="523875"/>
            <a:ext cx="971600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40</a:t>
            </a:r>
            <a:endParaRPr lang="cs-CZ" sz="5400" b="1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1557338"/>
            <a:ext cx="8353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>
                <a:latin typeface="Candara" pitchFamily="34" charset="0"/>
              </a:rPr>
              <a:t>Jak zní zákon odrazu?</a:t>
            </a:r>
            <a:endParaRPr lang="cs-CZ" sz="2800" b="1" dirty="0">
              <a:latin typeface="Candar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551113"/>
            <a:ext cx="83534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indent="0" eaLnBrk="1" hangingPunct="1"/>
            <a:r>
              <a:rPr lang="cs-CZ" sz="2400" dirty="0">
                <a:latin typeface="Candara" pitchFamily="34" charset="0"/>
              </a:rPr>
              <a:t>Při odrazu světla na rozhraní dvou optických prostředí je úhel dopadu roven úhlu odrazu. Odražený paprsek zůstává v rovině dopadu</a:t>
            </a:r>
            <a:r>
              <a:rPr lang="cs-CZ" sz="2400" dirty="0" smtClean="0">
                <a:latin typeface="Candara" pitchFamily="34" charset="0"/>
              </a:rPr>
              <a:t>.</a:t>
            </a:r>
            <a:endParaRPr lang="cs-CZ" sz="2400" dirty="0">
              <a:latin typeface="Candara" pitchFamily="34" charset="0"/>
            </a:endParaRPr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4103688" y="6018213"/>
            <a:ext cx="936625" cy="763587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732</TotalTime>
  <Words>480</Words>
  <Application>Microsoft Office PowerPoint</Application>
  <PresentationFormat>Předvádění na obrazovce (4:3)</PresentationFormat>
  <Paragraphs>154</Paragraphs>
  <Slides>19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Snímek 1</vt:lpstr>
      <vt:lpstr>Riskuj – optika 1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 - hardware</dc:title>
  <dc:creator>Otmar Němec</dc:creator>
  <dc:description>Autorem materiálu a všech jeho částí, není-li uvedeno jinak, je Otmar Němec.
Dostupné z Metodického portálu www.rvp.cz ; ISSN 1802-4785. 
Provozuje Národní ústav pro vzdělávání, školské poradenské zařízení a zařízení pro další vzdělávání pedagogických pracovníků (NÚV).</dc:description>
  <cp:lastModifiedBy>Dum</cp:lastModifiedBy>
  <cp:revision>55</cp:revision>
  <dcterms:created xsi:type="dcterms:W3CDTF">2010-10-19T08:27:42Z</dcterms:created>
  <dcterms:modified xsi:type="dcterms:W3CDTF">2015-07-16T14:50:34Z</dcterms:modified>
</cp:coreProperties>
</file>