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11"/>
  </p:notesMasterIdLst>
  <p:sldIdLst>
    <p:sldId id="276" r:id="rId2"/>
    <p:sldId id="256" r:id="rId3"/>
    <p:sldId id="257" r:id="rId4"/>
    <p:sldId id="278" r:id="rId5"/>
    <p:sldId id="266" r:id="rId6"/>
    <p:sldId id="267" r:id="rId7"/>
    <p:sldId id="265" r:id="rId8"/>
    <p:sldId id="279" r:id="rId9"/>
    <p:sldId id="273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>
        <p:scale>
          <a:sx n="66" d="100"/>
          <a:sy n="66" d="100"/>
        </p:scale>
        <p:origin x="-636" y="21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37F5C63A-A634-426D-9210-B45E315E7CF7}" type="datetimeFigureOut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563FB617-FCB9-4ECD-AD66-8AF7A6BEBF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638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E3646FD-CFF6-491C-A69F-CC9C612EFA93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3B72808-3825-4A93-9279-C6E0C78A7BF4}" type="slidenum">
              <a:rPr lang="sk-SK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sk-SK">
              <a:cs typeface="Arial" charset="0"/>
            </a:endParaRPr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50938" y="692150"/>
            <a:ext cx="4556125" cy="3416300"/>
          </a:xfrm>
          <a:noFill/>
          <a:ln cap="flat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1110E2-3B05-4CA1-9A87-021D726D4B66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3CA0B3-016F-47C6-8A2B-FAE9DBA593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972D35-8A95-4301-8793-C1C175916B05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D0C58E-C0E1-4CED-A1F9-F00B5A5B64B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870A11-0CDA-4B48-A9E8-B7A12CAF8820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2C3415-3E46-4BF1-8486-E47EEE4091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157623-33D7-4C68-81A5-5621772F9BDE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6565EF-06BA-49E1-B78B-74F4F06038B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8555A7-7B70-4A02-B575-507083260469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BBC6FF-80FD-4507-8AF1-E4524C149D3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CAD9D6-D2A4-4202-BFA1-BC2231BDED6E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6C1FA7-2595-4E07-B7A6-0059E708571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F2C901-1EA3-42FE-8C64-B77C7969CF37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F93AEA-B03F-41FB-B80F-84A5BC6202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83F2DE-D36F-4F4A-BB56-D63698C6A7FC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804A07-CD69-4E30-AB3A-7FD6DE7381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E60D61-871E-4BE5-A022-FA68844AC70D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04B99A-4F80-4927-9BC7-C9DD9F0BA0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1F7615-A482-4C10-84FE-9CBB98FFECC5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A7E948-D97B-469E-9023-7FBAE1EC8F9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9B9F97-5FA5-4180-B845-6D82265C13BB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665C9D-FF0C-4701-94CA-DDEE93BB60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102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1028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3707FE2-9BA0-4B07-8AD1-09AED268B227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7C49210-D9BB-4F88-B7E8-4E960163C84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032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12" r:id="rId1"/>
    <p:sldLayoutId id="2147483911" r:id="rId2"/>
    <p:sldLayoutId id="2147483913" r:id="rId3"/>
    <p:sldLayoutId id="2147483910" r:id="rId4"/>
    <p:sldLayoutId id="2147483909" r:id="rId5"/>
    <p:sldLayoutId id="2147483908" r:id="rId6"/>
    <p:sldLayoutId id="2147483914" r:id="rId7"/>
    <p:sldLayoutId id="2147483915" r:id="rId8"/>
    <p:sldLayoutId id="2147483916" r:id="rId9"/>
    <p:sldLayoutId id="2147483907" r:id="rId10"/>
    <p:sldLayoutId id="2147483917" r:id="rId11"/>
  </p:sldLayoutIdLst>
  <p:hf sldNum="0" hd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Pencil_in_a_bowl_of_water.p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463" y="1484313"/>
            <a:ext cx="5275262" cy="1284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8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216150" y="6021388"/>
            <a:ext cx="4737100" cy="706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9" name="Obdélník 2"/>
          <p:cNvSpPr>
            <a:spLocks noChangeArrowheads="1"/>
          </p:cNvSpPr>
          <p:nvPr/>
        </p:nvSpPr>
        <p:spPr bwMode="auto">
          <a:xfrm>
            <a:off x="323850" y="2924175"/>
            <a:ext cx="8208963" cy="28940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>
                <a:latin typeface="Candara" pitchFamily="34" charset="0"/>
              </a:rPr>
              <a:t>Číslo projektu: </a:t>
            </a:r>
            <a:r>
              <a:rPr lang="cs-CZ" sz="1400" b="1">
                <a:latin typeface="Candara" pitchFamily="34" charset="0"/>
              </a:rPr>
              <a:t>CZ.1.07/1.4.00/21.3811</a:t>
            </a:r>
          </a:p>
          <a:p>
            <a:r>
              <a:rPr lang="cs-CZ" sz="1400">
                <a:latin typeface="Candara" pitchFamily="34" charset="0"/>
              </a:rPr>
              <a:t>Název DUM: </a:t>
            </a:r>
            <a:r>
              <a:rPr lang="cs-CZ" sz="1400" b="1">
                <a:latin typeface="Candara" pitchFamily="34" charset="0"/>
              </a:rPr>
              <a:t>Lom světla	I. část</a:t>
            </a:r>
          </a:p>
          <a:p>
            <a:r>
              <a:rPr lang="cs-CZ" sz="1400">
                <a:latin typeface="Candara" pitchFamily="34" charset="0"/>
              </a:rPr>
              <a:t>Číslo DUM: III/2/FY/2/3/7</a:t>
            </a:r>
          </a:p>
          <a:p>
            <a:r>
              <a:rPr lang="cs-CZ" sz="1400">
                <a:latin typeface="Candara" pitchFamily="34" charset="0"/>
              </a:rPr>
              <a:t>Vzdělávací předmět: Fyzika</a:t>
            </a:r>
          </a:p>
          <a:p>
            <a:r>
              <a:rPr lang="cs-CZ" sz="1400">
                <a:latin typeface="Candara" pitchFamily="34" charset="0"/>
              </a:rPr>
              <a:t>Tematická oblast: Optika</a:t>
            </a:r>
          </a:p>
          <a:p>
            <a:r>
              <a:rPr lang="cs-CZ" sz="1400">
                <a:latin typeface="Candara" pitchFamily="34" charset="0"/>
              </a:rPr>
              <a:t>Autor: </a:t>
            </a:r>
            <a:r>
              <a:rPr lang="cs-CZ" sz="1400" b="1">
                <a:latin typeface="Candara" pitchFamily="34" charset="0"/>
              </a:rPr>
              <a:t>Ing. Markéta Střelcová</a:t>
            </a:r>
          </a:p>
          <a:p>
            <a:r>
              <a:rPr lang="cs-CZ" sz="1400">
                <a:latin typeface="Candara" pitchFamily="34" charset="0"/>
              </a:rPr>
              <a:t>Anotace:	Žák se seznámí se zákonitostmi lomu světelných paprsků na rozhraní dvou optických prostředí</a:t>
            </a:r>
          </a:p>
          <a:p>
            <a:r>
              <a:rPr lang="cs-CZ" sz="1400">
                <a:latin typeface="Candara" pitchFamily="34" charset="0"/>
              </a:rPr>
              <a:t>Klíčová slova: optické prostředí, světelný paprsek, úhel dopadu, úhel lomu, lom ke kolmici, lom od kolmice</a:t>
            </a:r>
          </a:p>
          <a:p>
            <a:r>
              <a:rPr lang="cs-CZ" sz="1400">
                <a:latin typeface="Candara" pitchFamily="34" charset="0"/>
              </a:rPr>
              <a:t>Metodické pokyny: PC, DTP, metodické pokyny jsou součástí materiálu</a:t>
            </a:r>
          </a:p>
          <a:p>
            <a:r>
              <a:rPr lang="cs-CZ" sz="1400">
                <a:latin typeface="Candara" pitchFamily="34" charset="0"/>
              </a:rPr>
              <a:t>Druh učebního materiálu: Prezentace doplněná fotografiemi a úkoly.</a:t>
            </a:r>
          </a:p>
          <a:p>
            <a:r>
              <a:rPr lang="cs-CZ" sz="1400">
                <a:latin typeface="Candara" pitchFamily="34" charset="0"/>
              </a:rPr>
              <a:t>Druh interaktivity: Kombinovaná</a:t>
            </a:r>
          </a:p>
          <a:p>
            <a:r>
              <a:rPr lang="cs-CZ" sz="1400">
                <a:latin typeface="Candara" pitchFamily="34" charset="0"/>
              </a:rPr>
              <a:t>Cílová skupina: Žák 7. ročníku</a:t>
            </a:r>
          </a:p>
          <a:p>
            <a:r>
              <a:rPr lang="cs-CZ" sz="1400">
                <a:latin typeface="Candara" pitchFamily="34" charset="0"/>
              </a:rPr>
              <a:t>Datum vzniku DUM: 15.8.2013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528638" y="3141663"/>
            <a:ext cx="7772400" cy="17526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5400" dirty="0" smtClean="0">
                <a:solidFill>
                  <a:schemeClr val="accent1">
                    <a:lumMod val="75000"/>
                  </a:schemeClr>
                </a:solidFill>
              </a:rPr>
              <a:t>Lom světla </a:t>
            </a:r>
            <a:r>
              <a:rPr lang="cs-CZ" sz="5400" dirty="0" err="1" smtClean="0">
                <a:solidFill>
                  <a:schemeClr val="accent1">
                    <a:lumMod val="75000"/>
                  </a:schemeClr>
                </a:solidFill>
              </a:rPr>
              <a:t>I.část</a:t>
            </a:r>
            <a:endParaRPr lang="cs-CZ" sz="54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5362" name="Obrázek 2"/>
          <p:cNvPicPr>
            <a:picLocks noChangeAspect="1"/>
          </p:cNvPicPr>
          <p:nvPr/>
        </p:nvPicPr>
        <p:blipFill>
          <a:blip r:embed="rId3"/>
          <a:srcRect l="2388" t="3999" r="2090" b="45888"/>
          <a:stretch>
            <a:fillRect/>
          </a:stretch>
        </p:blipFill>
        <p:spPr bwMode="auto">
          <a:xfrm>
            <a:off x="2051050" y="1341438"/>
            <a:ext cx="5276850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3" name="Zástupný symbol pro zápatí 3"/>
          <p:cNvSpPr>
            <a:spLocks noGrp="1"/>
          </p:cNvSpPr>
          <p:nvPr>
            <p:ph type="ftr" sz="quarter" idx="11"/>
          </p:nvPr>
        </p:nvSpPr>
        <p:spPr bwMode="auto">
          <a:xfrm>
            <a:off x="1187450" y="6021388"/>
            <a:ext cx="6408738" cy="720725"/>
          </a:xfrm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algn="just"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latin typeface="Arial" charset="0"/>
                <a:cs typeface="Arial" charset="0"/>
              </a:rPr>
              <a:t>Autorem materiálu a všech jeho částí, není-li uvedeno jinak, je Ing. Markéta Střelcová. 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00113" y="1700213"/>
            <a:ext cx="7407275" cy="4032250"/>
          </a:xfrm>
        </p:spPr>
        <p:txBody>
          <a:bodyPr rtlCol="0">
            <a:normAutofit/>
          </a:bodyPr>
          <a:lstStyle/>
          <a:p>
            <a:pPr marL="274320" indent="-274320" algn="just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dirty="0" smtClean="0"/>
              <a:t>Pozorujeme-li brčko ve sklenici s vodou, zdá se nám, jako by bylo zalomené směrem vzhůru. Tato zdánlivá deformace brčka je způsobena lomem světla.</a:t>
            </a:r>
            <a:endParaRPr lang="cs-CZ" dirty="0"/>
          </a:p>
          <a:p>
            <a:pPr marL="274320" indent="-274320" algn="just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dirty="0" smtClean="0"/>
              <a:t>Světlo se na rozhraní dvou různých optických prostředí láme,  světelný paprsek se do našeho oka dostává až po průchodu vodou a vzduchem.</a:t>
            </a:r>
          </a:p>
          <a:p>
            <a:pPr marL="0" indent="0" algn="just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" pitchFamily="2" charset="2"/>
              <a:buChar char="q"/>
              <a:defRPr/>
            </a:pPr>
            <a:endParaRPr lang="cs-CZ" dirty="0"/>
          </a:p>
        </p:txBody>
      </p:sp>
      <p:sp>
        <p:nvSpPr>
          <p:cNvPr id="1741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Lom světla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79838" y="4221163"/>
            <a:ext cx="4176712" cy="2420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aoblený obdélníkový popisek 4"/>
          <p:cNvSpPr/>
          <p:nvPr/>
        </p:nvSpPr>
        <p:spPr>
          <a:xfrm>
            <a:off x="1042988" y="6043613"/>
            <a:ext cx="2305050" cy="409575"/>
          </a:xfrm>
          <a:prstGeom prst="wedgeRoundRectCallou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Lom světla ve vodě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7" name="Přímá spojnice se šipkou 6"/>
          <p:cNvCxnSpPr>
            <a:stCxn id="5" idx="3"/>
          </p:cNvCxnSpPr>
          <p:nvPr/>
        </p:nvCxnSpPr>
        <p:spPr>
          <a:xfrm flipV="1">
            <a:off x="3348038" y="6248400"/>
            <a:ext cx="43180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9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088" y="836613"/>
            <a:ext cx="7408862" cy="5218112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mtClean="0"/>
              <a:t>Víme, že nejrychleji se světlo šíří ve vakuu, ve všech ostatních prostředích je jeho rychlost menší. Podle toho zda se světlo šíří z prostředí s větší rychlostí světla do prostředí s menší rychlostí světla a naopak, rozlišujeme lom paprsku ke kolmici a lom paprsku od kolmice.</a:t>
            </a:r>
          </a:p>
          <a:p>
            <a:pPr>
              <a:buFont typeface="Wingdings" pitchFamily="2" charset="2"/>
              <a:buChar char="q"/>
            </a:pPr>
            <a:r>
              <a:rPr lang="cs-CZ" smtClean="0"/>
              <a:t>Úhel mezi kolmicí dopadu a paprskem, který dopadá na rozhraní dvou prostředí</a:t>
            </a:r>
            <a:r>
              <a:rPr lang="cs-CZ" smtClean="0">
                <a:latin typeface="Arial" charset="0"/>
              </a:rPr>
              <a:t>,</a:t>
            </a:r>
            <a:r>
              <a:rPr lang="cs-CZ" smtClean="0"/>
              <a:t> se nazývá úhel dopadu.</a:t>
            </a:r>
          </a:p>
          <a:p>
            <a:pPr>
              <a:buFont typeface="Wingdings" pitchFamily="2" charset="2"/>
              <a:buChar char="q"/>
            </a:pPr>
            <a:r>
              <a:rPr lang="cs-CZ" smtClean="0"/>
              <a:t>Úhel mezi kolmicí dopadu a lomeným paprskem se nazývá úhel lomu.</a:t>
            </a:r>
          </a:p>
          <a:p>
            <a:pPr>
              <a:buFont typeface="Wingdings" pitchFamily="2" charset="2"/>
              <a:buChar char="q"/>
            </a:pPr>
            <a:endParaRPr lang="cs-CZ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63938" y="4437063"/>
            <a:ext cx="4321175" cy="2420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1538" y="1844675"/>
            <a:ext cx="7408862" cy="4281488"/>
          </a:xfrm>
        </p:spPr>
        <p:txBody>
          <a:bodyPr/>
          <a:lstStyle/>
          <a:p>
            <a:pPr algn="just">
              <a:buFont typeface="Wingdings" pitchFamily="2" charset="2"/>
              <a:buChar char="q"/>
            </a:pPr>
            <a:r>
              <a:rPr lang="cs-CZ" smtClean="0"/>
              <a:t>Nastává</a:t>
            </a:r>
            <a:r>
              <a:rPr lang="cs-CZ" smtClean="0">
                <a:latin typeface="Arial" charset="0"/>
              </a:rPr>
              <a:t>,</a:t>
            </a:r>
            <a:r>
              <a:rPr lang="cs-CZ" smtClean="0"/>
              <a:t> šíří-li se světlo z prostředí s větší rychlostí světla do prostředí s menší rychlostí světla. Např. vzduch – sklo, vzduch – voda atd. </a:t>
            </a:r>
          </a:p>
          <a:p>
            <a:pPr algn="just">
              <a:buFont typeface="Wingdings" pitchFamily="2" charset="2"/>
              <a:buChar char="q"/>
            </a:pPr>
            <a:r>
              <a:rPr lang="cs-CZ" smtClean="0"/>
              <a:t>Porovnáme-li úhel dopadu a úhel lomu</a:t>
            </a:r>
            <a:r>
              <a:rPr lang="cs-CZ" smtClean="0">
                <a:latin typeface="Arial" charset="0"/>
              </a:rPr>
              <a:t>,</a:t>
            </a:r>
            <a:r>
              <a:rPr lang="cs-CZ" smtClean="0"/>
              <a:t> zjistíme, že úhel dopadu je vždy větší než úhel lomu. Lomený paprsek zůstává v rovině dopadu.</a:t>
            </a:r>
          </a:p>
        </p:txBody>
      </p:sp>
      <p:sp>
        <p:nvSpPr>
          <p:cNvPr id="19458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Lom světla ke kolmici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79838" y="4295775"/>
            <a:ext cx="4392612" cy="2373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2"/>
          <p:cNvSpPr>
            <a:spLocks noGrp="1"/>
          </p:cNvSpPr>
          <p:nvPr>
            <p:ph idx="1"/>
          </p:nvPr>
        </p:nvSpPr>
        <p:spPr>
          <a:xfrm>
            <a:off x="871538" y="1989138"/>
            <a:ext cx="7408862" cy="4137025"/>
          </a:xfrm>
        </p:spPr>
        <p:txBody>
          <a:bodyPr/>
          <a:lstStyle/>
          <a:p>
            <a:pPr marL="0" indent="0">
              <a:buFont typeface="Symbol" pitchFamily="18" charset="2"/>
              <a:buNone/>
            </a:pPr>
            <a:r>
              <a:rPr lang="cs-CZ" smtClean="0"/>
              <a:t> </a:t>
            </a:r>
          </a:p>
        </p:txBody>
      </p:sp>
      <p:sp>
        <p:nvSpPr>
          <p:cNvPr id="20482" name="Nadpis 2"/>
          <p:cNvSpPr>
            <a:spLocks noGrp="1"/>
          </p:cNvSpPr>
          <p:nvPr>
            <p:ph type="title"/>
          </p:nvPr>
        </p:nvSpPr>
        <p:spPr>
          <a:xfrm>
            <a:off x="673100" y="333375"/>
            <a:ext cx="8229600" cy="1252538"/>
          </a:xfrm>
        </p:spPr>
        <p:txBody>
          <a:bodyPr/>
          <a:lstStyle/>
          <a:p>
            <a:r>
              <a:rPr lang="cs-CZ" smtClean="0"/>
              <a:t>Lom světla od kolmice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1989138"/>
            <a:ext cx="7920037" cy="27209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273050" indent="-273050" algn="just">
              <a:spcBef>
                <a:spcPct val="20000"/>
              </a:spcBef>
              <a:buClr>
                <a:srgbClr val="94C600"/>
              </a:buClr>
              <a:buSzPct val="100000"/>
              <a:buFont typeface="Wingdings" pitchFamily="2" charset="2"/>
              <a:buChar char="q"/>
            </a:pPr>
            <a:r>
              <a:rPr lang="cs-CZ" sz="2400">
                <a:solidFill>
                  <a:srgbClr val="3E3D2D"/>
                </a:solidFill>
                <a:latin typeface="Candara" pitchFamily="34" charset="0"/>
              </a:rPr>
              <a:t>Nastává</a:t>
            </a:r>
            <a:r>
              <a:rPr lang="cs-CZ" sz="2400">
                <a:solidFill>
                  <a:srgbClr val="3E3D2D"/>
                </a:solidFill>
              </a:rPr>
              <a:t>,</a:t>
            </a:r>
            <a:r>
              <a:rPr lang="cs-CZ" sz="2400">
                <a:solidFill>
                  <a:srgbClr val="3E3D2D"/>
                </a:solidFill>
                <a:latin typeface="Candara" pitchFamily="34" charset="0"/>
              </a:rPr>
              <a:t> šíří-li se světlo z prostředí s menší rychlostí světla do prostředí s větší rychlostí světla. Např. sklo - vzduch, voda – vzduch atd. </a:t>
            </a:r>
          </a:p>
          <a:p>
            <a:pPr marL="273050" indent="-273050" algn="just">
              <a:spcBef>
                <a:spcPct val="20000"/>
              </a:spcBef>
              <a:buClr>
                <a:srgbClr val="94C600"/>
              </a:buClr>
              <a:buSzPct val="100000"/>
              <a:buFont typeface="Wingdings" pitchFamily="2" charset="2"/>
              <a:buChar char="q"/>
            </a:pPr>
            <a:r>
              <a:rPr lang="cs-CZ" sz="2400">
                <a:solidFill>
                  <a:srgbClr val="3E3D2D"/>
                </a:solidFill>
                <a:latin typeface="Candara" pitchFamily="34" charset="0"/>
              </a:rPr>
              <a:t>Porovnáme-li úhel dopadu a úhel lomu</a:t>
            </a:r>
            <a:r>
              <a:rPr lang="cs-CZ" sz="2400">
                <a:solidFill>
                  <a:srgbClr val="3E3D2D"/>
                </a:solidFill>
              </a:rPr>
              <a:t>,</a:t>
            </a:r>
            <a:r>
              <a:rPr lang="cs-CZ" sz="2400">
                <a:solidFill>
                  <a:srgbClr val="3E3D2D"/>
                </a:solidFill>
                <a:latin typeface="Candara" pitchFamily="34" charset="0"/>
              </a:rPr>
              <a:t> zjistíme, že úhel dopadu je vždy menší než úhel lomu. Lomený paprsek zůstává v rovině dopadu.</a:t>
            </a:r>
          </a:p>
          <a:p>
            <a:pPr marL="273050" indent="-273050"/>
            <a:endParaRPr lang="cs-CZ" sz="2400">
              <a:solidFill>
                <a:schemeClr val="tx2"/>
              </a:solidFill>
              <a:latin typeface="Candara" pitchFamily="34" charset="0"/>
            </a:endParaRPr>
          </a:p>
        </p:txBody>
      </p:sp>
      <p:cxnSp>
        <p:nvCxnSpPr>
          <p:cNvPr id="15" name="Přímá spojnice 14"/>
          <p:cNvCxnSpPr/>
          <p:nvPr/>
        </p:nvCxnSpPr>
        <p:spPr>
          <a:xfrm flipV="1">
            <a:off x="6011863" y="5300663"/>
            <a:ext cx="144462" cy="365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38625" y="4292600"/>
            <a:ext cx="4365625" cy="2406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1506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1507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81605" name="Text Box 5"/>
          <p:cNvSpPr txBox="1">
            <a:spLocks noChangeArrowheads="1"/>
          </p:cNvSpPr>
          <p:nvPr/>
        </p:nvSpPr>
        <p:spPr bwMode="auto">
          <a:xfrm>
            <a:off x="179388" y="179388"/>
            <a:ext cx="3133725" cy="646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fontAlgn="auto">
              <a:spcBef>
                <a:spcPts val="0"/>
              </a:spcBef>
              <a:spcAft>
                <a:spcPct val="15000"/>
              </a:spcAft>
              <a:defRPr/>
            </a:pPr>
            <a:r>
              <a:rPr lang="cs-CZ" sz="3600" dirty="0">
                <a:solidFill>
                  <a:schemeClr val="bg1"/>
                </a:solidFill>
                <a:latin typeface="+mj-lt"/>
                <a:cs typeface="+mn-cs"/>
              </a:rPr>
              <a:t>Otázky a úkoly:</a:t>
            </a:r>
            <a:endParaRPr lang="cs-CZ" sz="3300" b="1" dirty="0">
              <a:solidFill>
                <a:schemeClr val="bg1"/>
              </a:solidFill>
              <a:latin typeface="+mj-lt"/>
              <a:cs typeface="+mn-cs"/>
            </a:endParaRPr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201613" y="825500"/>
            <a:ext cx="8763000" cy="5216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>
            <a:spAutoFit/>
          </a:bodyPr>
          <a:lstStyle/>
          <a:p>
            <a:r>
              <a:rPr lang="cs-CZ" sz="2800">
                <a:solidFill>
                  <a:schemeClr val="tx2"/>
                </a:solidFill>
                <a:latin typeface="Candara" pitchFamily="34" charset="0"/>
              </a:rPr>
              <a:t>1.Vysvětli  pojem úhel dopadu.</a:t>
            </a:r>
          </a:p>
          <a:p>
            <a:r>
              <a:rPr lang="cs-CZ" sz="2800">
                <a:solidFill>
                  <a:srgbClr val="FF0000"/>
                </a:solidFill>
                <a:latin typeface="Candara" pitchFamily="34" charset="0"/>
              </a:rPr>
              <a:t>Je to úhel, který svírá dopadající paprsek s kolmicí dopadu.</a:t>
            </a:r>
            <a:endParaRPr lang="cs-CZ" sz="2800" baseline="30000">
              <a:solidFill>
                <a:srgbClr val="FF0000"/>
              </a:solidFill>
              <a:latin typeface="Candara" pitchFamily="34" charset="0"/>
            </a:endParaRPr>
          </a:p>
          <a:p>
            <a:r>
              <a:rPr lang="cs-CZ" sz="2800">
                <a:solidFill>
                  <a:schemeClr val="tx2"/>
                </a:solidFill>
                <a:latin typeface="Candara" pitchFamily="34" charset="0"/>
              </a:rPr>
              <a:t>2. </a:t>
            </a:r>
            <a:r>
              <a:rPr lang="cs-CZ" sz="2800">
                <a:solidFill>
                  <a:srgbClr val="3E3D2D"/>
                </a:solidFill>
                <a:latin typeface="Candara" pitchFamily="34" charset="0"/>
              </a:rPr>
              <a:t>Vysvětli pojem úhel lomu.</a:t>
            </a:r>
          </a:p>
          <a:p>
            <a:r>
              <a:rPr lang="cs-CZ" sz="2800">
                <a:solidFill>
                  <a:srgbClr val="FF0000"/>
                </a:solidFill>
                <a:latin typeface="Candara" pitchFamily="34" charset="0"/>
              </a:rPr>
              <a:t>Je to úhel, který  svírá lomený paprsek s kolmicí dopadu. </a:t>
            </a:r>
            <a:endParaRPr lang="cs-CZ" sz="2800" baseline="30000">
              <a:solidFill>
                <a:srgbClr val="FF0000"/>
              </a:solidFill>
              <a:latin typeface="Candara" pitchFamily="34" charset="0"/>
            </a:endParaRPr>
          </a:p>
          <a:p>
            <a:r>
              <a:rPr lang="cs-CZ" sz="2800">
                <a:solidFill>
                  <a:schemeClr val="tx2"/>
                </a:solidFill>
                <a:latin typeface="Candara" pitchFamily="34" charset="0"/>
              </a:rPr>
              <a:t>3. Kdy nastává lom světla ?</a:t>
            </a:r>
          </a:p>
          <a:p>
            <a:r>
              <a:rPr lang="cs-CZ" sz="2800">
                <a:solidFill>
                  <a:srgbClr val="FF0000"/>
                </a:solidFill>
                <a:latin typeface="Candara" pitchFamily="34" charset="0"/>
              </a:rPr>
              <a:t>Lom světla nastává na rozhraní dvou různých optických prostředí.</a:t>
            </a:r>
          </a:p>
          <a:p>
            <a:r>
              <a:rPr lang="cs-CZ" sz="2800">
                <a:solidFill>
                  <a:schemeClr val="tx2"/>
                </a:solidFill>
                <a:latin typeface="Candara" pitchFamily="34" charset="0"/>
              </a:rPr>
              <a:t>4.Kdy nastává lom světla ke kolmici? </a:t>
            </a:r>
          </a:p>
          <a:p>
            <a:r>
              <a:rPr lang="cs-CZ" sz="2800">
                <a:solidFill>
                  <a:srgbClr val="FF0000"/>
                </a:solidFill>
                <a:latin typeface="Candara" pitchFamily="34" charset="0"/>
              </a:rPr>
              <a:t>Lom světla ke kolmici nastává</a:t>
            </a:r>
            <a:r>
              <a:rPr lang="cs-CZ" sz="2800">
                <a:solidFill>
                  <a:srgbClr val="FF0000"/>
                </a:solidFill>
              </a:rPr>
              <a:t>,</a:t>
            </a:r>
            <a:r>
              <a:rPr lang="cs-CZ" sz="2800">
                <a:solidFill>
                  <a:srgbClr val="FF0000"/>
                </a:solidFill>
                <a:latin typeface="Candara" pitchFamily="34" charset="0"/>
              </a:rPr>
              <a:t> šíří-li se světlo z prostředí  s větší rychlostí světla do prostředí s menší rychlostí světla. </a:t>
            </a:r>
            <a:endParaRPr lang="cs-CZ" sz="2800">
              <a:latin typeface="Candara" pitchFamily="34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816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816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816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160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395288" y="404813"/>
            <a:ext cx="3529012" cy="576262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Otázky a </a:t>
            </a:r>
            <a:r>
              <a:rPr lang="cs-CZ" dirty="0" smtClean="0"/>
              <a:t>úkoly:</a:t>
            </a:r>
            <a:endParaRPr lang="cs-CZ" dirty="0"/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>
          <a:xfrm>
            <a:off x="395288" y="1052513"/>
            <a:ext cx="8424862" cy="5400675"/>
          </a:xfrm>
        </p:spPr>
        <p:txBody>
          <a:bodyPr/>
          <a:lstStyle/>
          <a:p>
            <a:pPr algn="l"/>
            <a:r>
              <a:rPr lang="cs-CZ" sz="2800" smtClean="0">
                <a:solidFill>
                  <a:srgbClr val="404040"/>
                </a:solidFill>
              </a:rPr>
              <a:t>5. Kdy nastává lom světla od kolmice.</a:t>
            </a:r>
          </a:p>
          <a:p>
            <a:pPr algn="l"/>
            <a:r>
              <a:rPr lang="cs-CZ" sz="2800" smtClean="0">
                <a:solidFill>
                  <a:srgbClr val="FF0000"/>
                </a:solidFill>
              </a:rPr>
              <a:t>Lom světla od kolmice nastává</a:t>
            </a:r>
            <a:r>
              <a:rPr lang="cs-CZ" sz="2800" smtClean="0">
                <a:solidFill>
                  <a:srgbClr val="FF0000"/>
                </a:solidFill>
                <a:latin typeface="Arial" charset="0"/>
              </a:rPr>
              <a:t>,</a:t>
            </a:r>
            <a:r>
              <a:rPr lang="cs-CZ" sz="2800" smtClean="0">
                <a:solidFill>
                  <a:srgbClr val="FF0000"/>
                </a:solidFill>
              </a:rPr>
              <a:t> šíří-li se světlo  z prostředí s menší rychlostí  světla do prostředí s větší rychlostí světla.</a:t>
            </a:r>
          </a:p>
          <a:p>
            <a:pPr algn="l"/>
            <a:r>
              <a:rPr lang="cs-CZ" sz="2800" smtClean="0">
                <a:solidFill>
                  <a:srgbClr val="262626"/>
                </a:solidFill>
              </a:rPr>
              <a:t>6.Načrtni lom světla ke kolmici a lom světla od kolmice. Pomocí znamének nerovnosti vyjádři velikost úhlu dopadu a velikost úhlu lomu.</a:t>
            </a:r>
          </a:p>
          <a:p>
            <a:pPr algn="l"/>
            <a:endParaRPr lang="cs-CZ" sz="2800" smtClean="0">
              <a:solidFill>
                <a:schemeClr val="tx1"/>
              </a:solidFill>
            </a:endParaRPr>
          </a:p>
          <a:p>
            <a:pPr algn="l"/>
            <a:endParaRPr lang="cs-CZ" sz="2800" smtClean="0">
              <a:solidFill>
                <a:schemeClr val="tx1"/>
              </a:solidFill>
            </a:endParaRPr>
          </a:p>
          <a:p>
            <a:pPr algn="l"/>
            <a:endParaRPr lang="cs-CZ" sz="2800" smtClean="0">
              <a:solidFill>
                <a:schemeClr val="tx1"/>
              </a:solidFill>
            </a:endParaRPr>
          </a:p>
          <a:p>
            <a:pPr algn="l"/>
            <a:endParaRPr lang="cs-CZ" sz="2800" smtClean="0">
              <a:solidFill>
                <a:schemeClr val="tx1"/>
              </a:solidFill>
            </a:endParaRPr>
          </a:p>
          <a:p>
            <a:pPr algn="l"/>
            <a:endParaRPr lang="cs-CZ" sz="2800" smtClean="0">
              <a:solidFill>
                <a:schemeClr val="tx1"/>
              </a:solidFill>
            </a:endParaRPr>
          </a:p>
          <a:p>
            <a:pPr algn="l"/>
            <a:endParaRPr lang="cs-CZ" sz="280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Zástupný symbol pro obsah 1"/>
          <p:cNvSpPr>
            <a:spLocks noGrp="1"/>
          </p:cNvSpPr>
          <p:nvPr>
            <p:ph idx="1"/>
          </p:nvPr>
        </p:nvSpPr>
        <p:spPr>
          <a:xfrm>
            <a:off x="468313" y="1557338"/>
            <a:ext cx="7883525" cy="4568825"/>
          </a:xfrm>
        </p:spPr>
        <p:txBody>
          <a:bodyPr/>
          <a:lstStyle/>
          <a:p>
            <a:pPr marL="0" indent="0">
              <a:buFont typeface="Symbol" pitchFamily="18" charset="2"/>
              <a:buNone/>
            </a:pPr>
            <a:r>
              <a:rPr lang="cs-CZ" sz="1800" smtClean="0"/>
              <a:t>KNOTT, Theresa. wikipedia.cz [online]. [cit. 22.10.2013]. Dostupný na WWW: </a:t>
            </a:r>
            <a:r>
              <a:rPr lang="cs-CZ" sz="1800" smtClean="0">
                <a:hlinkClick r:id="rId2"/>
              </a:rPr>
              <a:t>http://cs.wikipedia.org/wiki/Soubor:Pencil_in_a_bowl_of_water.png</a:t>
            </a:r>
            <a:endParaRPr lang="cs-CZ" sz="1800" smtClean="0"/>
          </a:p>
          <a:p>
            <a:pPr marL="0" indent="0">
              <a:buFont typeface="Symbol" pitchFamily="18" charset="2"/>
              <a:buNone/>
            </a:pPr>
            <a:endParaRPr lang="cs-CZ" sz="1800" smtClean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1700" dirty="0" smtClean="0">
                <a:latin typeface="+mn-lt"/>
              </a:rPr>
              <a:t>Použité zdroje:</a:t>
            </a:r>
            <a:endParaRPr lang="cs-CZ" sz="1700" dirty="0">
              <a:solidFill>
                <a:schemeClr val="tx2"/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1336</TotalTime>
  <Words>455</Words>
  <Application>Microsoft Office PowerPoint</Application>
  <PresentationFormat>On-screen Show (4:3)</PresentationFormat>
  <Paragraphs>50</Paragraphs>
  <Slides>9</Slides>
  <Notes>2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7</vt:i4>
      </vt:variant>
      <vt:variant>
        <vt:lpstr>Nadpisy snímků</vt:lpstr>
      </vt:variant>
      <vt:variant>
        <vt:i4>9</vt:i4>
      </vt:variant>
    </vt:vector>
  </HeadingPairs>
  <TitlesOfParts>
    <vt:vector size="21" baseType="lpstr">
      <vt:lpstr>Candara</vt:lpstr>
      <vt:lpstr>Arial</vt:lpstr>
      <vt:lpstr>Symbol</vt:lpstr>
      <vt:lpstr>Calibri</vt:lpstr>
      <vt:lpstr>Wingdings</vt:lpstr>
      <vt:lpstr>Vlnění</vt:lpstr>
      <vt:lpstr>Vlnění</vt:lpstr>
      <vt:lpstr>Vlnění</vt:lpstr>
      <vt:lpstr>Vlnění</vt:lpstr>
      <vt:lpstr>Vlnění</vt:lpstr>
      <vt:lpstr>Vlnění</vt:lpstr>
      <vt:lpstr>Vlnění</vt:lpstr>
      <vt:lpstr>Snímek 1</vt:lpstr>
      <vt:lpstr>Lom světla I.část</vt:lpstr>
      <vt:lpstr>Lom světla</vt:lpstr>
      <vt:lpstr>Snímek 4</vt:lpstr>
      <vt:lpstr>Lom světla ke kolmici</vt:lpstr>
      <vt:lpstr>Lom světla od kolmice</vt:lpstr>
      <vt:lpstr>Snímek 7</vt:lpstr>
      <vt:lpstr>Otázky a úkoly: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175</cp:revision>
  <dcterms:created xsi:type="dcterms:W3CDTF">2013-01-16T20:09:48Z</dcterms:created>
  <dcterms:modified xsi:type="dcterms:W3CDTF">2015-07-16T14:28:21Z</dcterms:modified>
</cp:coreProperties>
</file>