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2"/>
  </p:notesMasterIdLst>
  <p:sldIdLst>
    <p:sldId id="276" r:id="rId2"/>
    <p:sldId id="256" r:id="rId3"/>
    <p:sldId id="257" r:id="rId4"/>
    <p:sldId id="266" r:id="rId5"/>
    <p:sldId id="267" r:id="rId6"/>
    <p:sldId id="272" r:id="rId7"/>
    <p:sldId id="277" r:id="rId8"/>
    <p:sldId id="278" r:id="rId9"/>
    <p:sldId id="265" r:id="rId10"/>
    <p:sldId id="27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4676" autoAdjust="0"/>
  </p:normalViewPr>
  <p:slideViewPr>
    <p:cSldViewPr>
      <p:cViewPr>
        <p:scale>
          <a:sx n="75" d="100"/>
          <a:sy n="75" d="100"/>
        </p:scale>
        <p:origin x="-396" y="12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B71C643-753C-4E65-A5BF-B9A258495E04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D7D0E5E-5012-4686-9A53-C951DB4FF5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78C0EB-44D9-4E28-BEAF-D3FF4215307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4B6D15-A9FB-44D5-8541-B79B6084AFFD}" type="slidenum">
              <a:rPr lang="sk-SK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sk-SK">
              <a:cs typeface="Arial" charset="0"/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3BC826-7D55-41FD-A3FA-F4A1D99E3FFE}" type="slidenum">
              <a:rPr lang="sk-SK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sk-SK">
              <a:cs typeface="Arial" charset="0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FBB3A-EE21-48E1-B179-96C184FFF591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FE1C-FBC1-4A9B-A5E3-295E132679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D9A94-3A0D-4880-A7BA-9379C41BCA0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CE20A-2F11-43E9-A352-7445D75C4B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793E1-B2C1-4357-892E-F52329D7B03C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E29C2-7F3B-40CA-8641-29F65472D1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28EBB-5C67-4605-B955-279FB4105F37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AC70D-0F0E-4D2C-B784-358D3E6CB3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269D0-96FF-4DDE-AEC7-21C28DC99459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716A2-7AC2-48D5-90DB-FC2130D3066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2A604-2206-49BF-B736-1D88CF74BB03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826DC-7AAD-4A3E-94AC-FDFD7859EA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72C81-A808-41D2-826B-66BDD8AB7DCB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D3DB5-0269-4425-9BE7-D7BDA7B734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A79D5-ACA2-49C0-AEB1-CC6B67595CFE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5D599-A284-4755-9660-FB2ACA55E8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37841-0970-4DD9-BD33-5A597151AFD4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C68D7-6BB7-42E9-9918-A82DB52E8D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91095-579D-46EB-8FA6-B9467B41F487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477E5-EA95-411F-BDD0-4A6936094FF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8D4AF-7391-4B40-A5F7-E305EB8F9D9A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6A19D-5299-47D8-93C5-1691C6FBC8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712F24-A7F1-4243-AD49-3636ED251AE8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F4380D-C1F8-4DE9-B1C1-1F2EEA8953D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1" r:id="rId2"/>
    <p:sldLayoutId id="2147483913" r:id="rId3"/>
    <p:sldLayoutId id="2147483910" r:id="rId4"/>
    <p:sldLayoutId id="2147483909" r:id="rId5"/>
    <p:sldLayoutId id="2147483908" r:id="rId6"/>
    <p:sldLayoutId id="2147483914" r:id="rId7"/>
    <p:sldLayoutId id="2147483915" r:id="rId8"/>
    <p:sldLayoutId id="2147483916" r:id="rId9"/>
    <p:sldLayoutId id="2147483907" r:id="rId10"/>
    <p:sldLayoutId id="2147483917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oon_Dedal_crater.jpg" TargetMode="External"/><Relationship Id="rId2" Type="http://schemas.openxmlformats.org/officeDocument/2006/relationships/hyperlink" Target="http://cs.wikipedia.org/wiki/Soubor:Full_Moon_Luc_Viatour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Mond_Phase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75" y="1412875"/>
            <a:ext cx="5773738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6150" y="6021388"/>
            <a:ext cx="47371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Obdélník 2"/>
          <p:cNvSpPr>
            <a:spLocks noChangeArrowheads="1"/>
          </p:cNvSpPr>
          <p:nvPr/>
        </p:nvSpPr>
        <p:spPr bwMode="auto">
          <a:xfrm>
            <a:off x="395288" y="2924175"/>
            <a:ext cx="8208962" cy="2894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ndara" pitchFamily="34" charset="0"/>
              </a:rPr>
              <a:t>Číslo projektu: </a:t>
            </a:r>
            <a:r>
              <a:rPr lang="cs-CZ" sz="1400" b="1">
                <a:latin typeface="Candara" pitchFamily="34" charset="0"/>
              </a:rPr>
              <a:t>CZ.1.07/1.4.00/21.3811</a:t>
            </a:r>
          </a:p>
          <a:p>
            <a:r>
              <a:rPr lang="cs-CZ" sz="1400">
                <a:latin typeface="Candara" pitchFamily="34" charset="0"/>
              </a:rPr>
              <a:t>Název DUM: </a:t>
            </a:r>
            <a:r>
              <a:rPr lang="cs-CZ" sz="1400" b="1">
                <a:latin typeface="Candara" pitchFamily="34" charset="0"/>
              </a:rPr>
              <a:t>Měsíční fáze</a:t>
            </a:r>
            <a:r>
              <a:rPr lang="cs-CZ" sz="1400">
                <a:latin typeface="Candara" pitchFamily="34" charset="0"/>
              </a:rPr>
              <a:t>	</a:t>
            </a:r>
          </a:p>
          <a:p>
            <a:r>
              <a:rPr lang="cs-CZ" sz="1400">
                <a:latin typeface="Candara" pitchFamily="34" charset="0"/>
              </a:rPr>
              <a:t>Číslo DUM: III/2/FY/2/3/3</a:t>
            </a:r>
          </a:p>
          <a:p>
            <a:r>
              <a:rPr lang="cs-CZ" sz="1400">
                <a:latin typeface="Candara" pitchFamily="34" charset="0"/>
              </a:rPr>
              <a:t>Vzdělávací předmět: Fyzika</a:t>
            </a:r>
          </a:p>
          <a:p>
            <a:r>
              <a:rPr lang="cs-CZ" sz="1400">
                <a:latin typeface="Candara" pitchFamily="34" charset="0"/>
              </a:rPr>
              <a:t>Tematická oblast: Optika</a:t>
            </a:r>
          </a:p>
          <a:p>
            <a:r>
              <a:rPr lang="cs-CZ" sz="1400">
                <a:latin typeface="Candara" pitchFamily="34" charset="0"/>
              </a:rPr>
              <a:t>Autor: </a:t>
            </a:r>
            <a:r>
              <a:rPr lang="cs-CZ" sz="1400" b="1">
                <a:latin typeface="Candara" pitchFamily="34" charset="0"/>
              </a:rPr>
              <a:t>Ing. Markéta Střelcová</a:t>
            </a:r>
          </a:p>
          <a:p>
            <a:r>
              <a:rPr lang="cs-CZ" sz="1400">
                <a:latin typeface="Candara" pitchFamily="34" charset="0"/>
              </a:rPr>
              <a:t>Anotace:	Žák se seznámí s jednotlivými fázemi, kterými Měsíc projde během jednoho oběhu. </a:t>
            </a:r>
          </a:p>
          <a:p>
            <a:r>
              <a:rPr lang="cs-CZ" sz="1400">
                <a:latin typeface="Candara" pitchFamily="34" charset="0"/>
              </a:rPr>
              <a:t>Klíčová slova: Měsíc, fáze, nov, první čtvrt, úplněk, druhá čtvrt</a:t>
            </a:r>
          </a:p>
          <a:p>
            <a:r>
              <a:rPr lang="cs-CZ" sz="1400">
                <a:latin typeface="Candara" pitchFamily="34" charset="0"/>
              </a:rPr>
              <a:t>Metodické pokyny: PC, DTP, metodické pokyny jsou součástí materiálu</a:t>
            </a:r>
          </a:p>
          <a:p>
            <a:r>
              <a:rPr lang="cs-CZ" sz="1400">
                <a:latin typeface="Candara" pitchFamily="34" charset="0"/>
              </a:rPr>
              <a:t>Druh učebního materiálu: Prezentace doplněná fotografiemi a úkoly.</a:t>
            </a:r>
          </a:p>
          <a:p>
            <a:r>
              <a:rPr lang="cs-CZ" sz="1400">
                <a:latin typeface="Candara" pitchFamily="34" charset="0"/>
              </a:rPr>
              <a:t>Druh interaktivity: Kombinovaná</a:t>
            </a:r>
          </a:p>
          <a:p>
            <a:r>
              <a:rPr lang="cs-CZ" sz="1400">
                <a:latin typeface="Candara" pitchFamily="34" charset="0"/>
              </a:rPr>
              <a:t>Cílová skupina: Žák 7. ročníku</a:t>
            </a:r>
          </a:p>
          <a:p>
            <a:r>
              <a:rPr lang="cs-CZ" sz="1400">
                <a:latin typeface="Candara" pitchFamily="34" charset="0"/>
              </a:rPr>
              <a:t>Datum vzniku DUM: 25.7.2013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528638" y="3141663"/>
            <a:ext cx="77724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Měsíční fáze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3" name="Obrázek 2"/>
          <p:cNvPicPr>
            <a:picLocks noChangeAspect="1"/>
          </p:cNvPicPr>
          <p:nvPr/>
        </p:nvPicPr>
        <p:blipFill>
          <a:blip r:embed="rId3"/>
          <a:srcRect l="2388" t="3999" r="2090" b="45888"/>
          <a:stretch>
            <a:fillRect/>
          </a:stretch>
        </p:blipFill>
        <p:spPr bwMode="auto">
          <a:xfrm>
            <a:off x="2051050" y="1341438"/>
            <a:ext cx="52768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xfrm>
            <a:off x="1187450" y="6021388"/>
            <a:ext cx="6408738" cy="7207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latin typeface="Arial" charset="0"/>
                <a:cs typeface="Arial" charset="0"/>
              </a:rPr>
              <a:t>Autorem materiálu a všech jeho částí, není-li uvedeno jinak, je Ing. Markéta Střelcová. 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0113" y="1700213"/>
            <a:ext cx="7407275" cy="4032250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cs-CZ" smtClean="0"/>
              <a:t>Měsíc je jedinou přirozenou družicí Země.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Obíhá kolem  Země po téměř kruhové dráze a obíhá také kolem Slunce. Jeden oběh Měsíce kolem Země trvá asi 27 a 1/3 dne.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Měsíc sám není zdrojem světla, pouze odráží světlo ze Slunce. </a:t>
            </a:r>
          </a:p>
        </p:txBody>
      </p:sp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Měsíc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3860800"/>
            <a:ext cx="3024188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4581525"/>
            <a:ext cx="3529013" cy="173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281488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cs-CZ" smtClean="0"/>
              <a:t>Velikost osvětlené plochy Měsíce, kterou vidíme ze Země se mění, hovoříme o fázích Měsíce.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Můžeme určit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v jaké měsíční fázi se Měsíc nachází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podle tvaru osvětlené části Měsíce, tedy podle toho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jakou část Měsíce</a:t>
            </a:r>
            <a:r>
              <a:rPr lang="cs-CZ" smtClean="0">
                <a:latin typeface="Arial" charset="0"/>
              </a:rPr>
              <a:t> vidíme</a:t>
            </a:r>
            <a:r>
              <a:rPr lang="cs-CZ" smtClean="0"/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Rozlišujeme čtyři základní fáze Měsíce: nov, první čtvrť, úplněk, poslední čtvrť (obrázek 1, 3, 5, 7) .  </a:t>
            </a:r>
          </a:p>
        </p:txBody>
      </p:sp>
      <p:sp>
        <p:nvSpPr>
          <p:cNvPr id="18434" name="Nadpis 2"/>
          <p:cNvSpPr>
            <a:spLocks noGrp="1"/>
          </p:cNvSpPr>
          <p:nvPr>
            <p:ph type="title"/>
          </p:nvPr>
        </p:nvSpPr>
        <p:spPr>
          <a:xfrm>
            <a:off x="385763" y="404813"/>
            <a:ext cx="8229600" cy="1252537"/>
          </a:xfrm>
        </p:spPr>
        <p:txBody>
          <a:bodyPr/>
          <a:lstStyle/>
          <a:p>
            <a:r>
              <a:rPr lang="cs-CZ" smtClean="0"/>
              <a:t>Měsíční fáze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5157788"/>
            <a:ext cx="74168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2"/>
          <p:cNvSpPr>
            <a:spLocks noGrp="1"/>
          </p:cNvSpPr>
          <p:nvPr>
            <p:ph idx="1"/>
          </p:nvPr>
        </p:nvSpPr>
        <p:spPr>
          <a:xfrm>
            <a:off x="871538" y="1989138"/>
            <a:ext cx="7408862" cy="4137025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mtClean="0"/>
              <a:t> </a:t>
            </a:r>
          </a:p>
        </p:txBody>
      </p:sp>
      <p:sp>
        <p:nvSpPr>
          <p:cNvPr id="1945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Nov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1989138"/>
            <a:ext cx="7920037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q"/>
              <a:defRPr/>
            </a:pPr>
            <a:r>
              <a:rPr lang="cs-CZ" sz="2400" dirty="0">
                <a:solidFill>
                  <a:schemeClr val="tx2"/>
                </a:solidFill>
                <a:latin typeface="+mn-lt"/>
                <a:cs typeface="+mn-cs"/>
              </a:rPr>
              <a:t>Cyklus proměn Měsíce začíná novem.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q"/>
              <a:defRPr/>
            </a:pPr>
            <a:r>
              <a:rPr lang="cs-CZ" sz="2400" dirty="0">
                <a:solidFill>
                  <a:schemeClr val="tx2"/>
                </a:solidFill>
                <a:latin typeface="+mn-lt"/>
                <a:cs typeface="+mn-cs"/>
              </a:rPr>
              <a:t>Měsíc se v této fázi nachází mezi Zemí a Sluncem. Osvětlená část Měsíce je tedy odvrácena k Zemi. Měsíc tedy nevidíme.</a:t>
            </a:r>
            <a:r>
              <a:rPr lang="cs-CZ" sz="2400" dirty="0">
                <a:solidFill>
                  <a:schemeClr val="tx2"/>
                </a:solidFill>
                <a:latin typeface="+mn-lt"/>
                <a:cs typeface="+mn-cs"/>
              </a:rPr>
              <a:t> </a:t>
            </a:r>
            <a:endParaRPr lang="cs-CZ" sz="240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q"/>
              <a:defRPr/>
            </a:pPr>
            <a:r>
              <a:rPr lang="cs-CZ" sz="2400" dirty="0">
                <a:solidFill>
                  <a:schemeClr val="tx2"/>
                </a:solidFill>
                <a:latin typeface="+mn-lt"/>
                <a:cs typeface="+mn-cs"/>
              </a:rPr>
              <a:t>Krátce po období novu se začíná objevovat úzký srpek Měsíce.</a:t>
            </a:r>
            <a:endParaRPr lang="cs-CZ" sz="2400" dirty="0">
              <a:solidFill>
                <a:schemeClr val="tx2"/>
              </a:solidFill>
              <a:latin typeface="+mn-lt"/>
              <a:cs typeface="+mn-cs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 flipV="1">
            <a:off x="6011863" y="5300663"/>
            <a:ext cx="144462" cy="36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ál 15"/>
          <p:cNvSpPr/>
          <p:nvPr/>
        </p:nvSpPr>
        <p:spPr>
          <a:xfrm flipV="1">
            <a:off x="6084888" y="5226050"/>
            <a:ext cx="71437" cy="14446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 l="8447" t="11307" r="21725" b="10260"/>
          <a:stretch>
            <a:fillRect/>
          </a:stretch>
        </p:blipFill>
        <p:spPr bwMode="auto">
          <a:xfrm>
            <a:off x="1116013" y="4297363"/>
            <a:ext cx="2519362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notebook\Downloads\02_waxingcrescent_openc_01.png"/>
          <p:cNvPicPr>
            <a:picLocks noChangeAspect="1" noChangeArrowheads="1"/>
          </p:cNvPicPr>
          <p:nvPr/>
        </p:nvPicPr>
        <p:blipFill>
          <a:blip r:embed="rId3"/>
          <a:srcRect l="-3566" t="-3026" r="8617" b="8118"/>
          <a:stretch>
            <a:fillRect/>
          </a:stretch>
        </p:blipFill>
        <p:spPr bwMode="auto">
          <a:xfrm>
            <a:off x="4572000" y="3876675"/>
            <a:ext cx="3168650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482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483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495300" y="1846263"/>
            <a:ext cx="8339138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marL="457200" indent="-457200"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V tomto období Měsíc oběhne další čtvrtinu své dráhy kolem Země.</a:t>
            </a:r>
          </a:p>
          <a:p>
            <a:pPr marL="457200" indent="-457200"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Jedna polovina části Měsíce obrácena k Zemi je osvětlena a druhá polovina je beze světla.</a:t>
            </a:r>
          </a:p>
          <a:p>
            <a:pPr marL="457200" indent="-457200"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Měsíc v této fázi má tvar písmene D (dorůstá)</a:t>
            </a:r>
          </a:p>
          <a:p>
            <a:pPr marL="457200" indent="-457200"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Je to nejvhodnější období pro pozorování Měsíce dalekohledem.</a:t>
            </a:r>
          </a:p>
          <a:p>
            <a:pPr marL="457200" indent="-457200"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Osvětlená část Měsíce se postupně zvětšuje.</a:t>
            </a:r>
          </a:p>
          <a:p>
            <a:pPr marL="457200" indent="-457200" algn="just"/>
            <a:endParaRPr lang="cs-CZ" sz="2400">
              <a:solidFill>
                <a:schemeClr val="tx2"/>
              </a:solidFill>
              <a:latin typeface="Candara" pitchFamily="34" charset="0"/>
            </a:endParaRPr>
          </a:p>
          <a:p>
            <a:pPr marL="457200" indent="-457200" algn="just"/>
            <a:endParaRPr lang="cs-CZ" sz="24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0485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První čtvrť</a:t>
            </a:r>
          </a:p>
        </p:txBody>
      </p:sp>
      <p:pic>
        <p:nvPicPr>
          <p:cNvPr id="5122" name="Picture 2" descr="C:\Users\notebook\Downloads\03_firstquarter_opencli_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675" y="4437063"/>
            <a:ext cx="27051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notebook\Downloads\04_waxinggibbous_opencl_0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4075" y="4421188"/>
            <a:ext cx="2725738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850" y="1412875"/>
            <a:ext cx="8343900" cy="4675188"/>
          </a:xfrm>
        </p:spPr>
        <p:txBody>
          <a:bodyPr rtlCol="0">
            <a:normAutofit/>
          </a:bodyPr>
          <a:lstStyle/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Sz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Úplněk nastává přibližně čtrnáct dnů po novu.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Sz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 této fázi je  Měsíc celý osvětlený. Stojí na obloze přímo naproti Slunci.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Sz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Období úplňku se těší největší pozornosti a je s ním spojeno i mnoho mýtů.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Sz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 úplňku se na pravé straně Měsíce začíná objevovat tmavý srpek.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253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Úplněk</a:t>
            </a:r>
          </a:p>
        </p:txBody>
      </p:sp>
      <p:pic>
        <p:nvPicPr>
          <p:cNvPr id="5" name="Picture 3" descr="C:\Users\notebook\Downloads\05_fullmoon_openclipart_01.png"/>
          <p:cNvPicPr>
            <a:picLocks noChangeAspect="1" noChangeArrowheads="1"/>
          </p:cNvPicPr>
          <p:nvPr/>
        </p:nvPicPr>
        <p:blipFill>
          <a:blip r:embed="rId2"/>
          <a:srcRect l="-11411" t="-13048" r="15707" b="16602"/>
          <a:stretch>
            <a:fillRect/>
          </a:stretch>
        </p:blipFill>
        <p:spPr bwMode="auto">
          <a:xfrm>
            <a:off x="1187450" y="3573463"/>
            <a:ext cx="2625725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3933825"/>
            <a:ext cx="2473325" cy="255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zápatí 2"/>
          <p:cNvSpPr>
            <a:spLocks noGrp="1"/>
          </p:cNvSpPr>
          <p:nvPr>
            <p:ph type="ftr" sz="quarter" idx="11"/>
          </p:nvPr>
        </p:nvSpPr>
        <p:spPr bwMode="auto">
          <a:xfrm flipH="1">
            <a:off x="-396875" y="6904038"/>
            <a:ext cx="288925" cy="196850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cs typeface="Arial" charset="0"/>
            </a:endParaRPr>
          </a:p>
        </p:txBody>
      </p:sp>
      <p:sp>
        <p:nvSpPr>
          <p:cNvPr id="2355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Poslední čtvrť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5288" y="1720850"/>
            <a:ext cx="8208962" cy="22828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latin typeface="Candara" pitchFamily="34" charset="0"/>
              </a:rPr>
              <a:t>Je to poslední z měsíčních fází.</a:t>
            </a:r>
          </a:p>
          <a:p>
            <a:pPr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latin typeface="Candara" pitchFamily="34" charset="0"/>
              </a:rPr>
              <a:t>V této fázi je levá polovina  Měsíce osvětlena. </a:t>
            </a:r>
          </a:p>
          <a:p>
            <a:pPr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latin typeface="Candara" pitchFamily="34" charset="0"/>
              </a:rPr>
              <a:t>Osvětlená část Měsíce se v tomto období postupně zmenšuje. Měsíc má tvar písmene C (couvá)</a:t>
            </a:r>
          </a:p>
          <a:p>
            <a:pPr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latin typeface="Candara" pitchFamily="34" charset="0"/>
              </a:rPr>
              <a:t>Po této fázi nastává opět nov.</a:t>
            </a:r>
          </a:p>
          <a:p>
            <a:pPr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latin typeface="Candara" pitchFamily="34" charset="0"/>
              </a:rPr>
              <a:t>Každá z měsíčních fází trvá přibližně jeden týden.</a:t>
            </a:r>
            <a:endParaRPr lang="cs-CZ">
              <a:latin typeface="Candara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 flipH="1" flipV="1">
            <a:off x="10180638" y="4797425"/>
            <a:ext cx="79375" cy="46038"/>
          </a:xfrm>
        </p:spPr>
        <p:txBody>
          <a:bodyPr rtlCol="0">
            <a:normAutofit fontScale="25000" lnSpcReduction="20000"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endParaRPr lang="cs-CZ" dirty="0"/>
          </a:p>
        </p:txBody>
      </p:sp>
      <p:pic>
        <p:nvPicPr>
          <p:cNvPr id="1026" name="Picture 2" descr="C:\Users\notebook\Downloads\07_lastquarter_openclip_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4029075"/>
            <a:ext cx="2520950" cy="242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notebook\Downloads\08_waningcrescent_openc_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4029075"/>
            <a:ext cx="2592387" cy="242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78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79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31337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auto">
              <a:spcBef>
                <a:spcPts val="0"/>
              </a:spcBef>
              <a:spcAft>
                <a:spcPct val="15000"/>
              </a:spcAft>
              <a:defRPr/>
            </a:pPr>
            <a:r>
              <a:rPr lang="cs-CZ" sz="3600" dirty="0">
                <a:solidFill>
                  <a:schemeClr val="bg1"/>
                </a:solidFill>
                <a:latin typeface="+mj-lt"/>
                <a:cs typeface="+mn-cs"/>
              </a:rPr>
              <a:t>Otázky a úkoly:</a:t>
            </a:r>
            <a:endParaRPr lang="cs-CZ" sz="3300" b="1" dirty="0">
              <a:solidFill>
                <a:schemeClr val="bg1"/>
              </a:solidFill>
              <a:latin typeface="+mj-lt"/>
              <a:cs typeface="+mn-cs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201613" y="825500"/>
            <a:ext cx="8942387" cy="526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1. Co to je Měsíc?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Je to přirozená družice Země.</a:t>
            </a:r>
            <a:endParaRPr lang="cs-CZ" sz="2800" baseline="30000" dirty="0" smtClean="0">
              <a:solidFill>
                <a:srgbClr val="FF0000"/>
              </a:solidFill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2. </a:t>
            </a:r>
            <a:r>
              <a:rPr lang="cs-CZ" sz="2800" dirty="0">
                <a:solidFill>
                  <a:srgbClr val="3E3D2D"/>
                </a:solidFill>
                <a:latin typeface="Candara"/>
                <a:cs typeface="+mn-cs"/>
              </a:rPr>
              <a:t>Jak </a:t>
            </a:r>
            <a:r>
              <a:rPr lang="cs-CZ" sz="2800" dirty="0" smtClean="0">
                <a:solidFill>
                  <a:srgbClr val="3E3D2D"/>
                </a:solidFill>
                <a:latin typeface="Candara"/>
                <a:cs typeface="+mn-cs"/>
              </a:rPr>
              <a:t>dlouho trvá jeden oběh Měsíce kolem Země?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Candara"/>
                <a:cs typeface="+mn-cs"/>
              </a:rPr>
              <a:t>27 a 1/3 dne</a:t>
            </a:r>
            <a:endParaRPr lang="cs-CZ" sz="2800" baseline="30000" dirty="0">
              <a:solidFill>
                <a:srgbClr val="FF0000"/>
              </a:solidFill>
              <a:latin typeface="Candara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3. Kolika fázemi během jednoho oběhu Měsíc projde a jak je nazýváme?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Rozlišujeme </a:t>
            </a:r>
            <a:r>
              <a:rPr lang="cs-CZ" sz="2800" dirty="0">
                <a:solidFill>
                  <a:srgbClr val="FF0000"/>
                </a:solidFill>
                <a:latin typeface="+mn-lt"/>
                <a:cs typeface="+mn-cs"/>
              </a:rPr>
              <a:t>čtyři základní fáze Měsíce: nov, první </a:t>
            </a: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čtvrť, </a:t>
            </a:r>
            <a:r>
              <a:rPr lang="cs-CZ" sz="2800" dirty="0">
                <a:solidFill>
                  <a:srgbClr val="FF0000"/>
                </a:solidFill>
                <a:latin typeface="+mn-lt"/>
                <a:cs typeface="+mn-cs"/>
              </a:rPr>
              <a:t>úplněk, poslední </a:t>
            </a: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čtvrť. </a:t>
            </a:r>
            <a:endParaRPr lang="cs-CZ" sz="2800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4. Jak se nazývá měsíční fáze, kdy je Měsíc zcela osvětlen?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úplněk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5.Je Měsíc zdrojem světla? 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Není, pouze odráží světlo od Slunce.</a:t>
            </a:r>
            <a:endParaRPr lang="cs-CZ" sz="28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1"/>
          <p:cNvSpPr>
            <a:spLocks noGrp="1"/>
          </p:cNvSpPr>
          <p:nvPr>
            <p:ph idx="1"/>
          </p:nvPr>
        </p:nvSpPr>
        <p:spPr>
          <a:xfrm>
            <a:off x="468313" y="1557338"/>
            <a:ext cx="7883525" cy="4568825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sz="1800" smtClean="0"/>
          </a:p>
          <a:p>
            <a:pPr marL="0" indent="0">
              <a:buFont typeface="Symbol" pitchFamily="18" charset="2"/>
              <a:buNone/>
            </a:pPr>
            <a:r>
              <a:rPr lang="cs-CZ" sz="1800" smtClean="0"/>
              <a:t>VIATOUR, Luc. wikipedia.cz [online]. [cit. 22.10.2013]. Dostupný na WWW: </a:t>
            </a:r>
            <a:r>
              <a:rPr lang="cs-CZ" sz="1800" smtClean="0">
                <a:hlinkClick r:id="rId2"/>
              </a:rPr>
              <a:t>http://cs.wikipedia.org/wiki/Soubor:Full_Moon_Luc_Viatour.jpg</a:t>
            </a:r>
            <a:endParaRPr lang="cs-CZ" sz="1800" smtClean="0"/>
          </a:p>
          <a:p>
            <a:pPr marL="0" indent="0">
              <a:buFont typeface="Symbol" pitchFamily="18" charset="2"/>
              <a:buNone/>
            </a:pPr>
            <a:r>
              <a:rPr lang="cs-CZ" sz="1800" smtClean="0"/>
              <a:t>NEUVEDEN. wikipedia.cz [online]. [cit. 22.10.2013]. Dostupný na WWW: </a:t>
            </a:r>
            <a:r>
              <a:rPr lang="cs-CZ" sz="1800" smtClean="0">
                <a:hlinkClick r:id="rId3"/>
              </a:rPr>
              <a:t>http://cs.wikipedia.org/wiki/Soubor:Moon_Dedal_crater.jpg</a:t>
            </a:r>
            <a:endParaRPr lang="cs-CZ" sz="1800" smtClean="0"/>
          </a:p>
          <a:p>
            <a:pPr marL="0" indent="0">
              <a:buFont typeface="Symbol" pitchFamily="18" charset="2"/>
              <a:buNone/>
            </a:pPr>
            <a:r>
              <a:rPr lang="cs-CZ" sz="1800" smtClean="0"/>
              <a:t>NEUVEDEN. wikipedia.cz [online]. [cit. 22.10.2013]. Dostupný na WWW: </a:t>
            </a:r>
            <a:r>
              <a:rPr lang="cs-CZ" sz="1800" smtClean="0">
                <a:hlinkClick r:id="rId4"/>
              </a:rPr>
              <a:t>http://cs.wikipedia.org/wiki/Soubor:Mond_Phasen.jpg</a:t>
            </a:r>
            <a:endParaRPr lang="cs-CZ" sz="1800" smtClean="0"/>
          </a:p>
          <a:p>
            <a:pPr marL="0" indent="0">
              <a:buFont typeface="Symbol" pitchFamily="18" charset="2"/>
              <a:buNone/>
            </a:pPr>
            <a:endParaRPr lang="cs-CZ" sz="1800" smtClean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1700" dirty="0" smtClean="0">
                <a:latin typeface="+mn-lt"/>
              </a:rPr>
              <a:t>Použité zdroje:</a:t>
            </a:r>
            <a:endParaRPr lang="cs-CZ" sz="1700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1180</TotalTime>
  <Words>466</Words>
  <Application>Microsoft Office PowerPoint</Application>
  <PresentationFormat>On-screen Show (4:3)</PresentationFormat>
  <Paragraphs>64</Paragraphs>
  <Slides>10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10</vt:i4>
      </vt:variant>
    </vt:vector>
  </HeadingPairs>
  <TitlesOfParts>
    <vt:vector size="22" baseType="lpstr">
      <vt:lpstr>Candara</vt:lpstr>
      <vt:lpstr>Arial</vt:lpstr>
      <vt:lpstr>Symbol</vt:lpstr>
      <vt:lpstr>Calibri</vt:lpstr>
      <vt:lpstr>Wingdings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Snímek 1</vt:lpstr>
      <vt:lpstr>Měsíční fáze</vt:lpstr>
      <vt:lpstr>Měsíc</vt:lpstr>
      <vt:lpstr>Měsíční fáze</vt:lpstr>
      <vt:lpstr>Nov</vt:lpstr>
      <vt:lpstr>První čtvrť</vt:lpstr>
      <vt:lpstr>Úplněk</vt:lpstr>
      <vt:lpstr>Poslední čtvrť</vt:lpstr>
      <vt:lpstr>Snímek 9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171</cp:revision>
  <dcterms:created xsi:type="dcterms:W3CDTF">2013-01-16T20:09:48Z</dcterms:created>
  <dcterms:modified xsi:type="dcterms:W3CDTF">2015-07-16T14:16:51Z</dcterms:modified>
</cp:coreProperties>
</file>