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5" r:id="rId2"/>
    <p:sldId id="276" r:id="rId3"/>
    <p:sldId id="256" r:id="rId4"/>
    <p:sldId id="257" r:id="rId5"/>
    <p:sldId id="258" r:id="rId6"/>
    <p:sldId id="259" r:id="rId7"/>
    <p:sldId id="260" r:id="rId8"/>
    <p:sldId id="261" r:id="rId9"/>
    <p:sldId id="268" r:id="rId10"/>
    <p:sldId id="263" r:id="rId11"/>
    <p:sldId id="264" r:id="rId12"/>
    <p:sldId id="265" r:id="rId13"/>
    <p:sldId id="272" r:id="rId14"/>
    <p:sldId id="269" r:id="rId15"/>
    <p:sldId id="270" r:id="rId16"/>
    <p:sldId id="262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00CC00"/>
    <a:srgbClr val="144B05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>
        <p:scale>
          <a:sx n="77" d="100"/>
          <a:sy n="77" d="100"/>
        </p:scale>
        <p:origin x="-864" y="-5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9433BC-7691-44EE-80E5-B610233BEEEC}" type="datetimeFigureOut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B5FE46-CFAA-44C4-9DE0-E9E4825033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054691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9433BC-7691-44EE-80E5-B610233BEEEC}" type="datetimeFigureOut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B5FE46-CFAA-44C4-9DE0-E9E4825033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053194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9433BC-7691-44EE-80E5-B610233BEEEC}" type="datetimeFigureOut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B5FE46-CFAA-44C4-9DE0-E9E4825033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078489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9433BC-7691-44EE-80E5-B610233BEEEC}" type="datetimeFigureOut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B5FE46-CFAA-44C4-9DE0-E9E4825033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428193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9433BC-7691-44EE-80E5-B610233BEEEC}" type="datetimeFigureOut">
              <a:rPr lang="cs-CZ" smtClean="0"/>
              <a:pPr/>
              <a:t>17.7.2015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B5FE46-CFAA-44C4-9DE0-E9E4825033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961521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9433BC-7691-44EE-80E5-B610233BEEEC}" type="datetimeFigureOut">
              <a:rPr lang="cs-CZ" smtClean="0"/>
              <a:pPr/>
              <a:t>17.7.2015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B5FE46-CFAA-44C4-9DE0-E9E4825033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694698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9433BC-7691-44EE-80E5-B610233BEEEC}" type="datetimeFigureOut">
              <a:rPr lang="cs-CZ" smtClean="0"/>
              <a:pPr/>
              <a:t>17.7.2015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B5FE46-CFAA-44C4-9DE0-E9E4825033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782501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9433BC-7691-44EE-80E5-B610233BEEEC}" type="datetimeFigureOut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B5FE46-CFAA-44C4-9DE0-E9E4825033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09211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9433BC-7691-44EE-80E5-B610233BEEEC}" type="datetimeFigureOut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B5FE46-CFAA-44C4-9DE0-E9E4825033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477448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9433BC-7691-44EE-80E5-B610233BEEEC}" type="datetimeFigureOut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B5FE46-CFAA-44C4-9DE0-E9E4825033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88753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9433BC-7691-44EE-80E5-B610233BEEEC}" type="datetimeFigureOut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B5FE46-CFAA-44C4-9DE0-E9E4825033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863212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9433BC-7691-44EE-80E5-B610233BEEEC}" type="datetimeFigureOut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B5FE46-CFAA-44C4-9DE0-E9E4825033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603837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wmf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e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5720" y="6389649"/>
            <a:ext cx="1325880" cy="266879"/>
          </a:xfrm>
          <a:prstGeom prst="rect">
            <a:avLst/>
          </a:prstGeom>
          <a:noFill/>
        </p:spPr>
        <p:txBody>
          <a:bodyPr vert="horz" lIns="81418" tIns="40709" rIns="81418" bIns="40709" rtlCol="0">
            <a:spAutoFit/>
          </a:bodyPr>
          <a:lstStyle/>
          <a:p>
            <a:r>
              <a:rPr lang="cs-CZ" sz="1200" b="1">
                <a:solidFill>
                  <a:srgbClr val="000000"/>
                </a:solidFill>
                <a:latin typeface="Arial - 18"/>
              </a:rPr>
              <a:t>Datum: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25730" y="1572322"/>
            <a:ext cx="3794760" cy="266879"/>
          </a:xfrm>
          <a:prstGeom prst="rect">
            <a:avLst/>
          </a:prstGeom>
          <a:noFill/>
        </p:spPr>
        <p:txBody>
          <a:bodyPr vert="horz" lIns="81418" tIns="40709" rIns="81418" bIns="40709" rtlCol="0">
            <a:spAutoFit/>
          </a:bodyPr>
          <a:lstStyle/>
          <a:p>
            <a:r>
              <a:rPr lang="cs-CZ" sz="1200" b="1">
                <a:solidFill>
                  <a:srgbClr val="000000"/>
                </a:solidFill>
                <a:latin typeface="Arial - 18"/>
              </a:rPr>
              <a:t>Pořadové číslo projektu: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223260" y="1583473"/>
            <a:ext cx="2194560" cy="266879"/>
          </a:xfrm>
          <a:prstGeom prst="rect">
            <a:avLst/>
          </a:prstGeom>
          <a:noFill/>
        </p:spPr>
        <p:txBody>
          <a:bodyPr vert="horz" lIns="81418" tIns="40709" rIns="81418" bIns="40709" rtlCol="0">
            <a:spAutoFit/>
          </a:bodyPr>
          <a:lstStyle/>
          <a:p>
            <a:r>
              <a:rPr lang="cs-CZ" sz="1200" dirty="0" smtClean="0">
                <a:solidFill>
                  <a:srgbClr val="000000"/>
                </a:solidFill>
                <a:latin typeface="Arial - 17"/>
              </a:rPr>
              <a:t>CZ.1.07/1.4.00/21.3811</a:t>
            </a:r>
            <a:endParaRPr lang="cs-CZ" sz="1200" dirty="0">
              <a:solidFill>
                <a:srgbClr val="000000"/>
              </a:solidFill>
              <a:latin typeface="Arial - 17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2870" y="2665141"/>
            <a:ext cx="2217420" cy="266879"/>
          </a:xfrm>
          <a:prstGeom prst="rect">
            <a:avLst/>
          </a:prstGeom>
          <a:noFill/>
        </p:spPr>
        <p:txBody>
          <a:bodyPr vert="horz" lIns="81418" tIns="40709" rIns="81418" bIns="40709" rtlCol="0">
            <a:spAutoFit/>
          </a:bodyPr>
          <a:lstStyle/>
          <a:p>
            <a:r>
              <a:rPr lang="cs-CZ" sz="1200" b="1">
                <a:solidFill>
                  <a:srgbClr val="000000"/>
                </a:solidFill>
                <a:latin typeface="Arial - 18"/>
              </a:rPr>
              <a:t>Číslo klíčové aktivity: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125730" y="1248937"/>
            <a:ext cx="1714500" cy="266879"/>
          </a:xfrm>
          <a:prstGeom prst="rect">
            <a:avLst/>
          </a:prstGeom>
          <a:noFill/>
        </p:spPr>
        <p:txBody>
          <a:bodyPr vert="horz" lIns="81418" tIns="40709" rIns="81418" bIns="40709" rtlCol="0">
            <a:spAutoFit/>
          </a:bodyPr>
          <a:lstStyle/>
          <a:p>
            <a:r>
              <a:rPr lang="cs-CZ" sz="1200" b="1">
                <a:solidFill>
                  <a:srgbClr val="000000"/>
                </a:solidFill>
                <a:latin typeface="Arial - 18"/>
              </a:rPr>
              <a:t>Název projektu: 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3211830" y="1215483"/>
            <a:ext cx="2331720" cy="266879"/>
          </a:xfrm>
          <a:prstGeom prst="rect">
            <a:avLst/>
          </a:prstGeom>
          <a:noFill/>
        </p:spPr>
        <p:txBody>
          <a:bodyPr vert="horz" lIns="81418" tIns="40709" rIns="81418" bIns="40709" rtlCol="0">
            <a:spAutoFit/>
          </a:bodyPr>
          <a:lstStyle/>
          <a:p>
            <a:r>
              <a:rPr lang="cs-CZ" sz="1200">
                <a:solidFill>
                  <a:srgbClr val="000000"/>
                </a:solidFill>
                <a:latin typeface="Arial - 17"/>
              </a:rPr>
              <a:t>Modernizace vzdělávání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137160" y="1951463"/>
            <a:ext cx="2308860" cy="266879"/>
          </a:xfrm>
          <a:prstGeom prst="rect">
            <a:avLst/>
          </a:prstGeom>
          <a:noFill/>
        </p:spPr>
        <p:txBody>
          <a:bodyPr vert="horz" lIns="81418" tIns="40709" rIns="81418" bIns="40709" rtlCol="0">
            <a:spAutoFit/>
          </a:bodyPr>
          <a:lstStyle/>
          <a:p>
            <a:r>
              <a:rPr lang="cs-CZ" sz="1200" b="1" dirty="0">
                <a:solidFill>
                  <a:srgbClr val="000000"/>
                </a:solidFill>
                <a:latin typeface="Arial - 18"/>
              </a:rPr>
              <a:t>Název klíčové aktivity: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3223260" y="1996069"/>
            <a:ext cx="4297680" cy="451545"/>
          </a:xfrm>
          <a:prstGeom prst="rect">
            <a:avLst/>
          </a:prstGeom>
          <a:noFill/>
        </p:spPr>
        <p:txBody>
          <a:bodyPr vert="horz" lIns="81418" tIns="40709" rIns="81418" bIns="40709" rtlCol="0">
            <a:spAutoFit/>
          </a:bodyPr>
          <a:lstStyle/>
          <a:p>
            <a:r>
              <a:rPr lang="cs-CZ" sz="1200" dirty="0">
                <a:solidFill>
                  <a:srgbClr val="000000"/>
                </a:solidFill>
                <a:latin typeface="Arial - 18"/>
              </a:rPr>
              <a:t>Inovace a zkvalitnění výuky prostřednictvím ICT (Příroda a svět)</a:t>
            </a:r>
          </a:p>
        </p:txBody>
      </p:sp>
      <p:pic>
        <p:nvPicPr>
          <p:cNvPr id="10" name="Obrázek 9"/>
          <p:cNvPicPr>
            <a:picLocks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25880" y="89210"/>
            <a:ext cx="5737860" cy="1025912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sp>
        <p:nvSpPr>
          <p:cNvPr id="11" name="TextovéPole 10"/>
          <p:cNvSpPr txBox="1"/>
          <p:nvPr/>
        </p:nvSpPr>
        <p:spPr>
          <a:xfrm>
            <a:off x="34290" y="5363737"/>
            <a:ext cx="868680" cy="266879"/>
          </a:xfrm>
          <a:prstGeom prst="rect">
            <a:avLst/>
          </a:prstGeom>
          <a:noFill/>
        </p:spPr>
        <p:txBody>
          <a:bodyPr vert="horz" lIns="81418" tIns="40709" rIns="81418" bIns="40709" rtlCol="0">
            <a:spAutoFit/>
          </a:bodyPr>
          <a:lstStyle/>
          <a:p>
            <a:r>
              <a:rPr lang="cs-CZ" sz="1200" b="1">
                <a:solidFill>
                  <a:srgbClr val="000000"/>
                </a:solidFill>
                <a:latin typeface="Arial - 17"/>
              </a:rPr>
              <a:t>Ročník: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45720" y="5742878"/>
            <a:ext cx="1531620" cy="266879"/>
          </a:xfrm>
          <a:prstGeom prst="rect">
            <a:avLst/>
          </a:prstGeom>
          <a:noFill/>
        </p:spPr>
        <p:txBody>
          <a:bodyPr vert="horz" lIns="81418" tIns="40709" rIns="81418" bIns="40709" rtlCol="0">
            <a:spAutoFit/>
          </a:bodyPr>
          <a:lstStyle/>
          <a:p>
            <a:r>
              <a:rPr lang="cs-CZ" sz="1200" b="1">
                <a:solidFill>
                  <a:srgbClr val="000000"/>
                </a:solidFill>
                <a:latin typeface="Arial - 17"/>
              </a:rPr>
              <a:t>Jméno autora: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45720" y="6088566"/>
            <a:ext cx="731520" cy="266879"/>
          </a:xfrm>
          <a:prstGeom prst="rect">
            <a:avLst/>
          </a:prstGeom>
          <a:noFill/>
        </p:spPr>
        <p:txBody>
          <a:bodyPr vert="horz" lIns="81418" tIns="40709" rIns="81418" bIns="40709" rtlCol="0">
            <a:spAutoFit/>
          </a:bodyPr>
          <a:lstStyle/>
          <a:p>
            <a:r>
              <a:rPr lang="cs-CZ" sz="1200" b="1">
                <a:solidFill>
                  <a:srgbClr val="000000"/>
                </a:solidFill>
                <a:latin typeface="Arial - 17"/>
              </a:rPr>
              <a:t>Škola: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3314700" y="6055112"/>
            <a:ext cx="3771900" cy="266879"/>
          </a:xfrm>
          <a:prstGeom prst="rect">
            <a:avLst/>
          </a:prstGeom>
          <a:noFill/>
        </p:spPr>
        <p:txBody>
          <a:bodyPr vert="horz" lIns="81418" tIns="40709" rIns="81418" bIns="40709" rtlCol="0">
            <a:spAutoFit/>
          </a:bodyPr>
          <a:lstStyle/>
          <a:p>
            <a:r>
              <a:rPr lang="cs-CZ" sz="1200" dirty="0">
                <a:solidFill>
                  <a:srgbClr val="000000"/>
                </a:solidFill>
                <a:latin typeface="Arial - 17"/>
              </a:rPr>
              <a:t>Základní škola, Most, Svážná 2342, </a:t>
            </a:r>
            <a:r>
              <a:rPr lang="cs-CZ" sz="1200" dirty="0" err="1">
                <a:solidFill>
                  <a:srgbClr val="000000"/>
                </a:solidFill>
                <a:latin typeface="Arial - 17"/>
              </a:rPr>
              <a:t>p.o</a:t>
            </a:r>
            <a:r>
              <a:rPr lang="cs-CZ" sz="1200" dirty="0">
                <a:solidFill>
                  <a:srgbClr val="000000"/>
                </a:solidFill>
                <a:latin typeface="Arial - 17"/>
              </a:rPr>
              <a:t>.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57150" y="4404732"/>
            <a:ext cx="1508760" cy="266879"/>
          </a:xfrm>
          <a:prstGeom prst="rect">
            <a:avLst/>
          </a:prstGeom>
          <a:noFill/>
        </p:spPr>
        <p:txBody>
          <a:bodyPr vert="horz" lIns="81418" tIns="40709" rIns="81418" bIns="40709" rtlCol="0">
            <a:spAutoFit/>
          </a:bodyPr>
          <a:lstStyle/>
          <a:p>
            <a:r>
              <a:rPr lang="cs-CZ" sz="1200" b="1">
                <a:solidFill>
                  <a:srgbClr val="000000"/>
                </a:solidFill>
                <a:latin typeface="Arial - 18"/>
              </a:rPr>
              <a:t>Klíčová slova: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68580" y="4014439"/>
            <a:ext cx="1005840" cy="266879"/>
          </a:xfrm>
          <a:prstGeom prst="rect">
            <a:avLst/>
          </a:prstGeom>
          <a:noFill/>
        </p:spPr>
        <p:txBody>
          <a:bodyPr vert="horz" lIns="81418" tIns="40709" rIns="81418" bIns="40709" rtlCol="0">
            <a:spAutoFit/>
          </a:bodyPr>
          <a:lstStyle/>
          <a:p>
            <a:r>
              <a:rPr lang="cs-CZ" sz="1200" b="1">
                <a:solidFill>
                  <a:srgbClr val="000000"/>
                </a:solidFill>
                <a:latin typeface="Arial - 18"/>
              </a:rPr>
              <a:t>Anotace: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114300" y="3166946"/>
            <a:ext cx="685800" cy="266879"/>
          </a:xfrm>
          <a:prstGeom prst="rect">
            <a:avLst/>
          </a:prstGeom>
          <a:noFill/>
        </p:spPr>
        <p:txBody>
          <a:bodyPr vert="horz" lIns="81418" tIns="40709" rIns="81418" bIns="40709" rtlCol="0">
            <a:spAutoFit/>
          </a:bodyPr>
          <a:lstStyle/>
          <a:p>
            <a:r>
              <a:rPr lang="cs-CZ" sz="1200" b="1">
                <a:solidFill>
                  <a:srgbClr val="000000"/>
                </a:solidFill>
                <a:latin typeface="Arial - 18"/>
              </a:rPr>
              <a:t>Sada: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57150" y="3612995"/>
            <a:ext cx="1303020" cy="266879"/>
          </a:xfrm>
          <a:prstGeom prst="rect">
            <a:avLst/>
          </a:prstGeom>
          <a:noFill/>
        </p:spPr>
        <p:txBody>
          <a:bodyPr vert="horz" lIns="81418" tIns="40709" rIns="81418" bIns="40709" rtlCol="0">
            <a:spAutoFit/>
          </a:bodyPr>
          <a:lstStyle/>
          <a:p>
            <a:r>
              <a:rPr lang="cs-CZ" sz="1200" b="1">
                <a:solidFill>
                  <a:srgbClr val="000000"/>
                </a:solidFill>
                <a:latin typeface="Arial - 17"/>
              </a:rPr>
              <a:t>Název DUM: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3234690" y="2709746"/>
            <a:ext cx="1303020" cy="266879"/>
          </a:xfrm>
          <a:prstGeom prst="rect">
            <a:avLst/>
          </a:prstGeom>
          <a:noFill/>
        </p:spPr>
        <p:txBody>
          <a:bodyPr vert="horz" lIns="81418" tIns="40709" rIns="81418" bIns="40709" rtlCol="0">
            <a:spAutoFit/>
          </a:bodyPr>
          <a:lstStyle/>
          <a:p>
            <a:r>
              <a:rPr lang="cs-CZ" sz="1200" dirty="0" smtClean="0">
                <a:solidFill>
                  <a:srgbClr val="000000"/>
                </a:solidFill>
                <a:latin typeface="Arial - 17"/>
              </a:rPr>
              <a:t>III/2/PS/1/2/12</a:t>
            </a:r>
            <a:endParaRPr lang="cs-CZ" sz="1200" dirty="0">
              <a:solidFill>
                <a:srgbClr val="000000"/>
              </a:solidFill>
              <a:latin typeface="Arial - 17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314700" y="5709424"/>
            <a:ext cx="2125980" cy="266879"/>
          </a:xfrm>
          <a:prstGeom prst="rect">
            <a:avLst/>
          </a:prstGeom>
          <a:noFill/>
        </p:spPr>
        <p:txBody>
          <a:bodyPr vert="horz" lIns="81418" tIns="40709" rIns="81418" bIns="40709" rtlCol="0">
            <a:spAutoFit/>
          </a:bodyPr>
          <a:lstStyle/>
          <a:p>
            <a:r>
              <a:rPr lang="cs-CZ" sz="1200" dirty="0">
                <a:solidFill>
                  <a:srgbClr val="000000"/>
                </a:solidFill>
                <a:latin typeface="Arial - 17"/>
              </a:rPr>
              <a:t>Mgr. Vlasta Šnajdrová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3211830" y="3144644"/>
            <a:ext cx="1051884" cy="266879"/>
          </a:xfrm>
          <a:prstGeom prst="rect">
            <a:avLst/>
          </a:prstGeom>
          <a:noFill/>
        </p:spPr>
        <p:txBody>
          <a:bodyPr vert="horz" lIns="81418" tIns="40709" rIns="81418" bIns="40709" rtlCol="0">
            <a:spAutoFit/>
          </a:bodyPr>
          <a:lstStyle/>
          <a:p>
            <a:r>
              <a:rPr lang="cs-CZ" sz="1200">
                <a:solidFill>
                  <a:srgbClr val="000000"/>
                </a:solidFill>
                <a:latin typeface="Arial - 18"/>
              </a:rPr>
              <a:t>Svět a ČR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3234690" y="3561768"/>
            <a:ext cx="141615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Středočeský  kraj</a:t>
            </a:r>
            <a:endParaRPr lang="cs-CZ" sz="14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245427" y="4014439"/>
            <a:ext cx="311271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Žáci se seznámí se Středočeským krajem</a:t>
            </a:r>
            <a:endParaRPr lang="cs-CZ" sz="14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3245427" y="4446422"/>
            <a:ext cx="43204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Poloha, povrch, vodstvo, zemědělství, průmysl, zajímavá místa</a:t>
            </a:r>
            <a:endParaRPr lang="cs-CZ" sz="14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3347864" y="5363737"/>
            <a:ext cx="50135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Pátý</a:t>
            </a:r>
            <a:endParaRPr lang="cs-CZ" sz="14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3352128" y="6389649"/>
            <a:ext cx="86273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9.9. 2013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34580586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alpha val="91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808451"/>
            <a:ext cx="182133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METODIKA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942834" y="1331671"/>
            <a:ext cx="21571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CC00"/>
                </a:solidFill>
              </a:rPr>
              <a:t>VÝKLADOVÁ HODINA</a:t>
            </a:r>
            <a:endParaRPr lang="cs-CZ" dirty="0">
              <a:solidFill>
                <a:srgbClr val="00CC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128714" y="2139057"/>
            <a:ext cx="38113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Str. 4 – po kliknutí </a:t>
            </a:r>
            <a:r>
              <a:rPr lang="cs-CZ" smtClean="0">
                <a:solidFill>
                  <a:srgbClr val="002060"/>
                </a:solidFill>
              </a:rPr>
              <a:t>se objeví </a:t>
            </a:r>
            <a:r>
              <a:rPr lang="cs-CZ" dirty="0" smtClean="0">
                <a:solidFill>
                  <a:srgbClr val="002060"/>
                </a:solidFill>
              </a:rPr>
              <a:t>další města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53155" y="2564904"/>
            <a:ext cx="31355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Str. 5 – vybarvi Středočeský kraj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184326" y="2934236"/>
            <a:ext cx="65929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Str. 6 – mapa Středočeského kraje – města – hledej na příruční mapě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184326" y="3303568"/>
            <a:ext cx="49337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Str.10 – obrázky rostlin i názvů se objeví po kliknutí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942834" y="4437112"/>
            <a:ext cx="29022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B0F0"/>
                </a:solidFill>
              </a:rPr>
              <a:t>Prezentace se posouvá ručně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942834" y="5013176"/>
            <a:ext cx="48481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B0F0"/>
                </a:solidFill>
              </a:rPr>
              <a:t>Všechny pojmy žáci vyhledávají i na příruční mapě</a:t>
            </a:r>
            <a:endParaRPr lang="cs-CZ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0601684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2">
                <a:lumMod val="75000"/>
              </a:schemeClr>
            </a:gs>
            <a:gs pos="30000">
              <a:srgbClr val="D49E6C"/>
            </a:gs>
            <a:gs pos="70000">
              <a:srgbClr val="A65528"/>
            </a:gs>
            <a:gs pos="100000">
              <a:srgbClr val="66301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035454" y="2967335"/>
            <a:ext cx="7073090" cy="1015663"/>
          </a:xfrm>
          <a:prstGeom prst="rect">
            <a:avLst/>
          </a:prstGeom>
          <a:solidFill>
            <a:srgbClr val="002060"/>
          </a:solidFill>
          <a:ln w="5715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60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STŘEDOČESKÝ KRAJ</a:t>
            </a:r>
            <a:endParaRPr lang="cs-CZ" sz="60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47864" y="188640"/>
            <a:ext cx="2160239" cy="26026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6155591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00000"/>
            </a:gs>
            <a:gs pos="10000">
              <a:srgbClr val="000040"/>
            </a:gs>
            <a:gs pos="26000">
              <a:srgbClr val="400040"/>
            </a:gs>
            <a:gs pos="42000">
              <a:schemeClr val="accent6">
                <a:lumMod val="75000"/>
              </a:schemeClr>
            </a:gs>
            <a:gs pos="89999">
              <a:srgbClr val="F27300"/>
            </a:gs>
            <a:gs pos="100000">
              <a:srgbClr val="FFBF0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908720"/>
            <a:ext cx="277710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Krajské město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292080" y="932743"/>
            <a:ext cx="208422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gerian" pitchFamily="82" charset="0"/>
              </a:rPr>
              <a:t>PRAHA</a:t>
            </a:r>
            <a:endParaRPr lang="cs-CZ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lgerian" pitchFamily="82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131840" y="2245514"/>
            <a:ext cx="298524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Další </a:t>
            </a:r>
            <a:r>
              <a:rPr lang="cs-CZ" sz="3600" b="1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velká</a:t>
            </a:r>
            <a:r>
              <a:rPr lang="cs-CZ" sz="2800" b="1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 města</a:t>
            </a:r>
            <a:endParaRPr lang="cs-CZ" sz="2800" b="1" dirty="0">
              <a:solidFill>
                <a:schemeClr val="tx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043608" y="3429000"/>
            <a:ext cx="12442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 smtClean="0">
                <a:solidFill>
                  <a:srgbClr val="0070C0"/>
                </a:solidFill>
              </a:rPr>
              <a:t>KLADNO</a:t>
            </a:r>
            <a:endParaRPr lang="cs-CZ" sz="2400" i="1" dirty="0">
              <a:solidFill>
                <a:srgbClr val="0070C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771800" y="4077072"/>
            <a:ext cx="244483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 smtClean="0">
                <a:solidFill>
                  <a:srgbClr val="0070C0"/>
                </a:solidFill>
              </a:rPr>
              <a:t>MLADÁ BOLESLAV</a:t>
            </a:r>
            <a:endParaRPr lang="cs-CZ" sz="2400" i="1" dirty="0">
              <a:solidFill>
                <a:srgbClr val="0070C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932040" y="3613666"/>
            <a:ext cx="13612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 smtClean="0">
                <a:solidFill>
                  <a:srgbClr val="0070C0"/>
                </a:solidFill>
              </a:rPr>
              <a:t>PŘÍBRAM</a:t>
            </a:r>
            <a:endParaRPr lang="cs-CZ" sz="2400" i="1" dirty="0">
              <a:solidFill>
                <a:srgbClr val="0070C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228184" y="4509120"/>
            <a:ext cx="93955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 smtClean="0">
                <a:solidFill>
                  <a:srgbClr val="0070C0"/>
                </a:solidFill>
              </a:rPr>
              <a:t>KOLÍN</a:t>
            </a:r>
            <a:endParaRPr lang="cs-CZ" sz="2400" i="1" dirty="0">
              <a:solidFill>
                <a:srgbClr val="0070C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533485" y="5301208"/>
            <a:ext cx="187468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 smtClean="0">
                <a:solidFill>
                  <a:srgbClr val="0070C0"/>
                </a:solidFill>
              </a:rPr>
              <a:t>KUTNÁ HORA</a:t>
            </a:r>
            <a:endParaRPr lang="cs-CZ" sz="2400" i="1" dirty="0">
              <a:solidFill>
                <a:srgbClr val="0070C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995936" y="5301208"/>
            <a:ext cx="11641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 smtClean="0">
                <a:solidFill>
                  <a:srgbClr val="0070C0"/>
                </a:solidFill>
              </a:rPr>
              <a:t>MĚLNÍK</a:t>
            </a:r>
            <a:endParaRPr lang="cs-CZ" sz="2400" i="1" dirty="0">
              <a:solidFill>
                <a:srgbClr val="0070C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724128" y="5485874"/>
            <a:ext cx="332668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70C0"/>
                </a:solidFill>
              </a:rPr>
              <a:t>KRALUPY NAD </a:t>
            </a:r>
            <a:r>
              <a:rPr lang="cs-CZ" sz="3200" b="1" dirty="0" smtClean="0">
                <a:solidFill>
                  <a:srgbClr val="0070C0"/>
                </a:solidFill>
              </a:rPr>
              <a:t>VLTAVOU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83568" y="4693786"/>
            <a:ext cx="126528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 smtClean="0">
                <a:solidFill>
                  <a:srgbClr val="0070C0"/>
                </a:solidFill>
              </a:rPr>
              <a:t>BEROUN</a:t>
            </a:r>
            <a:endParaRPr lang="cs-CZ" sz="2400" i="1" dirty="0">
              <a:solidFill>
                <a:srgbClr val="0070C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771800" y="3212976"/>
            <a:ext cx="14856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 smtClean="0">
                <a:solidFill>
                  <a:srgbClr val="0070C0"/>
                </a:solidFill>
              </a:rPr>
              <a:t>RAKOVNÍK</a:t>
            </a:r>
            <a:endParaRPr lang="cs-CZ" sz="2400" i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652362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Czechia - outline map.sv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sharpenSoften amount="25000"/>
                    </a14:imgEffect>
                    <a14:imgEffect>
                      <a14:brightnessContrast bright="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1196752"/>
            <a:ext cx="7620000" cy="4457700"/>
          </a:xfrm>
          <a:prstGeom prst="rect">
            <a:avLst/>
          </a:prstGeom>
          <a:noFill/>
          <a:ln w="57150">
            <a:solidFill>
              <a:srgbClr val="C00000"/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971600" y="476672"/>
            <a:ext cx="332270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Vybarvi Středočeský kraj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0757225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3399FF"/>
            </a:gs>
            <a:gs pos="16000">
              <a:srgbClr val="00CCCC"/>
            </a:gs>
            <a:gs pos="47000">
              <a:srgbClr val="9999FF"/>
            </a:gs>
            <a:gs pos="60001">
              <a:srgbClr val="2E6792"/>
            </a:gs>
            <a:gs pos="71001">
              <a:srgbClr val="3333CC"/>
            </a:gs>
            <a:gs pos="81000">
              <a:srgbClr val="1170FF"/>
            </a:gs>
            <a:gs pos="100000">
              <a:srgbClr val="006699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6" descr="Soubor: Střední Čechy districts.png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40" y="1202054"/>
            <a:ext cx="6552768" cy="4891241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37205621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400">
        <p14:honeycomb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3">
                <a:lumMod val="75000"/>
              </a:schemeClr>
            </a:gs>
            <a:gs pos="20000">
              <a:schemeClr val="accent2">
                <a:lumMod val="60000"/>
                <a:lumOff val="40000"/>
              </a:schemeClr>
            </a:gs>
            <a:gs pos="50000">
              <a:schemeClr val="accent3">
                <a:lumMod val="50000"/>
              </a:schemeClr>
            </a:gs>
            <a:gs pos="75000">
              <a:schemeClr val="accent2">
                <a:lumMod val="60000"/>
                <a:lumOff val="40000"/>
              </a:schemeClr>
            </a:gs>
            <a:gs pos="89999">
              <a:srgbClr val="F27300"/>
            </a:gs>
            <a:gs pos="100000">
              <a:srgbClr val="FFBF0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normAutofit/>
          </a:bodyPr>
          <a:lstStyle/>
          <a:p>
            <a:r>
              <a:rPr lang="cs-CZ" sz="60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ll MT" pitchFamily="18" charset="0"/>
              </a:rPr>
              <a:t>POVRCH</a:t>
            </a:r>
            <a:endParaRPr lang="cs-CZ" sz="6000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ell MT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Clr>
                <a:srgbClr val="00B0F0"/>
              </a:buClr>
              <a:buFont typeface="Wingdings" pitchFamily="2" charset="2"/>
              <a:buChar char="q"/>
            </a:pPr>
            <a:r>
              <a:rPr lang="cs-CZ" dirty="0" smtClean="0"/>
              <a:t>  </a:t>
            </a:r>
            <a:r>
              <a:rPr lang="cs-CZ" sz="5400" dirty="0" smtClean="0">
                <a:solidFill>
                  <a:schemeClr val="tx2">
                    <a:lumMod val="50000"/>
                  </a:schemeClr>
                </a:solidFill>
                <a:latin typeface="Gabriola" pitchFamily="82" charset="0"/>
              </a:rPr>
              <a:t>Česká tabule</a:t>
            </a:r>
          </a:p>
          <a:p>
            <a:pPr>
              <a:buClr>
                <a:srgbClr val="00B0F0"/>
              </a:buClr>
              <a:buFont typeface="Wingdings" pitchFamily="2" charset="2"/>
              <a:buChar char="q"/>
            </a:pPr>
            <a:r>
              <a:rPr lang="cs-CZ" sz="5400" dirty="0">
                <a:solidFill>
                  <a:schemeClr val="tx2">
                    <a:lumMod val="50000"/>
                  </a:schemeClr>
                </a:solidFill>
                <a:latin typeface="Gabriola" pitchFamily="82" charset="0"/>
              </a:rPr>
              <a:t> </a:t>
            </a:r>
            <a:r>
              <a:rPr lang="cs-CZ" sz="5400" dirty="0" smtClean="0">
                <a:solidFill>
                  <a:schemeClr val="tx2">
                    <a:lumMod val="50000"/>
                  </a:schemeClr>
                </a:solidFill>
                <a:latin typeface="Gabriola" pitchFamily="82" charset="0"/>
              </a:rPr>
              <a:t>Polabská nížina</a:t>
            </a:r>
          </a:p>
          <a:p>
            <a:pPr>
              <a:buClr>
                <a:srgbClr val="00B0F0"/>
              </a:buClr>
              <a:buFont typeface="Wingdings" pitchFamily="2" charset="2"/>
              <a:buChar char="q"/>
            </a:pPr>
            <a:r>
              <a:rPr lang="cs-CZ" sz="5400" dirty="0">
                <a:solidFill>
                  <a:schemeClr val="tx2">
                    <a:lumMod val="50000"/>
                  </a:schemeClr>
                </a:solidFill>
                <a:latin typeface="Gabriola" pitchFamily="82" charset="0"/>
              </a:rPr>
              <a:t> </a:t>
            </a:r>
            <a:r>
              <a:rPr lang="cs-CZ" sz="5400" dirty="0" smtClean="0">
                <a:solidFill>
                  <a:schemeClr val="tx2">
                    <a:lumMod val="50000"/>
                  </a:schemeClr>
                </a:solidFill>
                <a:latin typeface="Gabriola" pitchFamily="82" charset="0"/>
              </a:rPr>
              <a:t>Brdská vrchovina</a:t>
            </a:r>
          </a:p>
          <a:p>
            <a:pPr>
              <a:buClr>
                <a:srgbClr val="00B0F0"/>
              </a:buClr>
              <a:buFont typeface="Wingdings" pitchFamily="2" charset="2"/>
              <a:buChar char="q"/>
            </a:pPr>
            <a:r>
              <a:rPr lang="cs-CZ" sz="5400" dirty="0">
                <a:solidFill>
                  <a:schemeClr val="tx2">
                    <a:lumMod val="50000"/>
                  </a:schemeClr>
                </a:solidFill>
                <a:latin typeface="Gabriola" pitchFamily="82" charset="0"/>
              </a:rPr>
              <a:t> </a:t>
            </a:r>
            <a:r>
              <a:rPr lang="cs-CZ" sz="5400" dirty="0" smtClean="0">
                <a:solidFill>
                  <a:schemeClr val="tx2">
                    <a:lumMod val="50000"/>
                  </a:schemeClr>
                </a:solidFill>
                <a:latin typeface="Gabriola" pitchFamily="82" charset="0"/>
              </a:rPr>
              <a:t>Středočeská pahorkatina</a:t>
            </a:r>
            <a:endParaRPr lang="cs-CZ" sz="5400" dirty="0">
              <a:solidFill>
                <a:schemeClr val="tx2">
                  <a:lumMod val="50000"/>
                </a:schemeClr>
              </a:solidFill>
              <a:latin typeface="Gabriola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05727772"/>
      </p:ext>
    </p:extLst>
  </p:cSld>
  <p:clrMapOvr>
    <a:masterClrMapping/>
  </p:clrMapOvr>
  <p:transition spd="slow"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3">
                <a:lumMod val="75000"/>
              </a:schemeClr>
            </a:gs>
            <a:gs pos="7000">
              <a:schemeClr val="accent2">
                <a:lumMod val="60000"/>
                <a:lumOff val="40000"/>
              </a:schemeClr>
            </a:gs>
            <a:gs pos="33000">
              <a:srgbClr val="FFC000"/>
            </a:gs>
            <a:gs pos="53000">
              <a:srgbClr val="FFFF00"/>
            </a:gs>
            <a:gs pos="69000">
              <a:srgbClr val="F27300"/>
            </a:gs>
            <a:gs pos="100000">
              <a:srgbClr val="FFBF0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normAutofit/>
          </a:bodyPr>
          <a:lstStyle/>
          <a:p>
            <a:r>
              <a:rPr lang="cs-CZ" sz="6600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VODSTVO</a:t>
            </a:r>
            <a:endParaRPr lang="cs-CZ" sz="6600" dirty="0"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buClr>
                <a:srgbClr val="002060"/>
              </a:buClr>
              <a:buFont typeface="Wingdings" pitchFamily="2" charset="2"/>
              <a:buChar char="Ø"/>
            </a:pPr>
            <a:r>
              <a:rPr lang="cs-CZ" sz="4400" dirty="0">
                <a:solidFill>
                  <a:schemeClr val="tx2">
                    <a:lumMod val="50000"/>
                  </a:schemeClr>
                </a:solidFill>
                <a:latin typeface="Monotype Corsiva" pitchFamily="66" charset="0"/>
              </a:rPr>
              <a:t> </a:t>
            </a:r>
            <a:r>
              <a:rPr lang="cs-CZ" sz="4400" dirty="0" smtClean="0">
                <a:solidFill>
                  <a:schemeClr val="accent1">
                    <a:lumMod val="50000"/>
                  </a:schemeClr>
                </a:solidFill>
                <a:latin typeface="Monotype Corsiva" pitchFamily="66" charset="0"/>
              </a:rPr>
              <a:t>Vltava </a:t>
            </a:r>
            <a:r>
              <a:rPr lang="cs-CZ" sz="4400" dirty="0" smtClean="0">
                <a:solidFill>
                  <a:srgbClr val="144B05"/>
                </a:solidFill>
                <a:latin typeface="Monotype Corsiva" pitchFamily="66" charset="0"/>
              </a:rPr>
              <a:t>               Orlík, Slapy</a:t>
            </a:r>
          </a:p>
          <a:p>
            <a:pPr>
              <a:buClr>
                <a:srgbClr val="002060"/>
              </a:buClr>
              <a:buFont typeface="Wingdings" pitchFamily="2" charset="2"/>
              <a:buChar char="Ø"/>
            </a:pPr>
            <a:r>
              <a:rPr lang="cs-CZ" sz="4400" dirty="0" smtClean="0">
                <a:solidFill>
                  <a:schemeClr val="tx2">
                    <a:lumMod val="50000"/>
                  </a:schemeClr>
                </a:solidFill>
                <a:latin typeface="Monotype Corsiva" pitchFamily="66" charset="0"/>
              </a:rPr>
              <a:t> Labe</a:t>
            </a:r>
          </a:p>
          <a:p>
            <a:pPr>
              <a:buClr>
                <a:srgbClr val="002060"/>
              </a:buClr>
              <a:buFont typeface="Wingdings" pitchFamily="2" charset="2"/>
              <a:buChar char="Ø"/>
            </a:pPr>
            <a:r>
              <a:rPr lang="cs-CZ" sz="4400" dirty="0" smtClean="0">
                <a:solidFill>
                  <a:schemeClr val="tx2">
                    <a:lumMod val="50000"/>
                  </a:schemeClr>
                </a:solidFill>
                <a:latin typeface="Monotype Corsiva" pitchFamily="66" charset="0"/>
              </a:rPr>
              <a:t> Sázava</a:t>
            </a:r>
          </a:p>
          <a:p>
            <a:pPr>
              <a:buClr>
                <a:srgbClr val="002060"/>
              </a:buClr>
              <a:buFont typeface="Wingdings" pitchFamily="2" charset="2"/>
              <a:buChar char="Ø"/>
            </a:pPr>
            <a:r>
              <a:rPr lang="cs-CZ" sz="4400" dirty="0">
                <a:solidFill>
                  <a:schemeClr val="tx2">
                    <a:lumMod val="50000"/>
                  </a:schemeClr>
                </a:solidFill>
                <a:latin typeface="Monotype Corsiva" pitchFamily="66" charset="0"/>
              </a:rPr>
              <a:t> </a:t>
            </a:r>
            <a:r>
              <a:rPr lang="cs-CZ" sz="4400" dirty="0" smtClean="0">
                <a:solidFill>
                  <a:schemeClr val="tx2">
                    <a:lumMod val="50000"/>
                  </a:schemeClr>
                </a:solidFill>
                <a:latin typeface="Monotype Corsiva" pitchFamily="66" charset="0"/>
              </a:rPr>
              <a:t>Berounka</a:t>
            </a:r>
          </a:p>
          <a:p>
            <a:pPr>
              <a:buClr>
                <a:srgbClr val="002060"/>
              </a:buClr>
              <a:buFont typeface="Wingdings" pitchFamily="2" charset="2"/>
              <a:buChar char="Ø"/>
            </a:pPr>
            <a:r>
              <a:rPr lang="cs-CZ" sz="4400" dirty="0" smtClean="0">
                <a:solidFill>
                  <a:schemeClr val="tx2">
                    <a:lumMod val="50000"/>
                  </a:schemeClr>
                </a:solidFill>
                <a:latin typeface="Monotype Corsiva" pitchFamily="66" charset="0"/>
              </a:rPr>
              <a:t> Želivka               </a:t>
            </a:r>
            <a:r>
              <a:rPr lang="cs-CZ" sz="4400" dirty="0" smtClean="0">
                <a:solidFill>
                  <a:srgbClr val="144B05"/>
                </a:solidFill>
                <a:latin typeface="Monotype Corsiva" pitchFamily="66" charset="0"/>
              </a:rPr>
              <a:t>nádrž Švihov</a:t>
            </a:r>
          </a:p>
          <a:p>
            <a:pPr>
              <a:buClr>
                <a:srgbClr val="002060"/>
              </a:buClr>
              <a:buFont typeface="Wingdings" pitchFamily="2" charset="2"/>
              <a:buChar char="Ø"/>
            </a:pPr>
            <a:r>
              <a:rPr lang="cs-CZ" sz="4400" dirty="0" smtClean="0">
                <a:solidFill>
                  <a:schemeClr val="tx2">
                    <a:lumMod val="50000"/>
                  </a:schemeClr>
                </a:solidFill>
                <a:latin typeface="Monotype Corsiva" pitchFamily="66" charset="0"/>
              </a:rPr>
              <a:t> Jizera</a:t>
            </a:r>
            <a:endParaRPr lang="cs-CZ" sz="4400" dirty="0">
              <a:solidFill>
                <a:schemeClr val="tx2">
                  <a:lumMod val="50000"/>
                </a:schemeClr>
              </a:solidFill>
              <a:latin typeface="Monotype Corsiva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115941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CCCCFF"/>
            </a:gs>
            <a:gs pos="17999">
              <a:srgbClr val="99CCFF"/>
            </a:gs>
            <a:gs pos="36000">
              <a:srgbClr val="9966FF"/>
            </a:gs>
            <a:gs pos="61000">
              <a:srgbClr val="CC99FF"/>
            </a:gs>
            <a:gs pos="82001">
              <a:srgbClr val="99CCFF"/>
            </a:gs>
            <a:gs pos="100000">
              <a:srgbClr val="CCCCF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0688" y="1508125"/>
            <a:ext cx="5761037" cy="3846513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195736" y="675708"/>
            <a:ext cx="4323620" cy="523220"/>
          </a:xfrm>
          <a:prstGeom prst="rect">
            <a:avLst/>
          </a:prstGeom>
          <a:solidFill>
            <a:srgbClr val="FFC000"/>
          </a:solidFill>
          <a:ln w="5715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rtlCol="0">
            <a:spAutoFit/>
          </a:bodyPr>
          <a:lstStyle/>
          <a:p>
            <a:pPr algn="just"/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  <a:latin typeface="Algerian" pitchFamily="82" charset="0"/>
              </a:rPr>
              <a:t>SOUTOK LABE A VLTAVY</a:t>
            </a:r>
            <a:endParaRPr lang="cs-CZ" sz="2800" dirty="0">
              <a:solidFill>
                <a:schemeClr val="accent1">
                  <a:lumMod val="50000"/>
                </a:schemeClr>
              </a:solidFill>
              <a:latin typeface="Algerian" pitchFamily="82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690688" y="5492551"/>
            <a:ext cx="2024913" cy="769441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none" rtlCol="0">
            <a:spAutoFit/>
          </a:bodyPr>
          <a:lstStyle/>
          <a:p>
            <a:r>
              <a:rPr lang="cs-CZ" sz="4400" b="1" i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MĚLNÍK</a:t>
            </a:r>
            <a:endParaRPr lang="cs-CZ" sz="4400" b="1" i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9556388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Content="1"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3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8" fill="hold" grpId="0" nodeType="clickEffect">
                                  <p:stCondLst>
                                    <p:cond delay="200"/>
                                  </p:stCondLst>
                                  <p:iterate type="lt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normAutofit/>
          </a:bodyPr>
          <a:lstStyle/>
          <a:p>
            <a:r>
              <a:rPr lang="cs-CZ" sz="6000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Narrow" pitchFamily="34" charset="0"/>
              </a:rPr>
              <a:t>ZEMĚDĚLSTVÍ</a:t>
            </a:r>
            <a:endParaRPr lang="cs-CZ" sz="6000" dirty="0">
              <a:solidFill>
                <a:schemeClr val="accent3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Narrow" pitchFamily="34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3600" i="1" dirty="0" smtClean="0">
                <a:solidFill>
                  <a:schemeClr val="accent6">
                    <a:lumMod val="75000"/>
                  </a:schemeClr>
                </a:solidFill>
              </a:rPr>
              <a:t>Polabská nížina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3570" y="2578694"/>
            <a:ext cx="1583601" cy="2198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39753" y="2578694"/>
            <a:ext cx="1368152" cy="22209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27985" y="2578693"/>
            <a:ext cx="1608230" cy="2198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76256" y="2578693"/>
            <a:ext cx="1601739" cy="22209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353570" y="5157192"/>
            <a:ext cx="122501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 smtClean="0">
                <a:solidFill>
                  <a:srgbClr val="92D050"/>
                </a:solidFill>
              </a:rPr>
              <a:t>PŠENICE</a:t>
            </a:r>
            <a:endParaRPr lang="cs-CZ" i="1" dirty="0">
              <a:solidFill>
                <a:srgbClr val="92D05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548923" y="5157192"/>
            <a:ext cx="12009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 smtClean="0">
                <a:solidFill>
                  <a:srgbClr val="92D050"/>
                </a:solidFill>
              </a:rPr>
              <a:t>JEČMEN</a:t>
            </a:r>
            <a:endParaRPr lang="cs-CZ" i="1" dirty="0">
              <a:solidFill>
                <a:srgbClr val="92D05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793221" y="5170020"/>
            <a:ext cx="144462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 smtClean="0">
                <a:solidFill>
                  <a:srgbClr val="92D050"/>
                </a:solidFill>
              </a:rPr>
              <a:t>KUKUŘICE</a:t>
            </a:r>
            <a:endParaRPr lang="cs-CZ" i="1" dirty="0">
              <a:solidFill>
                <a:srgbClr val="92D05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092280" y="5312507"/>
            <a:ext cx="20882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 smtClean="0">
                <a:solidFill>
                  <a:srgbClr val="92D050"/>
                </a:solidFill>
              </a:rPr>
              <a:t>CUKROVÁ</a:t>
            </a:r>
            <a:r>
              <a:rPr lang="cs-CZ" dirty="0" smtClean="0"/>
              <a:t> </a:t>
            </a:r>
            <a:r>
              <a:rPr lang="cs-CZ" sz="2400" dirty="0" smtClean="0">
                <a:solidFill>
                  <a:srgbClr val="92D050"/>
                </a:solidFill>
              </a:rPr>
              <a:t>ŘEPA</a:t>
            </a:r>
            <a:endParaRPr lang="cs-CZ" sz="2400" dirty="0">
              <a:solidFill>
                <a:srgbClr val="92D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547104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 dir="in"/>
      </p:transition>
    </mc:Choice>
    <mc:Fallback>
      <p:transition spd="slow">
        <p:zoom dir="in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  <p:bldP spid="9" grpId="0"/>
      <p:bldP spid="10" grpId="0"/>
      <p:bldP spid="1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CCCCFF"/>
            </a:gs>
            <a:gs pos="17999">
              <a:schemeClr val="tx2">
                <a:lumMod val="75000"/>
              </a:schemeClr>
            </a:gs>
            <a:gs pos="36000">
              <a:srgbClr val="9966FF"/>
            </a:gs>
            <a:gs pos="61000">
              <a:srgbClr val="CC99FF"/>
            </a:gs>
            <a:gs pos="82001">
              <a:srgbClr val="99CCFF"/>
            </a:gs>
            <a:gs pos="100000">
              <a:srgbClr val="CCCCF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PRŮMYSL</a:t>
            </a:r>
            <a:endParaRPr lang="cs-CZ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 descr="C:\Program Files (x86)\Microsoft Office\MEDIA\CAGCAT10\j0212957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1700808"/>
            <a:ext cx="2550709" cy="16015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vlasta.snajdrova\AppData\Local\Microsoft\Windows\Temporary Internet Files\Content.IE5\EUVZX9GI\MC90028184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07904" y="1757932"/>
            <a:ext cx="1820570" cy="1534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vlasta.snajdrova\AppData\Local\Microsoft\Windows\Temporary Internet Files\Content.IE5\LBDRNNUZ\MC90027899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88224" y="1757932"/>
            <a:ext cx="1509674" cy="18077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55576" y="4149080"/>
            <a:ext cx="219342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n>
                  <a:solidFill>
                    <a:srgbClr val="FF0000"/>
                  </a:solidFill>
                </a:ln>
              </a:rPr>
              <a:t>automobilový</a:t>
            </a:r>
            <a:endParaRPr lang="cs-CZ" sz="2800" dirty="0">
              <a:ln>
                <a:solidFill>
                  <a:srgbClr val="FF0000"/>
                </a:solidFill>
              </a:ln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707904" y="4149080"/>
            <a:ext cx="215610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n>
                  <a:solidFill>
                    <a:srgbClr val="FF0000"/>
                  </a:solidFill>
                </a:ln>
              </a:rPr>
              <a:t>potravinářský</a:t>
            </a:r>
            <a:endParaRPr lang="cs-CZ" sz="2800" dirty="0">
              <a:ln>
                <a:solidFill>
                  <a:srgbClr val="FF0000"/>
                </a:solidFill>
              </a:ln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876256" y="4149080"/>
            <a:ext cx="15504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n>
                  <a:solidFill>
                    <a:srgbClr val="FF0000"/>
                  </a:solidFill>
                </a:ln>
              </a:rPr>
              <a:t>chemický</a:t>
            </a:r>
            <a:endParaRPr lang="cs-CZ" sz="2800" dirty="0">
              <a:ln>
                <a:solidFill>
                  <a:srgbClr val="FF0000"/>
                </a:solidFill>
              </a:ln>
            </a:endParaRPr>
          </a:p>
        </p:txBody>
      </p:sp>
    </p:spTree>
    <p:extLst>
      <p:ext uri="{BB962C8B-B14F-4D97-AF65-F5344CB8AC3E}">
        <p14:creationId xmlns:p14="http://schemas.microsoft.com/office/powerpoint/2010/main" xmlns="" val="7326510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000">
        <p14:shred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2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3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3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00000"/>
            </a:gs>
            <a:gs pos="39999">
              <a:srgbClr val="0A128C"/>
            </a:gs>
            <a:gs pos="70000">
              <a:srgbClr val="181CC7"/>
            </a:gs>
            <a:gs pos="88000">
              <a:srgbClr val="7005D4"/>
            </a:gs>
            <a:gs pos="100000">
              <a:srgbClr val="8C3D9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403648" y="1628800"/>
            <a:ext cx="8136904" cy="3046988"/>
          </a:xfrm>
          <a:prstGeom prst="rect">
            <a:avLst/>
          </a:prstGeom>
          <a:ln w="57150">
            <a:noFill/>
          </a:ln>
          <a:effectLst>
            <a:outerShdw blurRad="225425" dist="50800" dir="5220000" algn="ctr">
              <a:srgbClr val="000000">
                <a:alpha val="33000"/>
              </a:srgbClr>
            </a:outerShdw>
          </a:effectLst>
          <a:scene3d>
            <a:camera prst="perspectiveFront" fov="3300000">
              <a:rot lat="486000" lon="19530000" rev="174000"/>
            </a:camera>
            <a:lightRig rig="harsh" dir="t">
              <a:rot lat="0" lon="0" rev="3000000"/>
            </a:lightRig>
          </a:scene3d>
          <a:sp3d extrusionH="254000" contourW="19050">
            <a:bevelT w="82550" h="44450" prst="angle"/>
            <a:bevelB w="82550" h="44450" prst="angle"/>
            <a:contourClr>
              <a:srgbClr val="FFFFFF"/>
            </a:contourClr>
          </a:sp3d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9600" b="1" dirty="0" smtClean="0">
                <a:ln w="28575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3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Algerian" pitchFamily="82" charset="0"/>
              </a:rPr>
              <a:t>ZAJÍMAVÁ MÍSTA KRAJE</a:t>
            </a:r>
            <a:endParaRPr lang="cs-CZ" sz="9600" b="1" dirty="0">
              <a:ln w="28575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chemeClr val="accent3">
                  <a:lumMod val="75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  <a:latin typeface="Algerian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592939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00000"/>
            </a:gs>
            <a:gs pos="39999">
              <a:srgbClr val="0A128C"/>
            </a:gs>
            <a:gs pos="70000">
              <a:srgbClr val="181CC7"/>
            </a:gs>
            <a:gs pos="88000">
              <a:srgbClr val="7005D4"/>
            </a:gs>
            <a:gs pos="100000">
              <a:srgbClr val="8C3D9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24013" y="576263"/>
            <a:ext cx="5895975" cy="5705475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072317" y="1556792"/>
            <a:ext cx="178363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KARLŠTEJN</a:t>
            </a:r>
            <a:endParaRPr lang="cs-CZ" sz="28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75649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00000"/>
            </a:gs>
            <a:gs pos="39999">
              <a:srgbClr val="0A128C"/>
            </a:gs>
            <a:gs pos="70000">
              <a:srgbClr val="181CC7"/>
            </a:gs>
            <a:gs pos="88000">
              <a:srgbClr val="7005D4"/>
            </a:gs>
            <a:gs pos="100000">
              <a:srgbClr val="8C3D9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76263"/>
            <a:ext cx="4487763" cy="5705475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915816" y="1700808"/>
            <a:ext cx="352526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</a:rPr>
              <a:t>KONĚPRUSKÉ JESKYNĚ</a:t>
            </a:r>
            <a:endParaRPr lang="cs-CZ" sz="28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950556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528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00000"/>
            </a:gs>
            <a:gs pos="39999">
              <a:srgbClr val="0A128C"/>
            </a:gs>
            <a:gs pos="70000">
              <a:srgbClr val="181CC7"/>
            </a:gs>
            <a:gs pos="88000">
              <a:srgbClr val="7005D4"/>
            </a:gs>
            <a:gs pos="100000">
              <a:srgbClr val="8C3D9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2000" y="942975"/>
            <a:ext cx="7620000" cy="4972050"/>
          </a:xfrm>
          <a:prstGeom prst="round2DiagRect">
            <a:avLst>
              <a:gd name="adj1" fmla="val 16667"/>
              <a:gd name="adj2" fmla="val 0"/>
            </a:avLst>
          </a:prstGeom>
          <a:ln w="57150">
            <a:solidFill>
              <a:schemeClr val="accent2">
                <a:lumMod val="50000"/>
              </a:schemeClr>
            </a:solidFill>
            <a:miter lim="800000"/>
            <a:headEnd/>
            <a:tailEnd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195736" y="1628800"/>
            <a:ext cx="334258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PRAŽSKÝ HRAD</a:t>
            </a:r>
            <a:endParaRPr lang="cs-CZ" sz="4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612008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52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" dur="3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4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5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6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7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8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9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692696"/>
            <a:ext cx="15680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323528" y="1196752"/>
            <a:ext cx="900100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/>
              <a:t>N:. </a:t>
            </a:r>
            <a:r>
              <a:rPr lang="cs-CZ" sz="1200" dirty="0" err="1" smtClean="0"/>
              <a:t>wikimedia</a:t>
            </a:r>
            <a:r>
              <a:rPr lang="cs-CZ" sz="1400" dirty="0" smtClean="0"/>
              <a:t>: znak </a:t>
            </a:r>
            <a:r>
              <a:rPr lang="cs-CZ" sz="1400" dirty="0" err="1" smtClean="0"/>
              <a:t>středoč</a:t>
            </a:r>
            <a:r>
              <a:rPr lang="cs-CZ" sz="1400" dirty="0" smtClean="0"/>
              <a:t>. kraje [online]. [cit. 7.9.2013]. Dostupný na WWW: http://commons.wikimedia.org/wiki/File:Central_Bohemian_Region_CoA_CZ.svg</a:t>
            </a:r>
            <a:endParaRPr lang="cs-CZ" sz="1400" dirty="0"/>
          </a:p>
        </p:txBody>
      </p:sp>
      <p:sp>
        <p:nvSpPr>
          <p:cNvPr id="6" name="Obdélník 5"/>
          <p:cNvSpPr/>
          <p:nvPr/>
        </p:nvSpPr>
        <p:spPr>
          <a:xfrm>
            <a:off x="297412" y="1719971"/>
            <a:ext cx="842493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CAROIG. </a:t>
            </a:r>
            <a:r>
              <a:rPr lang="cs-CZ" sz="1200" dirty="0" err="1"/>
              <a:t>wikipedia</a:t>
            </a:r>
            <a:r>
              <a:rPr lang="cs-CZ" sz="1200" dirty="0"/>
              <a:t>: slepá mapa ČR [online]. [cit. 8.9.2013]. Dostupný pod licencí </a:t>
            </a:r>
            <a:r>
              <a:rPr lang="cs-CZ" sz="1200" dirty="0" err="1"/>
              <a:t>Creative</a:t>
            </a:r>
            <a:r>
              <a:rPr lang="cs-CZ" sz="1200" dirty="0"/>
              <a:t> </a:t>
            </a:r>
            <a:r>
              <a:rPr lang="cs-CZ" sz="1200" dirty="0" err="1"/>
              <a:t>Commons</a:t>
            </a:r>
            <a:r>
              <a:rPr lang="cs-CZ" sz="1200" dirty="0"/>
              <a:t> Uveďte autora-Zachovejte licenci 3.0 </a:t>
            </a:r>
            <a:r>
              <a:rPr lang="cs-CZ" sz="1200" dirty="0" err="1"/>
              <a:t>Unported</a:t>
            </a:r>
            <a:r>
              <a:rPr lang="cs-CZ" sz="1200" dirty="0"/>
              <a:t>, 2.5 </a:t>
            </a:r>
            <a:r>
              <a:rPr lang="cs-CZ" sz="1200" dirty="0" err="1"/>
              <a:t>Generic</a:t>
            </a:r>
            <a:r>
              <a:rPr lang="cs-CZ" sz="1200" dirty="0"/>
              <a:t>, 2.0 </a:t>
            </a:r>
            <a:r>
              <a:rPr lang="cs-CZ" sz="1200" dirty="0" err="1"/>
              <a:t>Generic</a:t>
            </a:r>
            <a:r>
              <a:rPr lang="cs-CZ" sz="1200" dirty="0"/>
              <a:t> a 1.0 </a:t>
            </a:r>
            <a:r>
              <a:rPr lang="cs-CZ" sz="1200" dirty="0" err="1"/>
              <a:t>Generic</a:t>
            </a:r>
            <a:r>
              <a:rPr lang="cs-CZ" sz="1200" dirty="0"/>
              <a:t>. na WWW: http://cs.wikipedia.org/wiki/Soubor:Czechia_-_outline_map.svg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5076" y="2205895"/>
            <a:ext cx="7913596" cy="461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297412" y="2505670"/>
            <a:ext cx="776583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N. </a:t>
            </a:r>
            <a:r>
              <a:rPr lang="cs-CZ" sz="1200" i="1" dirty="0" err="1"/>
              <a:t>wikimedia</a:t>
            </a:r>
            <a:r>
              <a:rPr lang="cs-CZ" sz="1200" dirty="0"/>
              <a:t>: ječmen [online]. [cit. 8.9.2013]. Dostupný na WWW: http://commons.wikimedia.org/wiki/File:Illustration_Hordeum_vulgare0.jpg</a:t>
            </a:r>
          </a:p>
        </p:txBody>
      </p:sp>
      <p:sp>
        <p:nvSpPr>
          <p:cNvPr id="5" name="Obdélník 4"/>
          <p:cNvSpPr/>
          <p:nvPr/>
        </p:nvSpPr>
        <p:spPr>
          <a:xfrm>
            <a:off x="297412" y="2973106"/>
            <a:ext cx="842493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>
                <a:solidFill>
                  <a:srgbClr val="333333"/>
                </a:solidFill>
                <a:latin typeface="Arial"/>
              </a:rPr>
              <a:t>TARQUINA. </a:t>
            </a:r>
            <a:r>
              <a:rPr lang="cs-CZ" sz="1200" i="1" dirty="0" err="1">
                <a:solidFill>
                  <a:srgbClr val="333333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333333"/>
                </a:solidFill>
                <a:latin typeface="Arial"/>
              </a:rPr>
              <a:t>: pšenice [online]. [cit. 8.9.2013]. Dostupný pod licencí </a:t>
            </a:r>
            <a:r>
              <a:rPr lang="cs-CZ" sz="1200" dirty="0" err="1">
                <a:solidFill>
                  <a:srgbClr val="333333"/>
                </a:solidFill>
                <a:latin typeface="Arial"/>
              </a:rPr>
              <a:t>Creative</a:t>
            </a:r>
            <a:r>
              <a:rPr lang="cs-CZ" sz="1200" dirty="0">
                <a:solidFill>
                  <a:srgbClr val="333333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333333"/>
                </a:solidFill>
                <a:latin typeface="Arial"/>
              </a:rPr>
              <a:t>Commons</a:t>
            </a:r>
            <a:r>
              <a:rPr lang="cs-CZ" sz="1200" dirty="0">
                <a:solidFill>
                  <a:srgbClr val="333333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333333"/>
                </a:solidFill>
                <a:latin typeface="Arial"/>
              </a:rPr>
              <a:t>Attribution-Share</a:t>
            </a:r>
            <a:r>
              <a:rPr lang="cs-CZ" sz="1200" dirty="0">
                <a:solidFill>
                  <a:srgbClr val="333333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333333"/>
                </a:solidFill>
                <a:latin typeface="Arial"/>
              </a:rPr>
              <a:t>Alike</a:t>
            </a:r>
            <a:r>
              <a:rPr lang="cs-CZ" sz="1200" dirty="0">
                <a:solidFill>
                  <a:srgbClr val="333333"/>
                </a:solidFill>
                <a:latin typeface="Arial"/>
              </a:rPr>
              <a:t> 3.0 </a:t>
            </a:r>
            <a:r>
              <a:rPr lang="cs-CZ" sz="1200" dirty="0" err="1">
                <a:solidFill>
                  <a:srgbClr val="333333"/>
                </a:solidFill>
                <a:latin typeface="Arial"/>
              </a:rPr>
              <a:t>Unported</a:t>
            </a:r>
            <a:r>
              <a:rPr lang="cs-CZ" sz="1200" dirty="0">
                <a:solidFill>
                  <a:srgbClr val="333333"/>
                </a:solidFill>
                <a:latin typeface="Arial"/>
              </a:rPr>
              <a:t> licence na WWW: http://commons.wikimedia.org/wiki/File:Wheat_field.jpg</a:t>
            </a:r>
            <a:endParaRPr lang="cs-CZ" sz="1200" dirty="0"/>
          </a:p>
        </p:txBody>
      </p:sp>
      <p:sp>
        <p:nvSpPr>
          <p:cNvPr id="7" name="Obdélník 6"/>
          <p:cNvSpPr/>
          <p:nvPr/>
        </p:nvSpPr>
        <p:spPr>
          <a:xfrm>
            <a:off x="264023" y="3434771"/>
            <a:ext cx="776583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N. </a:t>
            </a:r>
            <a:r>
              <a:rPr lang="cs-CZ" sz="1200" i="1" dirty="0" err="1"/>
              <a:t>wikimedia</a:t>
            </a:r>
            <a:r>
              <a:rPr lang="cs-CZ" sz="1200" dirty="0"/>
              <a:t>: kukuřice [online]. [cit. 8.9.2013]. Dostupný na WWW: http://commons.wikimedia.org/wiki/File:Zea_Mays_L.jp</a:t>
            </a:r>
          </a:p>
        </p:txBody>
      </p:sp>
      <p:sp>
        <p:nvSpPr>
          <p:cNvPr id="8" name="Obdélník 7"/>
          <p:cNvSpPr/>
          <p:nvPr/>
        </p:nvSpPr>
        <p:spPr>
          <a:xfrm>
            <a:off x="245430" y="3890665"/>
            <a:ext cx="799288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HAGENLOCHER, Markus. </a:t>
            </a:r>
            <a:r>
              <a:rPr lang="cs-CZ" sz="1200" dirty="0" err="1"/>
              <a:t>wikimedia</a:t>
            </a:r>
            <a:r>
              <a:rPr lang="cs-CZ" sz="1200" dirty="0"/>
              <a:t>: cukrová řepa [online]. [cit. 8.9.2013]. Dostupný pod licencí </a:t>
            </a:r>
            <a:r>
              <a:rPr lang="cs-CZ" sz="1200" dirty="0" err="1"/>
              <a:t>Creative</a:t>
            </a:r>
            <a:r>
              <a:rPr lang="cs-CZ" sz="1200" dirty="0"/>
              <a:t> </a:t>
            </a:r>
            <a:r>
              <a:rPr lang="cs-CZ" sz="1200" dirty="0" err="1"/>
              <a:t>Commons</a:t>
            </a:r>
            <a:r>
              <a:rPr lang="cs-CZ" sz="1200" dirty="0"/>
              <a:t> </a:t>
            </a:r>
            <a:r>
              <a:rPr lang="cs-CZ" sz="1200" dirty="0" err="1"/>
              <a:t>Attribution-Share</a:t>
            </a:r>
            <a:r>
              <a:rPr lang="cs-CZ" sz="1200" dirty="0"/>
              <a:t> </a:t>
            </a:r>
            <a:r>
              <a:rPr lang="cs-CZ" sz="1200" dirty="0" err="1"/>
              <a:t>Alike</a:t>
            </a:r>
            <a:r>
              <a:rPr lang="cs-CZ" sz="1200" dirty="0"/>
              <a:t> 3.0 </a:t>
            </a:r>
            <a:r>
              <a:rPr lang="cs-CZ" sz="1200" dirty="0" err="1"/>
              <a:t>Unported</a:t>
            </a:r>
            <a:r>
              <a:rPr lang="cs-CZ" sz="1200" dirty="0"/>
              <a:t> licence na WWW: http://commons.wikimedia.org/wiki/File:Zuckerr%C3%BCbe.jpg</a:t>
            </a:r>
          </a:p>
        </p:txBody>
      </p:sp>
      <p:sp>
        <p:nvSpPr>
          <p:cNvPr id="9" name="Obdélník 8"/>
          <p:cNvSpPr/>
          <p:nvPr/>
        </p:nvSpPr>
        <p:spPr>
          <a:xfrm>
            <a:off x="245430" y="4352330"/>
            <a:ext cx="7765829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OLAF1541. </a:t>
            </a:r>
            <a:r>
              <a:rPr lang="cs-CZ" sz="1200" i="1" dirty="0" err="1"/>
              <a:t>wikimedia</a:t>
            </a:r>
            <a:r>
              <a:rPr lang="cs-CZ" sz="1200" dirty="0"/>
              <a:t>: </a:t>
            </a:r>
            <a:r>
              <a:rPr lang="cs-CZ" sz="1200" dirty="0" err="1"/>
              <a:t>kARLŠTEJN</a:t>
            </a:r>
            <a:r>
              <a:rPr lang="cs-CZ" sz="1200" dirty="0"/>
              <a:t> [online]. [cit. 9.9.2013]. Dostupný pod licencí </a:t>
            </a:r>
            <a:r>
              <a:rPr lang="cs-CZ" sz="1200" dirty="0" err="1"/>
              <a:t>Creative</a:t>
            </a:r>
            <a:r>
              <a:rPr lang="cs-CZ" sz="1200" dirty="0"/>
              <a:t> </a:t>
            </a:r>
            <a:r>
              <a:rPr lang="cs-CZ" sz="1200" dirty="0" err="1"/>
              <a:t>Commons</a:t>
            </a:r>
            <a:r>
              <a:rPr lang="cs-CZ" sz="1200" dirty="0"/>
              <a:t> </a:t>
            </a:r>
            <a:r>
              <a:rPr lang="cs-CZ" sz="1200" dirty="0" err="1"/>
              <a:t>Attribution-Share</a:t>
            </a:r>
            <a:r>
              <a:rPr lang="cs-CZ" sz="1200" dirty="0"/>
              <a:t> </a:t>
            </a:r>
            <a:r>
              <a:rPr lang="cs-CZ" sz="1200" dirty="0" err="1"/>
              <a:t>Alike</a:t>
            </a:r>
            <a:r>
              <a:rPr lang="cs-CZ" sz="1200" dirty="0"/>
              <a:t> 3.0 </a:t>
            </a:r>
            <a:r>
              <a:rPr lang="cs-CZ" sz="1200" dirty="0" err="1"/>
              <a:t>Unported</a:t>
            </a:r>
            <a:r>
              <a:rPr lang="cs-CZ" sz="1200" dirty="0"/>
              <a:t> licence na WWW: http://commons.wikimedia.org/wiki/File:Burgkarlstein02.jpg</a:t>
            </a:r>
          </a:p>
        </p:txBody>
      </p:sp>
      <p:sp>
        <p:nvSpPr>
          <p:cNvPr id="10" name="Obdélník 9"/>
          <p:cNvSpPr/>
          <p:nvPr/>
        </p:nvSpPr>
        <p:spPr>
          <a:xfrm>
            <a:off x="245430" y="4804899"/>
            <a:ext cx="762205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ROŽÁNEK, Filip. </a:t>
            </a:r>
            <a:r>
              <a:rPr lang="cs-CZ" sz="1200" i="1" dirty="0" err="1"/>
              <a:t>wikimedia</a:t>
            </a:r>
            <a:r>
              <a:rPr lang="cs-CZ" sz="1200" dirty="0"/>
              <a:t>: Koněpruské jeskyně [online]. [cit. 9.9.2013]. Dostupný pod licencí </a:t>
            </a:r>
            <a:r>
              <a:rPr lang="cs-CZ" sz="1200" dirty="0" err="1"/>
              <a:t>Creative</a:t>
            </a:r>
            <a:r>
              <a:rPr lang="cs-CZ" sz="1200" dirty="0"/>
              <a:t> </a:t>
            </a:r>
            <a:r>
              <a:rPr lang="cs-CZ" sz="1200" dirty="0" err="1"/>
              <a:t>Commons</a:t>
            </a:r>
            <a:r>
              <a:rPr lang="cs-CZ" sz="1200" dirty="0"/>
              <a:t> </a:t>
            </a:r>
            <a:r>
              <a:rPr lang="cs-CZ" sz="1200" dirty="0" err="1"/>
              <a:t>Attribution-Share</a:t>
            </a:r>
            <a:r>
              <a:rPr lang="cs-CZ" sz="1200" dirty="0"/>
              <a:t> </a:t>
            </a:r>
            <a:r>
              <a:rPr lang="cs-CZ" sz="1200" dirty="0" err="1"/>
              <a:t>Alike</a:t>
            </a:r>
            <a:r>
              <a:rPr lang="cs-CZ" sz="1200" dirty="0"/>
              <a:t> 3.0 </a:t>
            </a:r>
            <a:r>
              <a:rPr lang="cs-CZ" sz="1200" dirty="0" err="1"/>
              <a:t>Unported</a:t>
            </a:r>
            <a:r>
              <a:rPr lang="cs-CZ" sz="1200" dirty="0"/>
              <a:t> licence na WWW: http://commons.wikimedia.org/wiki/File:Kon%C4%9Bprusk%C3%A9_jeskyn%C4%9B.jpg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245430" y="5441246"/>
            <a:ext cx="828092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BAUER, Stefan. </a:t>
            </a:r>
            <a:r>
              <a:rPr lang="cs-CZ" sz="1200" i="1" dirty="0" err="1"/>
              <a:t>wikimedia</a:t>
            </a:r>
            <a:r>
              <a:rPr lang="cs-CZ" sz="1200" dirty="0"/>
              <a:t>: Pražský hrad [online]. [cit. 9.9.2013]. Dostupný pod licencí </a:t>
            </a:r>
            <a:r>
              <a:rPr lang="cs-CZ" sz="1200" dirty="0" err="1"/>
              <a:t>Creative</a:t>
            </a:r>
            <a:r>
              <a:rPr lang="cs-CZ" sz="1200" dirty="0"/>
              <a:t> </a:t>
            </a:r>
            <a:r>
              <a:rPr lang="cs-CZ" sz="1200" dirty="0" err="1"/>
              <a:t>Commons</a:t>
            </a:r>
            <a:r>
              <a:rPr lang="cs-CZ" sz="1200" dirty="0"/>
              <a:t> </a:t>
            </a:r>
            <a:r>
              <a:rPr lang="cs-CZ" sz="1200" dirty="0" err="1"/>
              <a:t>Attribution-Share</a:t>
            </a:r>
            <a:r>
              <a:rPr lang="cs-CZ" sz="1200" dirty="0"/>
              <a:t> </a:t>
            </a:r>
            <a:r>
              <a:rPr lang="cs-CZ" sz="1200" dirty="0" err="1"/>
              <a:t>Alike</a:t>
            </a:r>
            <a:r>
              <a:rPr lang="cs-CZ" sz="1200" dirty="0"/>
              <a:t> 2.5 </a:t>
            </a:r>
            <a:r>
              <a:rPr lang="cs-CZ" sz="1200" dirty="0" err="1"/>
              <a:t>Generic</a:t>
            </a:r>
            <a:r>
              <a:rPr lang="cs-CZ" sz="1200" dirty="0"/>
              <a:t> licence. na WWW: http://commons.wikimedia.org/wiki/File:Hradschin_Prag.jpg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316009" y="5902911"/>
            <a:ext cx="301794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Kliparty z </a:t>
            </a:r>
            <a:r>
              <a:rPr lang="cs-CZ" sz="1200" dirty="0" smtClean="0"/>
              <a:t>galerie – www.office.</a:t>
            </a:r>
            <a:r>
              <a:rPr lang="cs-CZ" sz="1200" smtClean="0"/>
              <a:t>microsoft.com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3311268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276</TotalTime>
  <Words>348</Words>
  <Application>Microsoft Office PowerPoint</Application>
  <PresentationFormat>Předvádění na obrazovce (4:3)</PresentationFormat>
  <Paragraphs>85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POVRCH</vt:lpstr>
      <vt:lpstr>VODSTVO</vt:lpstr>
      <vt:lpstr>Snímek 9</vt:lpstr>
      <vt:lpstr>ZEMĚDĚLSTVÍ</vt:lpstr>
      <vt:lpstr>PRŮMYSL</vt:lpstr>
      <vt:lpstr>Snímek 12</vt:lpstr>
      <vt:lpstr>Snímek 13</vt:lpstr>
      <vt:lpstr>Snímek 14</vt:lpstr>
      <vt:lpstr>Snímek 15</vt:lpstr>
      <vt:lpstr>Snímek 16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vlasta.snajdrova</dc:creator>
  <cp:lastModifiedBy>Dum</cp:lastModifiedBy>
  <cp:revision>33</cp:revision>
  <dcterms:created xsi:type="dcterms:W3CDTF">2013-09-07T21:20:14Z</dcterms:created>
  <dcterms:modified xsi:type="dcterms:W3CDTF">2015-07-17T08:07:16Z</dcterms:modified>
</cp:coreProperties>
</file>