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074" y="-6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3785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70754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425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3989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0750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261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9381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1444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6577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9427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097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D1B78-D416-4E2A-A019-985BB3C5735B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672DB4-FF85-4878-9D5A-AB36817D51C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9098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Skupina 25"/>
          <p:cNvGrpSpPr/>
          <p:nvPr/>
        </p:nvGrpSpPr>
        <p:grpSpPr>
          <a:xfrm>
            <a:off x="11430" y="288860"/>
            <a:ext cx="9029700" cy="6478966"/>
            <a:chOff x="38100" y="101600"/>
            <a:chExt cx="10033000" cy="7378822"/>
          </a:xfrm>
        </p:grpSpPr>
        <p:sp>
          <p:nvSpPr>
            <p:cNvPr id="2" name="TextovéPole 1"/>
            <p:cNvSpPr txBox="1"/>
            <p:nvPr/>
          </p:nvSpPr>
          <p:spPr>
            <a:xfrm>
              <a:off x="50800" y="7164951"/>
              <a:ext cx="14732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 dirty="0">
                  <a:solidFill>
                    <a:srgbClr val="000000"/>
                  </a:solidFill>
                  <a:latin typeface="Arial - 18"/>
                </a:rPr>
                <a:t>Datum:</a:t>
              </a:r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39700" y="1790700"/>
              <a:ext cx="4216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Pořadové číslo projektu:</a:t>
              </a: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543300" y="1803400"/>
              <a:ext cx="2438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 smtClean="0">
                  <a:solidFill>
                    <a:srgbClr val="000000"/>
                  </a:solidFill>
                  <a:latin typeface="Arial - 17"/>
                </a:rPr>
                <a:t>CZ.1.07/1.4.00/21.3811</a:t>
              </a:r>
              <a:endParaRPr lang="cs-CZ" sz="1200" dirty="0">
                <a:solidFill>
                  <a:srgbClr val="000000"/>
                </a:solidFill>
                <a:latin typeface="Arial - 17"/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114300" y="3035300"/>
              <a:ext cx="2463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Číslo klíčové aktivity:</a:t>
              </a: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39700" y="1422400"/>
              <a:ext cx="19050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Název projektu: </a:t>
              </a: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530600" y="1384300"/>
              <a:ext cx="2590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7"/>
                </a:rPr>
                <a:t>Modernizace vzdělávání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52400" y="2222500"/>
              <a:ext cx="2565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Název klíčové aktivity: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530600" y="2273301"/>
              <a:ext cx="4775200" cy="52578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>
                  <a:solidFill>
                    <a:srgbClr val="000000"/>
                  </a:solidFill>
                  <a:latin typeface="Arial - 18"/>
                </a:rPr>
                <a:t>Inovace a zkvalitnění výuky prostřednictvím ICT (Příroda a svět)</a:t>
              </a:r>
            </a:p>
          </p:txBody>
        </p:sp>
        <p:pic>
          <p:nvPicPr>
            <p:cNvPr id="10" name="Obrázek 9"/>
            <p:cNvPicPr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473200" y="101600"/>
              <a:ext cx="6375400" cy="1168400"/>
            </a:xfrm>
            <a:prstGeom prst="rect">
              <a:avLst/>
            </a:prstGeom>
            <a:solidFill>
              <a:scrgbClr r="0" g="0" b="0">
                <a:alpha val="0"/>
              </a:scrgbClr>
            </a:solidFill>
          </p:spPr>
        </p:pic>
        <p:sp>
          <p:nvSpPr>
            <p:cNvPr id="11" name="TextovéPole 10"/>
            <p:cNvSpPr txBox="1"/>
            <p:nvPr/>
          </p:nvSpPr>
          <p:spPr>
            <a:xfrm>
              <a:off x="38100" y="6108700"/>
              <a:ext cx="9652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Ročník:</a:t>
              </a: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0800" y="6540500"/>
              <a:ext cx="1701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Jméno autora:</a:t>
              </a: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50800" y="6934200"/>
              <a:ext cx="812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Škola:</a:t>
              </a: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530600" y="6896099"/>
              <a:ext cx="41910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7"/>
                </a:rPr>
                <a:t>Základní škola, Most, Svážná 2342, p.o.</a:t>
              </a: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3500" y="5016500"/>
              <a:ext cx="16764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Klíčová slova:</a:t>
              </a:r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76200" y="4572000"/>
              <a:ext cx="11176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Anotace:</a:t>
              </a: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7000" y="3606800"/>
              <a:ext cx="7620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8"/>
                </a:rPr>
                <a:t>Sada:</a:t>
              </a:r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63500" y="4114800"/>
              <a:ext cx="14478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b="1">
                  <a:solidFill>
                    <a:srgbClr val="000000"/>
                  </a:solidFill>
                  <a:latin typeface="Arial - 17"/>
                </a:rPr>
                <a:t>Název DUM:</a:t>
              </a:r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3543300" y="3086100"/>
              <a:ext cx="19939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 smtClean="0">
                  <a:solidFill>
                    <a:srgbClr val="000000"/>
                  </a:solidFill>
                  <a:latin typeface="Arial - 17"/>
                </a:rPr>
                <a:t>III/2/PS/1/2/16</a:t>
              </a:r>
              <a:endParaRPr lang="cs-CZ" sz="1200" dirty="0">
                <a:solidFill>
                  <a:srgbClr val="000000"/>
                </a:solidFill>
                <a:latin typeface="Arial - 17"/>
              </a:endParaRPr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530600" y="6502400"/>
              <a:ext cx="236220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7"/>
                </a:rPr>
                <a:t>Mgr. Vlasta Šnajdrová</a:t>
              </a: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505200" y="3581400"/>
              <a:ext cx="1168760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8"/>
                </a:rPr>
                <a:t>Svět a ČR</a:t>
              </a: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492500" y="4076700"/>
              <a:ext cx="1816608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 smtClean="0">
                  <a:solidFill>
                    <a:srgbClr val="000000"/>
                  </a:solidFill>
                  <a:latin typeface="Arial - 18"/>
                </a:rPr>
                <a:t>Slovenská republika</a:t>
              </a:r>
              <a:endParaRPr lang="cs-CZ" sz="1200" dirty="0">
                <a:solidFill>
                  <a:srgbClr val="000000"/>
                </a:solidFill>
                <a:latin typeface="Arial - 18"/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492500" y="4635500"/>
              <a:ext cx="6346124" cy="315471"/>
            </a:xfrm>
            <a:prstGeom prst="rect">
              <a:avLst/>
            </a:prstGeom>
            <a:noFill/>
          </p:spPr>
          <p:txBody>
            <a:bodyPr vert="horz" wrap="square" rtlCol="0">
              <a:spAutoFit/>
            </a:bodyPr>
            <a:lstStyle/>
            <a:p>
              <a:r>
                <a:rPr lang="cs-CZ" sz="1200" dirty="0">
                  <a:solidFill>
                    <a:srgbClr val="000000"/>
                  </a:solidFill>
                  <a:latin typeface="Arial - 18"/>
                </a:rPr>
                <a:t>Žáci se seznámí </a:t>
              </a:r>
              <a:r>
                <a:rPr lang="cs-CZ" sz="1200" dirty="0" smtClean="0">
                  <a:solidFill>
                    <a:srgbClr val="000000"/>
                  </a:solidFill>
                  <a:latin typeface="Arial - 18"/>
                </a:rPr>
                <a:t>s naším sousedem, Slovenskou republikou</a:t>
              </a:r>
              <a:endParaRPr lang="cs-CZ" sz="1200" dirty="0">
                <a:solidFill>
                  <a:srgbClr val="000000"/>
                </a:solidFill>
                <a:latin typeface="Arial - 18"/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505200" y="5054600"/>
              <a:ext cx="6565900" cy="525785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 dirty="0" smtClean="0">
                  <a:solidFill>
                    <a:srgbClr val="000000"/>
                  </a:solidFill>
                  <a:latin typeface="Arial - 18"/>
                </a:rPr>
                <a:t>Znak, vlajka, poloha, Bratislava, velká města ,poloha , povrch, vodstvo, zemědělství,</a:t>
              </a:r>
            </a:p>
            <a:p>
              <a:r>
                <a:rPr lang="cs-CZ" sz="1200" dirty="0" smtClean="0">
                  <a:solidFill>
                    <a:srgbClr val="000000"/>
                  </a:solidFill>
                  <a:latin typeface="Arial - 18"/>
                </a:rPr>
                <a:t>průmysl</a:t>
              </a:r>
              <a:endParaRPr lang="cs-CZ" sz="1200" dirty="0">
                <a:solidFill>
                  <a:srgbClr val="000000"/>
                </a:solidFill>
                <a:latin typeface="Arial - 18"/>
              </a:endParaRPr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3517900" y="6159500"/>
              <a:ext cx="559086" cy="315471"/>
            </a:xfrm>
            <a:prstGeom prst="rect">
              <a:avLst/>
            </a:prstGeom>
            <a:noFill/>
          </p:spPr>
          <p:txBody>
            <a:bodyPr vert="horz" rtlCol="0">
              <a:spAutoFit/>
            </a:bodyPr>
            <a:lstStyle/>
            <a:p>
              <a:r>
                <a:rPr lang="cs-CZ" sz="1200">
                  <a:solidFill>
                    <a:srgbClr val="000000"/>
                  </a:solidFill>
                  <a:latin typeface="Arial - 18"/>
                </a:rPr>
                <a:t>pátý</a:t>
              </a:r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3122422" y="6512059"/>
            <a:ext cx="1029582" cy="266879"/>
          </a:xfrm>
          <a:prstGeom prst="rect">
            <a:avLst/>
          </a:prstGeom>
          <a:noFill/>
        </p:spPr>
        <p:txBody>
          <a:bodyPr vert="horz" lIns="81418" tIns="40709" rIns="81418" bIns="40709" rtlCol="0">
            <a:spAutoFit/>
          </a:bodyPr>
          <a:lstStyle/>
          <a:p>
            <a:r>
              <a:rPr lang="cs-CZ" sz="1200" dirty="0" smtClean="0">
                <a:solidFill>
                  <a:srgbClr val="000000"/>
                </a:solidFill>
                <a:latin typeface="Arial - 18"/>
              </a:rPr>
              <a:t>19.10.2013</a:t>
            </a:r>
            <a:endParaRPr lang="cs-CZ" sz="1200" dirty="0">
              <a:solidFill>
                <a:srgbClr val="000000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1414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4180"/>
            <a:ext cx="1920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METODIKA: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04864"/>
            <a:ext cx="6746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Prezentace se posouvá ručně. Obrázky i názvy se objeví až po kliknutí .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646443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/>
            </a:gs>
            <a:gs pos="93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1772816"/>
            <a:ext cx="6195414" cy="830997"/>
          </a:xfrm>
          <a:prstGeom prst="rect">
            <a:avLst/>
          </a:prstGeom>
          <a:solidFill>
            <a:srgbClr val="92D050"/>
          </a:solidFill>
          <a:ln w="57150"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non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SLOVENSKÁ REPUBLIKA</a:t>
            </a:r>
            <a:endParaRPr lang="cs-CZ" sz="48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Soubor: Flag of Slovak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433580"/>
            <a:ext cx="2304256" cy="1867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 Erb Slovak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33056"/>
            <a:ext cx="1224136" cy="1530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2267744" y="5402928"/>
            <a:ext cx="1728192" cy="804672"/>
          </a:xfrm>
          <a:prstGeom prst="flowChartPunchedTape">
            <a:avLst/>
          </a:prstGeom>
          <a:solidFill>
            <a:schemeClr val="bg1"/>
          </a:solidFill>
          <a:ln w="571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VLAJKA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760132" y="5500119"/>
            <a:ext cx="1728192" cy="804672"/>
          </a:xfrm>
          <a:prstGeom prst="flowChartPunchedTape">
            <a:avLst/>
          </a:prstGeom>
          <a:solidFill>
            <a:schemeClr val="bg1"/>
          </a:solidFill>
          <a:ln w="57150"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ZNAK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2816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ripple dir="r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/>
            </a:gs>
            <a:gs pos="93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EU location SVK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901258"/>
            <a:ext cx="7620000" cy="5715000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71359" y="112276"/>
            <a:ext cx="29131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v Evropě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leva 4"/>
          <p:cNvSpPr/>
          <p:nvPr/>
        </p:nvSpPr>
        <p:spPr>
          <a:xfrm rot="20687789">
            <a:off x="5166929" y="4228514"/>
            <a:ext cx="1080120" cy="288032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6749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400">
        <p14:honeycomb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/>
            </a:gs>
            <a:gs pos="93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Hlavní město </a:t>
            </a:r>
            <a:r>
              <a:rPr lang="cs-CZ" dirty="0" smtClean="0">
                <a:solidFill>
                  <a:srgbClr val="FF0000"/>
                </a:solidFill>
              </a:rPr>
              <a:t>BRATISLAVA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2600324"/>
            <a:ext cx="7842448" cy="29169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494477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shred pattern="rectang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/>
            </a:gs>
            <a:gs pos="93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52600" y="476672"/>
            <a:ext cx="31655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Obrázky z Bratislavy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File:Bratislava Castl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5107" y="1484784"/>
            <a:ext cx="2400266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0" name="Picture 4" descr="Soubor:Bratislava Central Bank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99893"/>
            <a:ext cx="2304256" cy="307234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ovéPole 4"/>
          <p:cNvSpPr txBox="1"/>
          <p:nvPr/>
        </p:nvSpPr>
        <p:spPr>
          <a:xfrm>
            <a:off x="7075156" y="1484922"/>
            <a:ext cx="18569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BANKA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2" name="Picture 6" descr="File:Bratislava - St. Martins Cathedr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789040"/>
            <a:ext cx="2089343" cy="26281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6" name="TextovéPole 5"/>
          <p:cNvSpPr txBox="1"/>
          <p:nvPr/>
        </p:nvSpPr>
        <p:spPr>
          <a:xfrm>
            <a:off x="4788024" y="5103092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KATEDRÁLA SVATÁHO MARTINA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35373" y="2060848"/>
            <a:ext cx="1582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BRATISLAVSKÝ HRAD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380125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74000">
              <a:schemeClr val="accent1"/>
            </a:gs>
            <a:gs pos="93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72431" y="395953"/>
            <a:ext cx="33895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5 000 000 obyvatel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72490" y="1412776"/>
            <a:ext cx="33575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velká města :</a:t>
            </a:r>
            <a:endParaRPr lang="cs-CZ" sz="3200" b="1" i="1" u="sng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 rot="10408521">
            <a:off x="247556" y="2757589"/>
            <a:ext cx="1728192" cy="1296144"/>
          </a:xfrm>
          <a:prstGeom prst="wedgeEllipseCallout">
            <a:avLst>
              <a:gd name="adj1" fmla="val -113438"/>
              <a:gd name="adj2" fmla="val 93339"/>
            </a:avLst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ný popisek 6"/>
          <p:cNvSpPr/>
          <p:nvPr/>
        </p:nvSpPr>
        <p:spPr>
          <a:xfrm rot="8858357">
            <a:off x="6242757" y="4241715"/>
            <a:ext cx="1728192" cy="1296144"/>
          </a:xfrm>
          <a:prstGeom prst="wedgeEllipseCallout">
            <a:avLst>
              <a:gd name="adj1" fmla="val -1416"/>
              <a:gd name="adj2" fmla="val 267283"/>
            </a:avLst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ný popisek 7"/>
          <p:cNvSpPr/>
          <p:nvPr/>
        </p:nvSpPr>
        <p:spPr>
          <a:xfrm rot="8167101">
            <a:off x="4797853" y="3459367"/>
            <a:ext cx="1728192" cy="1296144"/>
          </a:xfrm>
          <a:prstGeom prst="wedgeEllipseCallout">
            <a:avLst>
              <a:gd name="adj1" fmla="val -29806"/>
              <a:gd name="adj2" fmla="val 188582"/>
            </a:avLst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ný popisek 8"/>
          <p:cNvSpPr/>
          <p:nvPr/>
        </p:nvSpPr>
        <p:spPr>
          <a:xfrm rot="10408521">
            <a:off x="1043349" y="4201429"/>
            <a:ext cx="1728192" cy="1296144"/>
          </a:xfrm>
          <a:prstGeom prst="wedgeEllipseCallout">
            <a:avLst>
              <a:gd name="adj1" fmla="val -89642"/>
              <a:gd name="adj2" fmla="val 211010"/>
            </a:avLst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 rot="9058853">
            <a:off x="3103093" y="4228603"/>
            <a:ext cx="1728192" cy="1296144"/>
          </a:xfrm>
          <a:prstGeom prst="wedgeEllipseCallout">
            <a:avLst>
              <a:gd name="adj1" fmla="val -69617"/>
              <a:gd name="adj2" fmla="val 201109"/>
            </a:avLst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ný popisek 10"/>
          <p:cNvSpPr/>
          <p:nvPr/>
        </p:nvSpPr>
        <p:spPr>
          <a:xfrm rot="6267767">
            <a:off x="7203497" y="2946926"/>
            <a:ext cx="1728192" cy="1296144"/>
          </a:xfrm>
          <a:prstGeom prst="wedgeEllipseCallout">
            <a:avLst>
              <a:gd name="adj1" fmla="val -52634"/>
              <a:gd name="adj2" fmla="val 235411"/>
            </a:avLst>
          </a:prstGeom>
          <a:solidFill>
            <a:srgbClr val="FFC000"/>
          </a:solidFill>
          <a:ln w="381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30590" y="3237730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lgerian" pitchFamily="82" charset="0"/>
              </a:rPr>
              <a:t>KOŠICE</a:t>
            </a:r>
            <a:endParaRPr lang="cs-CZ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94323" y="4705121"/>
            <a:ext cx="1026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lgerian" pitchFamily="82" charset="0"/>
              </a:rPr>
              <a:t>PREŠOV</a:t>
            </a:r>
            <a:endParaRPr lang="cs-CZ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20807" y="4526335"/>
            <a:ext cx="159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lgerian" pitchFamily="82" charset="0"/>
              </a:rPr>
              <a:t>BÁNSKÁ BYSTRICA</a:t>
            </a:r>
            <a:endParaRPr lang="cs-CZ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01726" y="3963058"/>
            <a:ext cx="92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lgerian" pitchFamily="82" charset="0"/>
              </a:rPr>
              <a:t>ŽILINA</a:t>
            </a:r>
            <a:endParaRPr lang="cs-CZ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683499" y="4833855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lgerian" pitchFamily="82" charset="0"/>
              </a:rPr>
              <a:t>NITRA</a:t>
            </a:r>
            <a:endParaRPr lang="cs-CZ" b="1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504778" y="3434460"/>
            <a:ext cx="11256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latin typeface="Algerian" pitchFamily="82" charset="0"/>
              </a:rPr>
              <a:t>TRENČÍN</a:t>
            </a:r>
            <a:endParaRPr lang="cs-CZ" b="1" dirty="0">
              <a:solidFill>
                <a:srgbClr val="00B05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5692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ripple dir="l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BEAC7"/>
            </a:gs>
            <a:gs pos="17999">
              <a:srgbClr val="FEE7F2"/>
            </a:gs>
            <a:gs pos="36000">
              <a:srgbClr val="FF3300">
                <a:lumMod val="3000"/>
                <a:lumOff val="97000"/>
              </a:srgbClr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43221" y="468435"/>
            <a:ext cx="17988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3600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670447"/>
            <a:ext cx="5506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  <a:latin typeface="Lucida Calligraphy" pitchFamily="66" charset="0"/>
              </a:rPr>
              <a:t>- většinu území tvoří </a:t>
            </a:r>
            <a:r>
              <a:rPr lang="cs-CZ" sz="2400" b="1" dirty="0" smtClean="0">
                <a:solidFill>
                  <a:srgbClr val="FF0000"/>
                </a:solidFill>
                <a:latin typeface="Lucida Calligraphy" pitchFamily="66" charset="0"/>
              </a:rPr>
              <a:t>KARPATY</a:t>
            </a:r>
            <a:endParaRPr lang="cs-CZ" sz="2400" b="1" dirty="0">
              <a:solidFill>
                <a:srgbClr val="FF0000"/>
              </a:solidFill>
              <a:latin typeface="Lucida Calligraphy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564904"/>
            <a:ext cx="8028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latin typeface="Lucida Calligraphy" pitchFamily="66" charset="0"/>
              </a:rPr>
              <a:t>- součástí Karpat jsou </a:t>
            </a:r>
            <a:r>
              <a:rPr lang="cs-CZ" sz="2000" b="1" dirty="0" smtClean="0">
                <a:solidFill>
                  <a:srgbClr val="FF0000"/>
                </a:solidFill>
                <a:latin typeface="Lucida Calligraphy" pitchFamily="66" charset="0"/>
              </a:rPr>
              <a:t>VYSOKÉ TATRY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  <a:latin typeface="Lucida Calligraphy" pitchFamily="66" charset="0"/>
              </a:rPr>
              <a:t> , kde leží nejvyšší hora Slovenska</a:t>
            </a:r>
            <a:endParaRPr lang="cs-CZ" sz="2000" b="1" dirty="0">
              <a:solidFill>
                <a:schemeClr val="accent3">
                  <a:lumMod val="50000"/>
                </a:schemeClr>
              </a:solidFill>
              <a:latin typeface="Lucida Calligraphy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65458" y="3717032"/>
            <a:ext cx="53543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Calligraphy" pitchFamily="66" charset="0"/>
              </a:rPr>
              <a:t>GERLACHOVSKÝ ŠTÍT</a:t>
            </a:r>
            <a:endParaRPr lang="cs-CZ" sz="32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Calligraphy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365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window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43916"/>
            <a:ext cx="7416824" cy="50632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1" y="476672"/>
            <a:ext cx="228395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KARPATY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20684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8000">
              <a:schemeClr val="accent3">
                <a:lumMod val="75000"/>
              </a:schemeClr>
            </a:gs>
            <a:gs pos="46000">
              <a:srgbClr val="21D6E0"/>
            </a:gs>
            <a:gs pos="75000">
              <a:srgbClr val="0087E6"/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739699"/>
            <a:ext cx="28600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2060"/>
                </a:solidFill>
                <a:latin typeface="Berlin Sans FB" pitchFamily="34" charset="0"/>
              </a:rPr>
              <a:t>VODSTVO</a:t>
            </a:r>
            <a:endParaRPr lang="cs-CZ" sz="4800" dirty="0">
              <a:solidFill>
                <a:srgbClr val="002060"/>
              </a:solidFill>
              <a:latin typeface="Berlin Sans FB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2132856"/>
            <a:ext cx="60631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DUNAJ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– hranice s Maďarskem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47664" y="3429000"/>
            <a:ext cx="65133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VÁH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– mnoho vodních elektráren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5234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  <a:endParaRPr lang="cs-CZ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Kukuřice, pšenice, ovoce, zelenina</a:t>
            </a:r>
          </a:p>
          <a:p>
            <a:pPr>
              <a:buClr>
                <a:srgbClr val="FF0000"/>
              </a:buClr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Ovce, krávy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 descr="C:\Users\vlasta.snajdrova\AppData\Local\Microsoft\Windows\Temporary Internet Files\Content.IE5\5O62581G\MP90044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30196" y="3589211"/>
            <a:ext cx="2365740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vlasta.snajdrova\AppData\Local\Microsoft\Windows\Temporary Internet Files\Content.IE5\YLYPEWX3\MP9004465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73016"/>
            <a:ext cx="2705860" cy="209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228062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  <a:endParaRPr lang="cs-CZ" sz="6000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Dřevozpracující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Hutnický</a:t>
            </a:r>
          </a:p>
          <a:p>
            <a:pPr>
              <a:buClr>
                <a:srgbClr val="C00000"/>
              </a:buClr>
              <a:buFont typeface="Wingdings" pitchFamily="2" charset="2"/>
              <a:buChar char="q"/>
            </a:pPr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Chemický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7171" name="Picture 3" descr="C:\Users\vlasta.snajdrova\AppData\Local\Microsoft\Windows\Temporary Internet Files\Content.IE5\GO6NTCHK\MC9003267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066794"/>
            <a:ext cx="1804111" cy="109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vlasta.snajdrova\AppData\Local\Microsoft\Windows\Temporary Internet Files\Content.IE5\YLYPEWX3\MC9003832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00576"/>
            <a:ext cx="1370686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vlasta.snajdrova\AppData\Local\Microsoft\Windows\Temporary Internet Files\Content.IE5\YLYPEWX3\MC9002789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706977"/>
            <a:ext cx="1509674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1445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6517" y="908720"/>
            <a:ext cx="892899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SKOPP. </a:t>
            </a:r>
            <a:r>
              <a:rPr lang="cs-CZ" sz="1200" i="1" dirty="0" err="1"/>
              <a:t>wikimedia</a:t>
            </a:r>
            <a:r>
              <a:rPr lang="cs-CZ" sz="1200" dirty="0"/>
              <a:t> [online]. [cit. 19.10.2013]. Dostupný na WWW: http://commons.wikimedia.org/wiki/File:Flag_of_Slovakia.svg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27916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Použité zdroje :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1185719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TLUSTÁ. </a:t>
            </a:r>
            <a:r>
              <a:rPr lang="cs-CZ" sz="1200" i="1" dirty="0" err="1"/>
              <a:t>wikimedia</a:t>
            </a:r>
            <a:r>
              <a:rPr lang="cs-CZ" sz="1200" dirty="0"/>
              <a:t> [online]. [cit. 19.10.2013].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3.0 </a:t>
            </a:r>
            <a:r>
              <a:rPr lang="cs-CZ" sz="1200" dirty="0" err="1"/>
              <a:t>Unported</a:t>
            </a:r>
            <a:r>
              <a:rPr lang="cs-CZ" sz="1200" dirty="0"/>
              <a:t> licence na WWW: http://commons.wikimedia.org/wiki/File:Coat_of_Arms_of_Slovakia.svg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6555" y="1647384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NOVAK, </a:t>
            </a:r>
            <a:r>
              <a:rPr lang="cs-CZ" sz="1200" dirty="0" err="1"/>
              <a:t>Stano</a:t>
            </a:r>
            <a:r>
              <a:rPr lang="cs-CZ" sz="1200" dirty="0"/>
              <a:t>. </a:t>
            </a:r>
            <a:r>
              <a:rPr lang="cs-CZ" sz="1200" i="1" dirty="0" err="1"/>
              <a:t>wikimedia</a:t>
            </a:r>
            <a:r>
              <a:rPr lang="cs-CZ" sz="1200" dirty="0"/>
              <a:t>: Bratislava [online]. [cit. 19.10.2013]. Dostupný pod licencí </a:t>
            </a:r>
            <a:r>
              <a:rPr lang="cs-CZ" sz="1200" dirty="0" err="1"/>
              <a:t>Creative</a:t>
            </a:r>
            <a:r>
              <a:rPr lang="cs-CZ" sz="1200" dirty="0"/>
              <a:t> </a:t>
            </a:r>
            <a:r>
              <a:rPr lang="cs-CZ" sz="1200" dirty="0" err="1"/>
              <a:t>Commons</a:t>
            </a:r>
            <a:r>
              <a:rPr lang="cs-CZ" sz="1200" dirty="0"/>
              <a:t> </a:t>
            </a:r>
            <a:r>
              <a:rPr lang="cs-CZ" sz="1200" dirty="0" err="1"/>
              <a:t>Attribution-Share</a:t>
            </a:r>
            <a:r>
              <a:rPr lang="cs-CZ" sz="1200" dirty="0"/>
              <a:t> </a:t>
            </a:r>
            <a:r>
              <a:rPr lang="cs-CZ" sz="1200" dirty="0" err="1"/>
              <a:t>Alike</a:t>
            </a:r>
            <a:r>
              <a:rPr lang="cs-CZ" sz="1200" dirty="0"/>
              <a:t> 2.5 </a:t>
            </a:r>
            <a:r>
              <a:rPr lang="cs-CZ" sz="1200" dirty="0" err="1"/>
              <a:t>Generic</a:t>
            </a:r>
            <a:r>
              <a:rPr lang="cs-CZ" sz="1200" dirty="0"/>
              <a:t> licence. na WWW: http://commons.wikimedia.org/wiki/File:Bratislava_Panorama_01.jpg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415511" y="2109049"/>
            <a:ext cx="87484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NEUVEDEN. </a:t>
            </a:r>
            <a:r>
              <a:rPr lang="cs-CZ" sz="1200" i="1" dirty="0" err="1"/>
              <a:t>wikimedia</a:t>
            </a:r>
            <a:r>
              <a:rPr lang="cs-CZ" sz="1200" dirty="0"/>
              <a:t>: Bratislavský hrad [online]. [cit. 19.10.2013]. Dostupný na </a:t>
            </a:r>
            <a:r>
              <a:rPr lang="cs-CZ" sz="1200" dirty="0" err="1" smtClean="0"/>
              <a:t>WWW:http</a:t>
            </a:r>
            <a:r>
              <a:rPr lang="cs-CZ" sz="1200" dirty="0"/>
              <a:t>://commons.wikimedia.org/wiki/File:Bratislava_Castle.jpg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415511" y="2570714"/>
            <a:ext cx="741682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ONDREJK. </a:t>
            </a:r>
            <a:r>
              <a:rPr lang="cs-CZ" sz="1200" i="1" dirty="0" err="1"/>
              <a:t>wikimedia</a:t>
            </a:r>
            <a:r>
              <a:rPr lang="cs-CZ" sz="1200" dirty="0"/>
              <a:t>: Národní banka [online]. [cit. 19.10.2013]. Dostupný na WWW: http://cs.wikipedia.org/wiki/Soubor:Bratislava_Central_Bank3.jpg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86555" y="3021452"/>
            <a:ext cx="840496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LESSIAK, T. </a:t>
            </a:r>
            <a:r>
              <a:rPr lang="cs-CZ" sz="1200" i="1" dirty="0" err="1"/>
              <a:t>wikimedia</a:t>
            </a:r>
            <a:r>
              <a:rPr lang="cs-CZ" sz="1200" dirty="0"/>
              <a:t>: Karpaty [online]. [cit. 19.10.2013]. Dostupný na WWW: http://commons.wikimedia.org/wiki/File:Retezat-peleaga-papusa.jpg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39175" y="3483117"/>
            <a:ext cx="30083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kliparty z </a:t>
            </a:r>
            <a:r>
              <a:rPr lang="cs-CZ" sz="1200" dirty="0" smtClean="0"/>
              <a:t>galerie – www.office.</a:t>
            </a:r>
            <a:r>
              <a:rPr lang="cs-CZ" sz="1200" smtClean="0"/>
              <a:t>microsoft.com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7277908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224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Snímek 3</vt:lpstr>
      <vt:lpstr>Snímek 4</vt:lpstr>
      <vt:lpstr>Hlavní město BRATISLAVA</vt:lpstr>
      <vt:lpstr>Snímek 6</vt:lpstr>
      <vt:lpstr>Snímek 7</vt:lpstr>
      <vt:lpstr>Snímek 8</vt:lpstr>
      <vt:lpstr>Snímek 9</vt:lpstr>
      <vt:lpstr>Snímek 10</vt:lpstr>
      <vt:lpstr>ZEMĚDĚLSTVÍ</vt:lpstr>
      <vt:lpstr>PRŮMYSL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vlasta.snajdrova</dc:creator>
  <cp:lastModifiedBy>Dum</cp:lastModifiedBy>
  <cp:revision>21</cp:revision>
  <dcterms:created xsi:type="dcterms:W3CDTF">2013-10-19T15:34:11Z</dcterms:created>
  <dcterms:modified xsi:type="dcterms:W3CDTF">2015-07-17T08:05:56Z</dcterms:modified>
</cp:coreProperties>
</file>