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3"/>
  </p:notesMasterIdLst>
  <p:sldIdLst>
    <p:sldId id="271" r:id="rId2"/>
    <p:sldId id="256" r:id="rId3"/>
    <p:sldId id="257" r:id="rId4"/>
    <p:sldId id="266" r:id="rId5"/>
    <p:sldId id="279" r:id="rId6"/>
    <p:sldId id="280" r:id="rId7"/>
    <p:sldId id="281" r:id="rId8"/>
    <p:sldId id="284" r:id="rId9"/>
    <p:sldId id="285" r:id="rId10"/>
    <p:sldId id="264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326B"/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701963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Paralelní řazení rezistorů</a:t>
            </a:r>
            <a:r>
              <a:rPr lang="cs-CZ" dirty="0">
                <a:latin typeface="Candara" panose="020E0502030303020204" pitchFamily="34" charset="0"/>
              </a:rPr>
              <a:t>	</a:t>
            </a: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III/2/FY/2/2/14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rezistory zapojenými vedle sebe, naučí se vypočítat celkový odpor, proud a napětí při tomto zapojení.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Klíčová slova</a:t>
            </a:r>
            <a:r>
              <a:rPr lang="cs-CZ" dirty="0" smtClean="0">
                <a:latin typeface="Candara" panose="020E0502030303020204" pitchFamily="34" charset="0"/>
              </a:rPr>
              <a:t>: Paralelní řazení rezistorů, celkový odpor, celkový el. proud, celkové el. napětí.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19.7.2013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594928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984776" cy="1753294"/>
          </a:xfrm>
        </p:spPr>
        <p:txBody>
          <a:bodyPr>
            <a:normAutofit fontScale="90000"/>
          </a:bodyPr>
          <a:lstStyle/>
          <a:p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</a:t>
            </a:r>
            <a:r>
              <a:rPr lang="cs-CZ" sz="5400" b="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Paralelní řazení rezistorů (vedle sebe</a:t>
            </a:r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)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56581" y="2064176"/>
            <a:ext cx="471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sz="2400" baseline="-250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2400" baseline="-25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43536" y="3273986"/>
            <a:ext cx="471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sz="2400" baseline="-25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2400" baseline="-250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662479" y="3297112"/>
            <a:ext cx="12075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ývojový diagram: spojnice 12"/>
          <p:cNvSpPr/>
          <p:nvPr/>
        </p:nvSpPr>
        <p:spPr>
          <a:xfrm>
            <a:off x="2856660" y="5624075"/>
            <a:ext cx="576064" cy="57606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406" y="1285186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7392" y="2349421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7392" y="3578538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14"/>
          <p:cNvCxnSpPr>
            <a:stCxn id="13" idx="6"/>
          </p:cNvCxnSpPr>
          <p:nvPr/>
        </p:nvCxnSpPr>
        <p:spPr>
          <a:xfrm>
            <a:off x="3432724" y="5912107"/>
            <a:ext cx="10077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0995" y="5826917"/>
            <a:ext cx="188913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5497279" y="3259373"/>
            <a:ext cx="898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048" y="3181989"/>
            <a:ext cx="130461" cy="130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2554" y="4615019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2" name="Přímá spojnice 21"/>
          <p:cNvCxnSpPr/>
          <p:nvPr/>
        </p:nvCxnSpPr>
        <p:spPr>
          <a:xfrm flipV="1">
            <a:off x="3014042" y="1609404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1027" idx="1"/>
          </p:cNvCxnSpPr>
          <p:nvPr/>
        </p:nvCxnSpPr>
        <p:spPr>
          <a:xfrm>
            <a:off x="3014042" y="1593161"/>
            <a:ext cx="8373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027" idx="3"/>
          </p:cNvCxnSpPr>
          <p:nvPr/>
        </p:nvCxnSpPr>
        <p:spPr>
          <a:xfrm>
            <a:off x="4473706" y="1593161"/>
            <a:ext cx="9046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378324" y="1593161"/>
            <a:ext cx="1" cy="10459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 flipV="1">
            <a:off x="5497279" y="2657397"/>
            <a:ext cx="0" cy="12416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>
            <a:endCxn id="1028" idx="1"/>
          </p:cNvCxnSpPr>
          <p:nvPr/>
        </p:nvCxnSpPr>
        <p:spPr>
          <a:xfrm>
            <a:off x="4345579" y="2657396"/>
            <a:ext cx="2618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1035"/>
          <p:cNvCxnSpPr>
            <a:stCxn id="1028" idx="3"/>
          </p:cNvCxnSpPr>
          <p:nvPr/>
        </p:nvCxnSpPr>
        <p:spPr>
          <a:xfrm>
            <a:off x="5229692" y="2657396"/>
            <a:ext cx="2675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 flipV="1">
            <a:off x="3000835" y="3869026"/>
            <a:ext cx="0" cy="10539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1041"/>
          <p:cNvCxnSpPr>
            <a:endCxn id="1029" idx="1"/>
          </p:cNvCxnSpPr>
          <p:nvPr/>
        </p:nvCxnSpPr>
        <p:spPr>
          <a:xfrm>
            <a:off x="4374830" y="3886513"/>
            <a:ext cx="2325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>
            <a:stCxn id="1029" idx="3"/>
          </p:cNvCxnSpPr>
          <p:nvPr/>
        </p:nvCxnSpPr>
        <p:spPr>
          <a:xfrm>
            <a:off x="5229692" y="3886513"/>
            <a:ext cx="267586" cy="125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>
            <a:off x="5378325" y="3886513"/>
            <a:ext cx="0" cy="10364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/>
          <p:nvPr/>
        </p:nvCxnSpPr>
        <p:spPr>
          <a:xfrm flipV="1">
            <a:off x="6395799" y="3247458"/>
            <a:ext cx="0" cy="26739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Přímá spojnice 1049"/>
          <p:cNvCxnSpPr>
            <a:endCxn id="1033" idx="1"/>
          </p:cNvCxnSpPr>
          <p:nvPr/>
        </p:nvCxnSpPr>
        <p:spPr>
          <a:xfrm>
            <a:off x="3000835" y="4922994"/>
            <a:ext cx="9117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2" name="Přímá spojnice 1051"/>
          <p:cNvCxnSpPr/>
          <p:nvPr/>
        </p:nvCxnSpPr>
        <p:spPr>
          <a:xfrm flipV="1">
            <a:off x="1662479" y="3287796"/>
            <a:ext cx="0" cy="26156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>
            <a:stCxn id="1033" idx="3"/>
          </p:cNvCxnSpPr>
          <p:nvPr/>
        </p:nvCxnSpPr>
        <p:spPr>
          <a:xfrm>
            <a:off x="4534854" y="4922994"/>
            <a:ext cx="8434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5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4911" y="2588509"/>
            <a:ext cx="131847" cy="131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6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9748" y="3801590"/>
            <a:ext cx="128587" cy="12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8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4031" y="2610118"/>
            <a:ext cx="128587" cy="12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9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316257" y="3818879"/>
            <a:ext cx="135268" cy="135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0" name="Picture 1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5713" y="3259570"/>
            <a:ext cx="135259" cy="135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1" name="Picture 1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9664" y="5817650"/>
            <a:ext cx="188913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62" name="TextovéPole 1061"/>
          <p:cNvSpPr txBox="1"/>
          <p:nvPr/>
        </p:nvSpPr>
        <p:spPr>
          <a:xfrm>
            <a:off x="4731632" y="3668183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5" name="TextovéPole 1064"/>
          <p:cNvSpPr txBox="1"/>
          <p:nvPr/>
        </p:nvSpPr>
        <p:spPr>
          <a:xfrm>
            <a:off x="3984092" y="1377876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4725220" y="3116873"/>
            <a:ext cx="3642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2</a:t>
            </a:r>
            <a:endParaRPr lang="cs-CZ" sz="2400" baseline="-25000" dirty="0">
              <a:solidFill>
                <a:srgbClr val="B13F9A">
                  <a:lumMod val="75000"/>
                </a:srgbClr>
              </a:solidFill>
              <a:latin typeface="Candara" pitchFamily="34" charset="0"/>
            </a:endParaRPr>
          </a:p>
        </p:txBody>
      </p:sp>
      <p:sp>
        <p:nvSpPr>
          <p:cNvPr id="1068" name="TextovéPole 1067"/>
          <p:cNvSpPr txBox="1"/>
          <p:nvPr/>
        </p:nvSpPr>
        <p:spPr>
          <a:xfrm>
            <a:off x="4046412" y="4706497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9" name="TextovéPole 1068"/>
          <p:cNvSpPr txBox="1"/>
          <p:nvPr/>
        </p:nvSpPr>
        <p:spPr>
          <a:xfrm>
            <a:off x="4317826" y="596930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+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70" name="TextovéPole 1069"/>
          <p:cNvSpPr txBox="1"/>
          <p:nvPr/>
        </p:nvSpPr>
        <p:spPr>
          <a:xfrm>
            <a:off x="4982516" y="5969305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-</a:t>
            </a:r>
          </a:p>
        </p:txBody>
      </p:sp>
      <p:sp>
        <p:nvSpPr>
          <p:cNvPr id="1072" name="Obdélník 1071"/>
          <p:cNvSpPr/>
          <p:nvPr/>
        </p:nvSpPr>
        <p:spPr>
          <a:xfrm>
            <a:off x="3936583" y="863916"/>
            <a:ext cx="4667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U</a:t>
            </a:r>
            <a:r>
              <a:rPr lang="cs-CZ" sz="2400" baseline="-25000" dirty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1</a:t>
            </a:r>
          </a:p>
        </p:txBody>
      </p:sp>
      <p:sp>
        <p:nvSpPr>
          <p:cNvPr id="1073" name="TextovéPole 1072"/>
          <p:cNvSpPr txBox="1"/>
          <p:nvPr/>
        </p:nvSpPr>
        <p:spPr>
          <a:xfrm>
            <a:off x="3979086" y="5221290"/>
            <a:ext cx="489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baseline="-250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2</a:t>
            </a:r>
            <a:endParaRPr lang="cs-CZ" sz="2400" baseline="-250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75" name="TextovéPole 1074"/>
          <p:cNvSpPr txBox="1"/>
          <p:nvPr/>
        </p:nvSpPr>
        <p:spPr>
          <a:xfrm>
            <a:off x="2949748" y="5672590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</a:t>
            </a:r>
          </a:p>
        </p:txBody>
      </p:sp>
      <p:sp>
        <p:nvSpPr>
          <p:cNvPr id="1077" name="Obdélník 1076"/>
          <p:cNvSpPr/>
          <p:nvPr/>
        </p:nvSpPr>
        <p:spPr>
          <a:xfrm>
            <a:off x="4747662" y="1922223"/>
            <a:ext cx="3417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1</a:t>
            </a:r>
            <a:endParaRPr lang="cs-CZ" sz="2400" baseline="-25000" dirty="0">
              <a:solidFill>
                <a:srgbClr val="B13F9A">
                  <a:lumMod val="75000"/>
                </a:srgbClr>
              </a:solidFill>
              <a:latin typeface="Candara" pitchFamily="34" charset="0"/>
            </a:endParaRPr>
          </a:p>
        </p:txBody>
      </p:sp>
      <p:sp>
        <p:nvSpPr>
          <p:cNvPr id="1078" name="TextovéPole 1077"/>
          <p:cNvSpPr txBox="1"/>
          <p:nvPr/>
        </p:nvSpPr>
        <p:spPr>
          <a:xfrm>
            <a:off x="236584" y="566242"/>
            <a:ext cx="79928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Schéma zapojení rezistorů v elektrickém obvodu vedle sebe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46090" y="2525841"/>
            <a:ext cx="892586" cy="2571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6090" y="3713681"/>
            <a:ext cx="9334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5105452" y="5921374"/>
            <a:ext cx="12903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3" idx="1"/>
          </p:cNvCxnSpPr>
          <p:nvPr/>
        </p:nvCxnSpPr>
        <p:spPr>
          <a:xfrm flipH="1">
            <a:off x="2870026" y="2654432"/>
            <a:ext cx="57606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7" idx="1"/>
          </p:cNvCxnSpPr>
          <p:nvPr/>
        </p:nvCxnSpPr>
        <p:spPr>
          <a:xfrm flipH="1" flipV="1">
            <a:off x="2870026" y="3865884"/>
            <a:ext cx="576064" cy="1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870026" y="2654433"/>
            <a:ext cx="3316" cy="1211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5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8348" y="2374421"/>
            <a:ext cx="560387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6663" y="5338078"/>
            <a:ext cx="479589" cy="677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47" name="Přímá spojnice 1046"/>
          <p:cNvCxnSpPr>
            <a:stCxn id="13" idx="2"/>
          </p:cNvCxnSpPr>
          <p:nvPr/>
        </p:nvCxnSpPr>
        <p:spPr>
          <a:xfrm flipH="1">
            <a:off x="1662479" y="5912107"/>
            <a:ext cx="11941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692696"/>
            <a:ext cx="7884864" cy="56166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 paralelním zapojení platí: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Pro celkový elektrický odpor rezistorů spojených vedle sebe platí:                                             Pro 2 rezistory: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Elektrické napětí je stejné ve všech větvích.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                           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U = </a:t>
            </a:r>
            <a:r>
              <a:rPr lang="cs-CZ" sz="2800" dirty="0" err="1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konst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.</a:t>
            </a:r>
            <a:endParaRPr lang="cs-CZ" sz="2800" baseline="-25000" dirty="0" smtClean="0">
              <a:solidFill>
                <a:schemeClr val="accent5">
                  <a:lumMod val="50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v nerozvětvené části obvodu je roven součtu proudů ve větvích.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                           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 I = I</a:t>
            </a:r>
            <a:r>
              <a:rPr lang="cs-CZ" sz="2800" baseline="-250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1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 + I</a:t>
            </a:r>
            <a:r>
              <a:rPr lang="cs-CZ" sz="2800" baseline="-250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2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Poměr proudů ve větvích je roven obrácenému poměru odporů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rezistorů.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ndara" pitchFamily="34" charset="0"/>
              </a:rPr>
              <a:t>                           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R</a:t>
            </a:r>
            <a:r>
              <a:rPr lang="cs-CZ" sz="2800" baseline="-250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1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 : R</a:t>
            </a:r>
            <a:r>
              <a:rPr lang="cs-CZ" sz="2800" baseline="-250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2</a:t>
            </a:r>
            <a:r>
              <a:rPr lang="cs-CZ" sz="2800" dirty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 =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I</a:t>
            </a:r>
            <a:r>
              <a:rPr lang="cs-CZ" sz="2800" baseline="-250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2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 </a:t>
            </a:r>
            <a:r>
              <a:rPr lang="cs-CZ" sz="2800" dirty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: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 I</a:t>
            </a:r>
            <a:r>
              <a:rPr lang="cs-CZ" sz="2800" baseline="-25000" dirty="0" smtClean="0">
                <a:solidFill>
                  <a:schemeClr val="accent5">
                    <a:lumMod val="50000"/>
                  </a:schemeClr>
                </a:solidFill>
                <a:latin typeface="Candara" pitchFamily="34" charset="0"/>
              </a:rPr>
              <a:t>1</a:t>
            </a:r>
            <a:endParaRPr lang="cs-CZ" sz="2800" baseline="-25000" dirty="0">
              <a:solidFill>
                <a:schemeClr val="accent5">
                  <a:lumMod val="50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b="1" baseline="-250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4"/>
            <a:ext cx="1420802" cy="754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98691"/>
            <a:ext cx="1296144" cy="734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Příklady: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1. V elektrickém obvodu jsou paralelně zapojeny rezistory o odporech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60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a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20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Napětí zdroje je 12 V.</a:t>
            </a:r>
          </a:p>
          <a:p>
            <a:pPr marL="514350" indent="-51435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Jaký proud prochází jednotlivými rezistory?</a:t>
            </a:r>
          </a:p>
          <a:p>
            <a:pPr marL="514350" indent="-51435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Jaký je celkový proud v obvodu?</a:t>
            </a:r>
          </a:p>
          <a:p>
            <a:pPr marL="514350" indent="-51435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Jaký je celkový odpor?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60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20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12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V          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,I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?[A]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 = ? [A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]</a:t>
            </a: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= ?[</a:t>
            </a:r>
            <a:r>
              <a:rPr lang="el-GR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u="sng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u="sng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u="sng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Rezistory prochází proud 0,2 A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a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0,6 A. Celkový proud           v obvodu je 0,8 A. Celkový odpor je 15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36722" y="5532322"/>
            <a:ext cx="16656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= </a:t>
            </a:r>
            <a:r>
              <a:rPr lang="cs-CZ" sz="2400" u="sng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5 </a:t>
            </a:r>
            <a:r>
              <a:rPr lang="el-GR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sng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77269" y="2861934"/>
            <a:ext cx="17026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U :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= 12 : 60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0,2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2881331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U :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12 : 20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0,6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1294" y="2881331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+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0,2 + 0,6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 = 0,8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8822" y="4859442"/>
            <a:ext cx="1302353" cy="672882"/>
          </a:xfrm>
          <a:prstGeom prst="rect">
            <a:avLst/>
          </a:prstGeom>
          <a:noFill/>
          <a:ln w="0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100000"/>
                    </a14:imgEffect>
                    <a14:imgEffect>
                      <a14:saturation sat="40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4173" y="4134228"/>
            <a:ext cx="132873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7497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V elektrickém obvodu jsou paralelně zapojeny dvě žárovky o odporech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15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a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20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Jsou připojeny ke zdroji napětí 6 V. Vypočítej:</a:t>
            </a:r>
          </a:p>
          <a:p>
            <a:pPr marL="514350" indent="-51435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Jaký proud prochází rezistory?</a:t>
            </a:r>
          </a:p>
          <a:p>
            <a:pPr marL="514350" indent="-514350">
              <a:buAutoNum type="alphaLcParenR"/>
            </a:pPr>
            <a:r>
              <a:rPr lang="cs-CZ" sz="240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Jaký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je celkový proud v obvodu?</a:t>
            </a:r>
          </a:p>
          <a:p>
            <a:pPr marL="514350" indent="-51435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Jaký je celkový odpor na žárovkách?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15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6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V          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, 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? [A]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?[A]</a:t>
            </a: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= ?[</a:t>
            </a:r>
            <a:r>
              <a:rPr lang="el-GR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u="sng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Žárovkami prochází proud 0,4 A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a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0,3 A. Celkový proud v obvodu je 0,7 A. Celkový odpor na žárovkách je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přibl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8,6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64584" y="4570000"/>
            <a:ext cx="1328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dbl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R≐8,6 </a:t>
            </a:r>
            <a:r>
              <a:rPr lang="el-GR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31460" y="3098205"/>
            <a:ext cx="15764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U :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=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6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: 15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0,4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59979" y="3098205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U :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6  : 20</a:t>
            </a:r>
          </a:p>
          <a:p>
            <a:r>
              <a:rPr lang="cs-CZ" sz="2400" u="dbl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0,3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3912" y="3852734"/>
            <a:ext cx="1396400" cy="733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4308468"/>
            <a:ext cx="16530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 = 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+ 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 = 0,4 + 0,3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 = 0,7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4584" y="3098205"/>
            <a:ext cx="132873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9194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3. V elektrickém obvodu jsou paralelně zapojeny dva spotřebiče o odporech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200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,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4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0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Druhým spotřebičem prochází proud 5 A. Vypočítejte: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Celkový odpor spotřebičů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Proud , který prochází prvním spotřebičem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Celkový proud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Napětí mezi uzly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00 </a:t>
            </a:r>
            <a:r>
              <a:rPr lang="el-GR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40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= ?[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5 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I, 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?[A]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</a:t>
            </a:r>
            <a:r>
              <a:rPr lang="cs-CZ" sz="2400" u="sng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= </a:t>
            </a: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?[V]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            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Celkový odpor je 33,3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Prvním spotřebičem prochází proud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A. Celkový proud je 6 A. Napětí mezi uzly je 200 V.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67672" y="4887744"/>
            <a:ext cx="1584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≐ 33,3 </a:t>
            </a:r>
            <a:r>
              <a:rPr lang="el-GR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73873" y="2745092"/>
            <a:ext cx="18224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U : R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endParaRPr lang="cs-CZ" sz="2400" baseline="-250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200 : 200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u="dbl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30067" y="2750970"/>
            <a:ext cx="1464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.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5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. 40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200 V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43793" y="4149080"/>
            <a:ext cx="12153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+ 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endParaRPr lang="cs-CZ" sz="2400" baseline="-250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1 + 5</a:t>
            </a:r>
          </a:p>
          <a:p>
            <a:r>
              <a:rPr lang="cs-CZ" sz="2400" u="dbl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6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6794" y="3341626"/>
            <a:ext cx="132873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5498" y="4090926"/>
            <a:ext cx="1448527" cy="680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3226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4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V elektrickém obvodu jsou paralelně zapojeny dva rezistory o odporech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60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,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30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Prvním rezistorem prochází proud 2 A. Vypočítejte: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Celkový odpor rezistorů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Proud , který prochází druhým rezistorem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Celkový proud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Napětí mezi uzly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60 </a:t>
            </a:r>
            <a:r>
              <a:rPr lang="el-GR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3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= ?[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2 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I, 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?[A]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</a:t>
            </a:r>
            <a:r>
              <a:rPr lang="cs-CZ" sz="2400" u="sng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= </a:t>
            </a: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?[V]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            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Celkový odpor je 20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Druhým spotřebičem prochází proud 4 A. Celkový proud je 6 A. Napětí mezi uzly je 120 V.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38186" y="4788868"/>
            <a:ext cx="1584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= 20 </a:t>
            </a:r>
            <a:r>
              <a:rPr lang="el-GR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73873" y="2745092"/>
            <a:ext cx="18224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U :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= 120 : 30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4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30067" y="2750970"/>
            <a:ext cx="1464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. R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endParaRPr lang="cs-CZ" sz="2400" baseline="-250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2 .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6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0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120 V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43793" y="4149080"/>
            <a:ext cx="12153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+ 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endParaRPr lang="cs-CZ" sz="2400" baseline="-250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+ 4</a:t>
            </a:r>
          </a:p>
          <a:p>
            <a:r>
              <a:rPr lang="cs-CZ" sz="2400" u="dbl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6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6516" y="3345256"/>
            <a:ext cx="132873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6516" y="4094556"/>
            <a:ext cx="1363590" cy="704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81610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404664"/>
            <a:ext cx="7884864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5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V elektrickém obvodu jsou paralelně zapojeny dva spotřebiče o odporech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15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,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30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Do těchto dvou větví se dělí proud 5,4 A. Vypočítejte: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Celkový odpor spotřebičů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Proud , který prochází jednotlivými spotřebiči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Napětí na spotřebičích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=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15 </a:t>
            </a:r>
            <a:r>
              <a:rPr lang="el-GR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3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= ?[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 = 5,4 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, 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?[A]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</a:t>
            </a:r>
            <a:r>
              <a:rPr lang="cs-CZ" sz="2400" u="sng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= </a:t>
            </a: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?[V]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            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Celkový odpor je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0 </a:t>
            </a:r>
            <a:r>
              <a:rPr lang="el-GR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. Spotřebiči prochází proud 3,6 A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a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1,8 A. Napětí na spotřebičích je 54 V.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96819" y="4380448"/>
            <a:ext cx="1584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R = 10 </a:t>
            </a:r>
            <a:r>
              <a:rPr lang="el-GR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47840" y="2984393"/>
            <a:ext cx="18224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U : R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= 54 : 30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1,8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2970927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I . R</a:t>
            </a:r>
            <a:endParaRPr lang="cs-CZ" sz="2400" baseline="-250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5,4 . 10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U = 54 V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79727" y="4252618"/>
            <a:ext cx="14157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U : R</a:t>
            </a:r>
            <a:r>
              <a:rPr lang="cs-CZ" sz="2400" baseline="-25000" dirty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endParaRPr lang="cs-CZ" sz="2400" baseline="-25000" dirty="0" smtClean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54 : 15</a:t>
            </a:r>
          </a:p>
          <a:p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u="dbl" baseline="-25000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400" u="dbl" dirty="0" smtClean="0">
                <a:solidFill>
                  <a:schemeClr val="accent5">
                    <a:lumMod val="75000"/>
                  </a:schemeClr>
                </a:solidFill>
                <a:latin typeface="Candara" pitchFamily="34" charset="0"/>
              </a:rPr>
              <a:t> = 3,6 A</a:t>
            </a:r>
            <a:endParaRPr lang="cs-CZ" sz="2400" u="dbl" dirty="0">
              <a:solidFill>
                <a:schemeClr val="accent5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6819" y="2970606"/>
            <a:ext cx="1328737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6819" y="3682298"/>
            <a:ext cx="1328737" cy="69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3945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19100" y="361309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7" y="946084"/>
            <a:ext cx="8942387" cy="5478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Co </a:t>
            </a:r>
            <a:r>
              <a:rPr lang="cs-CZ" sz="25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platí pro celkový odpor v 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paralelním </a:t>
            </a:r>
            <a:r>
              <a:rPr lang="cs-CZ" sz="25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zapojení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?</a:t>
            </a:r>
          </a:p>
          <a:p>
            <a:pPr marL="0" indent="0"/>
            <a:r>
              <a:rPr lang="cs-CZ" sz="25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5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Co platí pro celkové napětí v sériovém zapojení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?</a:t>
            </a:r>
          </a:p>
          <a:p>
            <a:pPr marL="0" indent="0"/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          U </a:t>
            </a:r>
            <a:r>
              <a:rPr lang="cs-CZ" sz="2500" dirty="0">
                <a:solidFill>
                  <a:srgbClr val="C00000"/>
                </a:solidFill>
                <a:latin typeface="Candara" pitchFamily="34" charset="0"/>
              </a:rPr>
              <a:t>= </a:t>
            </a:r>
            <a:r>
              <a:rPr lang="cs-CZ" sz="2500" dirty="0" err="1">
                <a:solidFill>
                  <a:srgbClr val="C00000"/>
                </a:solidFill>
                <a:latin typeface="Candara" pitchFamily="34" charset="0"/>
              </a:rPr>
              <a:t>konst</a:t>
            </a:r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.</a:t>
            </a:r>
          </a:p>
          <a:p>
            <a:pPr marL="0" indent="0"/>
            <a:r>
              <a:rPr lang="cs-CZ" sz="25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Co platí pro elektrický proud v sériovém zapojení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?</a:t>
            </a:r>
          </a:p>
          <a:p>
            <a:pPr marL="0" indent="0"/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           I </a:t>
            </a:r>
            <a:r>
              <a:rPr lang="cs-CZ" sz="2500" dirty="0">
                <a:solidFill>
                  <a:srgbClr val="C00000"/>
                </a:solidFill>
                <a:latin typeface="Candara" pitchFamily="34" charset="0"/>
              </a:rPr>
              <a:t>= I</a:t>
            </a:r>
            <a:r>
              <a:rPr lang="cs-CZ" sz="2500" baseline="-25000" dirty="0">
                <a:solidFill>
                  <a:srgbClr val="C00000"/>
                </a:solidFill>
                <a:latin typeface="Candara" pitchFamily="34" charset="0"/>
              </a:rPr>
              <a:t>1</a:t>
            </a:r>
            <a:r>
              <a:rPr lang="cs-CZ" sz="2500" dirty="0">
                <a:solidFill>
                  <a:srgbClr val="C00000"/>
                </a:solidFill>
                <a:latin typeface="Candara" pitchFamily="34" charset="0"/>
              </a:rPr>
              <a:t> + I</a:t>
            </a:r>
            <a:r>
              <a:rPr lang="cs-CZ" sz="2500" baseline="-25000" dirty="0">
                <a:solidFill>
                  <a:srgbClr val="C00000"/>
                </a:solidFill>
                <a:latin typeface="Candara" pitchFamily="34" charset="0"/>
              </a:rPr>
              <a:t>2</a:t>
            </a:r>
          </a:p>
          <a:p>
            <a:pPr marL="0" indent="0"/>
            <a:r>
              <a:rPr lang="cs-CZ" sz="25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V elektrickém obvodu je zapojený zdroj napětí, spínač a dva rezistory o odporech R</a:t>
            </a:r>
            <a:r>
              <a:rPr lang="cs-CZ" sz="2500" baseline="-250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= 4 k</a:t>
            </a:r>
            <a:r>
              <a:rPr lang="el-GR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a R</a:t>
            </a:r>
            <a:r>
              <a:rPr lang="cs-CZ" sz="2500" baseline="-250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= 3,2 k</a:t>
            </a:r>
            <a:r>
              <a:rPr lang="el-GR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zapojené paralelně. Prvním rezistorem prochází proud 8 mA. Vypočítej:</a:t>
            </a:r>
          </a:p>
          <a:p>
            <a:pPr>
              <a:buAutoNum type="alphaLcParenR"/>
            </a:pP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Napětí mezi svorkami rezistorů</a:t>
            </a:r>
          </a:p>
          <a:p>
            <a:pPr>
              <a:buAutoNum type="alphaLcParenR"/>
            </a:pP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Proud, který prochází druhým rezistorem a celkový proud</a:t>
            </a:r>
          </a:p>
          <a:p>
            <a:pPr>
              <a:buAutoNum type="alphaLcParenR"/>
            </a:pP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Výsledný odpor rezistorů</a:t>
            </a:r>
          </a:p>
          <a:p>
            <a:pPr>
              <a:buAutoNum type="alphaLcParenR"/>
            </a:pP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Nakresli schéma zapojení </a:t>
            </a:r>
          </a:p>
          <a:p>
            <a:pPr marL="0" indent="0"/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U = 32 V, R ≐1778 </a:t>
            </a:r>
            <a:r>
              <a:rPr lang="el-GR" sz="2500" dirty="0" smtClean="0">
                <a:solidFill>
                  <a:srgbClr val="C00000"/>
                </a:solidFill>
                <a:latin typeface="Candara" pitchFamily="34" charset="0"/>
              </a:rPr>
              <a:t>Ω</a:t>
            </a:r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, I = 0,0075 A</a:t>
            </a:r>
            <a:endParaRPr lang="cs-CZ" sz="2500" dirty="0">
              <a:solidFill>
                <a:srgbClr val="C00000"/>
              </a:solidFill>
              <a:latin typeface="Candar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9753" y="1279438"/>
            <a:ext cx="1215837" cy="641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7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Candara" pitchFamily="34" charset="0"/>
              </a:rPr>
              <a:t>Obrázek autor</a:t>
            </a:r>
            <a:endParaRPr lang="cs-CZ" sz="16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1134</TotalTime>
  <Words>987</Words>
  <Application>Microsoft Office PowerPoint</Application>
  <PresentationFormat>Předvádění na obrazovce (4:3)</PresentationFormat>
  <Paragraphs>166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    Paralelní řazení rezistorů (vedle sebe)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151</cp:revision>
  <dcterms:created xsi:type="dcterms:W3CDTF">2013-01-16T20:09:48Z</dcterms:created>
  <dcterms:modified xsi:type="dcterms:W3CDTF">2015-07-17T07:44:41Z</dcterms:modified>
</cp:coreProperties>
</file>