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notesMasterIdLst>
    <p:notesMasterId r:id="rId14"/>
  </p:notesMasterIdLst>
  <p:sldIdLst>
    <p:sldId id="271" r:id="rId2"/>
    <p:sldId id="256" r:id="rId3"/>
    <p:sldId id="257" r:id="rId4"/>
    <p:sldId id="285" r:id="rId5"/>
    <p:sldId id="289" r:id="rId6"/>
    <p:sldId id="290" r:id="rId7"/>
    <p:sldId id="292" r:id="rId8"/>
    <p:sldId id="291" r:id="rId9"/>
    <p:sldId id="293" r:id="rId10"/>
    <p:sldId id="294" r:id="rId11"/>
    <p:sldId id="264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26B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0941" autoAdjust="0"/>
  </p:normalViewPr>
  <p:slideViewPr>
    <p:cSldViewPr>
      <p:cViewPr>
        <p:scale>
          <a:sx n="70" d="100"/>
          <a:sy n="70" d="100"/>
        </p:scale>
        <p:origin x="-1074" y="-57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emf"/><Relationship Id="rId3" Type="http://schemas.openxmlformats.org/officeDocument/2006/relationships/image" Target="../media/image25.emf"/><Relationship Id="rId7" Type="http://schemas.openxmlformats.org/officeDocument/2006/relationships/image" Target="../media/image29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emf"/><Relationship Id="rId5" Type="http://schemas.openxmlformats.org/officeDocument/2006/relationships/image" Target="../media/image27.png"/><Relationship Id="rId10" Type="http://schemas.openxmlformats.org/officeDocument/2006/relationships/image" Target="../media/image32.emf"/><Relationship Id="rId4" Type="http://schemas.openxmlformats.org/officeDocument/2006/relationships/image" Target="../media/image26.emf"/><Relationship Id="rId9" Type="http://schemas.openxmlformats.org/officeDocument/2006/relationships/image" Target="../media/image31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5678"/>
            <a:ext cx="5772150" cy="142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3528" y="1701963"/>
            <a:ext cx="777686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projektu: </a:t>
            </a:r>
            <a:r>
              <a:rPr lang="cs-CZ" b="1" dirty="0" smtClean="0">
                <a:latin typeface="Candara" panose="020E0502030303020204" pitchFamily="34" charset="0"/>
              </a:rPr>
              <a:t>CZ.1.07/1.4.00/21.3811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Název DUM</a:t>
            </a:r>
            <a:r>
              <a:rPr lang="cs-CZ" dirty="0" smtClean="0">
                <a:latin typeface="Candara" panose="020E0502030303020204" pitchFamily="34" charset="0"/>
              </a:rPr>
              <a:t>: </a:t>
            </a:r>
            <a:r>
              <a:rPr lang="cs-CZ" b="1" dirty="0" smtClean="0">
                <a:latin typeface="Candara" panose="020E0502030303020204" pitchFamily="34" charset="0"/>
              </a:rPr>
              <a:t>Ohmův zákon(příklady)</a:t>
            </a:r>
            <a:r>
              <a:rPr lang="cs-CZ" dirty="0">
                <a:latin typeface="Candara" panose="020E0502030303020204" pitchFamily="34" charset="0"/>
              </a:rPr>
              <a:t>	</a:t>
            </a:r>
          </a:p>
          <a:p>
            <a:r>
              <a:rPr lang="cs-CZ" dirty="0">
                <a:latin typeface="Candara" panose="020E0502030303020204" pitchFamily="34" charset="0"/>
              </a:rPr>
              <a:t>Číslo </a:t>
            </a:r>
            <a:r>
              <a:rPr lang="cs-CZ" dirty="0" smtClean="0">
                <a:latin typeface="Candara" panose="020E0502030303020204" pitchFamily="34" charset="0"/>
              </a:rPr>
              <a:t>DUM: III/2/FY/2/2/11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Vzdělávací </a:t>
            </a:r>
            <a:r>
              <a:rPr lang="cs-CZ" dirty="0" smtClean="0">
                <a:latin typeface="Candara" panose="020E0502030303020204" pitchFamily="34" charset="0"/>
              </a:rPr>
              <a:t>předmět: Fyzika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Tematická </a:t>
            </a:r>
            <a:r>
              <a:rPr lang="cs-CZ" dirty="0" smtClean="0">
                <a:latin typeface="Candara" panose="020E0502030303020204" pitchFamily="34" charset="0"/>
              </a:rPr>
              <a:t>oblast: Elektrické a magnetické jevy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Autor: </a:t>
            </a:r>
            <a:r>
              <a:rPr lang="cs-CZ" b="1" dirty="0" smtClean="0">
                <a:latin typeface="Candara" panose="020E0502030303020204" pitchFamily="34" charset="0"/>
              </a:rPr>
              <a:t>Mgr</a:t>
            </a:r>
            <a:r>
              <a:rPr lang="cs-CZ" b="1" dirty="0">
                <a:latin typeface="Candara" panose="020E0502030303020204" pitchFamily="34" charset="0"/>
              </a:rPr>
              <a:t>. Petra </a:t>
            </a:r>
            <a:r>
              <a:rPr lang="cs-CZ" b="1" dirty="0" err="1">
                <a:latin typeface="Candara" panose="020E0502030303020204" pitchFamily="34" charset="0"/>
              </a:rPr>
              <a:t>Kejkrtová</a:t>
            </a:r>
            <a:endParaRPr lang="cs-CZ" b="1" dirty="0">
              <a:latin typeface="Candara" panose="020E0502030303020204" pitchFamily="34" charset="0"/>
            </a:endParaRPr>
          </a:p>
          <a:p>
            <a:r>
              <a:rPr lang="cs-CZ" dirty="0" smtClean="0">
                <a:latin typeface="Candara" panose="020E0502030303020204" pitchFamily="34" charset="0"/>
              </a:rPr>
              <a:t>Anotace: Žák si zopakuje znění Ohmova zákona. Naučí se vypočítat el. proud, el. odpor, el. napětí pomocí Ohmova zákona. 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Klíčová </a:t>
            </a:r>
            <a:r>
              <a:rPr lang="cs-CZ" dirty="0" smtClean="0">
                <a:latin typeface="Candara" panose="020E0502030303020204" pitchFamily="34" charset="0"/>
              </a:rPr>
              <a:t>slova: Ohmův zákon, el. proud, el. odpor, el. napětí, řešení příkladů na Ohmův zákon.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Metodické </a:t>
            </a:r>
            <a:r>
              <a:rPr lang="cs-CZ" dirty="0" smtClean="0">
                <a:latin typeface="Candara" panose="020E0502030303020204" pitchFamily="34" charset="0"/>
              </a:rPr>
              <a:t>pokyny: PC</a:t>
            </a:r>
            <a:r>
              <a:rPr lang="cs-CZ" dirty="0">
                <a:latin typeface="Candara" panose="020E0502030303020204" pitchFamily="34" charset="0"/>
              </a:rPr>
              <a:t>, DTP, metodické pokyny jsou součástí materiálu</a:t>
            </a:r>
          </a:p>
          <a:p>
            <a:r>
              <a:rPr lang="cs-CZ" dirty="0">
                <a:latin typeface="Candara" panose="020E0502030303020204" pitchFamily="34" charset="0"/>
              </a:rPr>
              <a:t>Druh učebního </a:t>
            </a:r>
            <a:r>
              <a:rPr lang="cs-CZ" dirty="0" smtClean="0">
                <a:latin typeface="Candara" panose="020E0502030303020204" pitchFamily="34" charset="0"/>
              </a:rPr>
              <a:t>materiálu: Prezentace </a:t>
            </a:r>
            <a:r>
              <a:rPr lang="cs-CZ" dirty="0">
                <a:latin typeface="Candara" panose="020E0502030303020204" pitchFamily="34" charset="0"/>
              </a:rPr>
              <a:t>doplněná fotografiemi a úkoly.</a:t>
            </a:r>
          </a:p>
          <a:p>
            <a:r>
              <a:rPr lang="cs-CZ" dirty="0">
                <a:latin typeface="Candara" panose="020E0502030303020204" pitchFamily="34" charset="0"/>
              </a:rPr>
              <a:t>Druh </a:t>
            </a:r>
            <a:r>
              <a:rPr lang="cs-CZ" dirty="0" smtClean="0">
                <a:latin typeface="Candara" panose="020E0502030303020204" pitchFamily="34" charset="0"/>
              </a:rPr>
              <a:t>interaktivity: Kombinovaná</a:t>
            </a:r>
            <a:endParaRPr lang="cs-CZ" dirty="0">
              <a:latin typeface="Candara" panose="020E0502030303020204" pitchFamily="34" charset="0"/>
            </a:endParaRPr>
          </a:p>
          <a:p>
            <a:r>
              <a:rPr lang="cs-CZ" dirty="0">
                <a:latin typeface="Candara" panose="020E0502030303020204" pitchFamily="34" charset="0"/>
              </a:rPr>
              <a:t>Cílová </a:t>
            </a:r>
            <a:r>
              <a:rPr lang="cs-CZ" dirty="0" smtClean="0">
                <a:latin typeface="Candara" panose="020E0502030303020204" pitchFamily="34" charset="0"/>
              </a:rPr>
              <a:t>skupina: Žák </a:t>
            </a:r>
            <a:r>
              <a:rPr lang="cs-CZ" dirty="0">
                <a:latin typeface="Candara" panose="020E0502030303020204" pitchFamily="34" charset="0"/>
              </a:rPr>
              <a:t>8</a:t>
            </a:r>
            <a:r>
              <a:rPr lang="cs-CZ" dirty="0" smtClean="0">
                <a:latin typeface="Candara" panose="020E0502030303020204" pitchFamily="34" charset="0"/>
              </a:rPr>
              <a:t>. </a:t>
            </a:r>
            <a:r>
              <a:rPr lang="cs-CZ" dirty="0">
                <a:latin typeface="Candara" panose="020E0502030303020204" pitchFamily="34" charset="0"/>
              </a:rPr>
              <a:t>ročníku</a:t>
            </a:r>
          </a:p>
          <a:p>
            <a:r>
              <a:rPr lang="cs-CZ" dirty="0">
                <a:latin typeface="Candara" panose="020E0502030303020204" pitchFamily="34" charset="0"/>
              </a:rPr>
              <a:t>Datum vzniku </a:t>
            </a:r>
            <a:r>
              <a:rPr lang="cs-CZ" dirty="0" smtClean="0">
                <a:latin typeface="Candara" panose="020E0502030303020204" pitchFamily="34" charset="0"/>
              </a:rPr>
              <a:t>DUM: 18.6.2013</a:t>
            </a: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61021" y="5949280"/>
            <a:ext cx="4733925" cy="704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795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39552" y="2924944"/>
            <a:ext cx="6572482" cy="1753294"/>
          </a:xfrm>
        </p:spPr>
        <p:txBody>
          <a:bodyPr>
            <a:normAutofit/>
          </a:bodyPr>
          <a:lstStyle/>
          <a:p>
            <a:pPr algn="ctr"/>
            <a: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    Ohmův zákon</a:t>
            </a:r>
            <a:br>
              <a:rPr lang="cs-CZ" sz="5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</a:br>
            <a:r>
              <a:rPr lang="cs-CZ" sz="32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(příklady)</a:t>
            </a:r>
            <a:endParaRPr lang="cs-CZ" sz="32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691680" y="800768"/>
            <a:ext cx="5276338" cy="1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Přímá spojnice 10"/>
          <p:cNvCxnSpPr/>
          <p:nvPr/>
        </p:nvCxnSpPr>
        <p:spPr>
          <a:xfrm>
            <a:off x="2560955" y="2674035"/>
            <a:ext cx="12075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ývojový diagram: spojnice 12"/>
          <p:cNvSpPr/>
          <p:nvPr/>
        </p:nvSpPr>
        <p:spPr>
          <a:xfrm>
            <a:off x="5709671" y="2395173"/>
            <a:ext cx="576064" cy="57606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4077" y="3382889"/>
            <a:ext cx="622300" cy="61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4701952" y="2661160"/>
            <a:ext cx="10077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041939" y="587119"/>
            <a:ext cx="3999" cy="4289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7407" y="2608804"/>
            <a:ext cx="130461" cy="130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2" name="Přímá spojnice 21"/>
          <p:cNvCxnSpPr/>
          <p:nvPr/>
        </p:nvCxnSpPr>
        <p:spPr>
          <a:xfrm flipV="1">
            <a:off x="2564716" y="804428"/>
            <a:ext cx="0" cy="18696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045938" y="789450"/>
            <a:ext cx="176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669290" y="1635764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 flipV="1">
            <a:off x="3462150" y="2666180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/>
          <p:nvPr/>
        </p:nvCxnSpPr>
        <p:spPr>
          <a:xfrm flipV="1">
            <a:off x="4992638" y="2661160"/>
            <a:ext cx="0" cy="1029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1041"/>
          <p:cNvCxnSpPr>
            <a:endCxn id="1029" idx="1"/>
          </p:cNvCxnSpPr>
          <p:nvPr/>
        </p:nvCxnSpPr>
        <p:spPr>
          <a:xfrm>
            <a:off x="3462150" y="3690864"/>
            <a:ext cx="46192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1043"/>
          <p:cNvCxnSpPr>
            <a:stCxn id="1029" idx="3"/>
          </p:cNvCxnSpPr>
          <p:nvPr/>
        </p:nvCxnSpPr>
        <p:spPr>
          <a:xfrm>
            <a:off x="4546377" y="3690864"/>
            <a:ext cx="4462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1045"/>
          <p:cNvCxnSpPr/>
          <p:nvPr/>
        </p:nvCxnSpPr>
        <p:spPr>
          <a:xfrm>
            <a:off x="6285735" y="2661160"/>
            <a:ext cx="13835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4" name="Přímá spojnice 1053"/>
          <p:cNvCxnSpPr/>
          <p:nvPr/>
        </p:nvCxnSpPr>
        <p:spPr>
          <a:xfrm>
            <a:off x="2564716" y="801580"/>
            <a:ext cx="1359361" cy="28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6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7856" y="2601174"/>
            <a:ext cx="128587" cy="12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0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379" y="742061"/>
            <a:ext cx="135259" cy="135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62" name="TextovéPole 1061"/>
          <p:cNvSpPr txBox="1"/>
          <p:nvPr/>
        </p:nvSpPr>
        <p:spPr>
          <a:xfrm>
            <a:off x="5810793" y="2457539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4057935" y="3460031"/>
            <a:ext cx="3545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srgbClr val="B13F9A">
                    <a:lumMod val="75000"/>
                  </a:srgbClr>
                </a:solidFill>
                <a:latin typeface="Candara" pitchFamily="34" charset="0"/>
              </a:rPr>
              <a:t>V</a:t>
            </a:r>
          </a:p>
        </p:txBody>
      </p:sp>
      <p:sp>
        <p:nvSpPr>
          <p:cNvPr id="1078" name="TextovéPole 1077"/>
          <p:cNvSpPr txBox="1"/>
          <p:nvPr/>
        </p:nvSpPr>
        <p:spPr>
          <a:xfrm>
            <a:off x="353604" y="566243"/>
            <a:ext cx="1858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Zopakujte si: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8502" y="2521635"/>
            <a:ext cx="9334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4057935" y="1635764"/>
            <a:ext cx="36113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924077" y="444385"/>
            <a:ext cx="0" cy="7143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se šipkou 1040"/>
          <p:cNvCxnSpPr/>
          <p:nvPr/>
        </p:nvCxnSpPr>
        <p:spPr>
          <a:xfrm flipV="1">
            <a:off x="4057935" y="980080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4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5229" y="447349"/>
            <a:ext cx="12700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3469" y="576303"/>
            <a:ext cx="19050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6377" y="447349"/>
            <a:ext cx="12700" cy="719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1952" y="587119"/>
            <a:ext cx="19050" cy="439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6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2864" y="798075"/>
            <a:ext cx="176213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1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1002" y="796991"/>
            <a:ext cx="176213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79" name="TextovéPole 1078"/>
          <p:cNvSpPr txBox="1"/>
          <p:nvPr/>
        </p:nvSpPr>
        <p:spPr>
          <a:xfrm>
            <a:off x="3582393" y="218841"/>
            <a:ext cx="372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+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81" name="Obdélník 1080"/>
          <p:cNvSpPr/>
          <p:nvPr/>
        </p:nvSpPr>
        <p:spPr>
          <a:xfrm>
            <a:off x="3068278" y="1998415"/>
            <a:ext cx="65915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(A)</a:t>
            </a:r>
          </a:p>
        </p:txBody>
      </p:sp>
      <p:sp>
        <p:nvSpPr>
          <p:cNvPr id="1082" name="TextovéPole 1081"/>
          <p:cNvSpPr txBox="1"/>
          <p:nvPr/>
        </p:nvSpPr>
        <p:spPr>
          <a:xfrm>
            <a:off x="4721002" y="1998415"/>
            <a:ext cx="651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(B)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69534" y="4221088"/>
            <a:ext cx="75868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OHMŮV ZÁKON:</a:t>
            </a: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Elektrický proud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v kovovém vodiči je přímo úměrný elektrickému napětí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mezi konci vodiče.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9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868" y="5421417"/>
            <a:ext cx="1023937" cy="95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0183" y="5421417"/>
            <a:ext cx="103663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1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2637" y="5686528"/>
            <a:ext cx="1293098" cy="457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062" grpId="0"/>
      <p:bldP spid="1067" grpId="0"/>
      <p:bldP spid="1079" grpId="0"/>
      <p:bldP spid="1081" grpId="0"/>
      <p:bldP spid="108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904" y="404664"/>
            <a:ext cx="7242048" cy="482312"/>
          </a:xfrm>
        </p:spPr>
        <p:txBody>
          <a:bodyPr>
            <a:normAutofit/>
          </a:bodyPr>
          <a:lstStyle/>
          <a:p>
            <a:r>
              <a:rPr lang="cs-CZ" sz="2400" b="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Příklady:</a:t>
            </a:r>
            <a:endParaRPr lang="cs-CZ" sz="2400" b="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9" y="1091151"/>
            <a:ext cx="7560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Vypočítej odpor spotřebiče, kterým při napětí 12 V na svorkách prochází proud 0,6 A.</a:t>
            </a: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12 V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0,6 A</a:t>
            </a:r>
          </a:p>
          <a:p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? [</a:t>
            </a:r>
            <a:r>
              <a:rPr lang="el-GR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sz="24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Odpor spotřebiče je 20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</a:t>
            </a: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085" y="3501008"/>
            <a:ext cx="936104" cy="82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241" y="4330128"/>
            <a:ext cx="1025792" cy="846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5201129"/>
            <a:ext cx="1222424" cy="51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0197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5716" y="620688"/>
            <a:ext cx="7560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2. Obvodem prochází proud 0,2 A při napětí 200 V. Vypočítej odpor rezistoru zařazeného v obvodu.</a:t>
            </a: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200 V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0,2 A</a:t>
            </a:r>
          </a:p>
          <a:p>
            <a:r>
              <a:rPr lang="cs-CZ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? [</a:t>
            </a:r>
            <a:r>
              <a:rPr lang="el-GR" sz="24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Ω]</a:t>
            </a:r>
            <a:endParaRPr lang="cs-CZ" sz="24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Odpor rezistoru je 1 000 </a:t>
            </a:r>
            <a:r>
              <a:rPr lang="el-GR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</a:t>
            </a: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5825" y="2924944"/>
            <a:ext cx="936104" cy="82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784" y="4740498"/>
            <a:ext cx="1449731" cy="49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784" y="3851463"/>
            <a:ext cx="1112948" cy="834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282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5716" y="620688"/>
            <a:ext cx="7732668" cy="5463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3</a:t>
            </a:r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Odpor spotřebiče je 540 </a:t>
            </a:r>
            <a:r>
              <a:rPr lang="el-GR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a prochází jím proud 4,5 A. Na jaké napětí byl spotřebič připojen?</a:t>
            </a: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4,5 A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540 </a:t>
            </a:r>
            <a:r>
              <a:rPr lang="el-GR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? [V]</a:t>
            </a:r>
          </a:p>
          <a:p>
            <a:endParaRPr lang="cs-CZ" sz="25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R . I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540 . 4,5</a:t>
            </a:r>
          </a:p>
          <a:p>
            <a:r>
              <a:rPr lang="cs-CZ" sz="2500" u="heavy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2 430 V</a:t>
            </a:r>
          </a:p>
          <a:p>
            <a:endParaRPr lang="cs-CZ" sz="2500" u="heavy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heavy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Spotřebič byl připojen na napětí 2 430 V.</a:t>
            </a:r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974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5716" y="620688"/>
            <a:ext cx="7732668" cy="5463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4</a:t>
            </a:r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Vlákno žárovky má odpor 400 </a:t>
            </a:r>
            <a:r>
              <a:rPr lang="el-GR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Prochází jí proud 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550 mA. Na jaké napětí je žárovka připojena?</a:t>
            </a: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550 mA = 0,55 A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400 </a:t>
            </a:r>
            <a:r>
              <a:rPr lang="el-GR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? [V]</a:t>
            </a:r>
          </a:p>
          <a:p>
            <a:endParaRPr lang="cs-CZ" sz="25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R . I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400 . 0,55</a:t>
            </a:r>
          </a:p>
          <a:p>
            <a:r>
              <a:rPr lang="cs-CZ" sz="2500" u="heavy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220V</a:t>
            </a:r>
          </a:p>
          <a:p>
            <a:endParaRPr lang="cs-CZ" sz="2500" u="heavy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heavy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Žárovka je připojena na napětí 220V.</a:t>
            </a:r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2222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5716" y="620688"/>
            <a:ext cx="7560840" cy="6232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5</a:t>
            </a:r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Na síť o napětí 240 V je připojena žárovka o odporu vlákna 480 </a:t>
            </a:r>
            <a:r>
              <a:rPr lang="el-GR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Jaký proud prochází touto žárovkou?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480 </a:t>
            </a:r>
            <a:r>
              <a:rPr lang="el-GR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240 V</a:t>
            </a:r>
          </a:p>
          <a:p>
            <a:r>
              <a:rPr lang="cs-CZ" sz="25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? [A]</a:t>
            </a:r>
          </a:p>
          <a:p>
            <a:endParaRPr lang="cs-CZ" sz="25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heavy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heavy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Touto žárovkou prochází proud 0,5 A.</a:t>
            </a:r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881888" cy="828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988933"/>
            <a:ext cx="1079614" cy="796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515" y="5013176"/>
            <a:ext cx="1289671" cy="61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73837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5716" y="620688"/>
            <a:ext cx="7560840" cy="6232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6. Topné těleso má odpor 60 </a:t>
            </a:r>
            <a:r>
              <a:rPr lang="el-GR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Je připojeno na napětí 240 V. Jaký proud jím prochází?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R = 60 </a:t>
            </a:r>
            <a:r>
              <a:rPr lang="el-GR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Ω</a:t>
            </a:r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U = 240 V</a:t>
            </a:r>
          </a:p>
          <a:p>
            <a:r>
              <a:rPr lang="cs-CZ" sz="2500" u="sng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I = ? [A]</a:t>
            </a:r>
          </a:p>
          <a:p>
            <a:endParaRPr lang="cs-CZ" sz="25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heavy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heavy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Topným tělesem prochází proud 4 A.</a:t>
            </a:r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68960"/>
            <a:ext cx="881888" cy="828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97399"/>
            <a:ext cx="1073756" cy="792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04263"/>
            <a:ext cx="929740" cy="490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7875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5716" y="620688"/>
            <a:ext cx="7560840" cy="51244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7</a:t>
            </a:r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. Pomocí </a:t>
            </a:r>
            <a:r>
              <a:rPr lang="cs-CZ" sz="2500" dirty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O</a:t>
            </a:r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hmova zákona vypočítej chybějící veličiny v tabulce.</a:t>
            </a:r>
          </a:p>
          <a:p>
            <a:r>
              <a:rPr lang="cs-CZ" sz="2500" dirty="0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 </a:t>
            </a:r>
          </a:p>
          <a:p>
            <a:endParaRPr lang="cs-CZ" sz="2800" dirty="0" smtClean="0">
              <a:solidFill>
                <a:srgbClr val="FF0000"/>
              </a:solidFill>
              <a:latin typeface="Candara" pitchFamily="34" charset="0"/>
            </a:endParaRPr>
          </a:p>
          <a:p>
            <a:endParaRPr lang="cs-CZ" sz="25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sng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heavy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u="heavy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500" dirty="0" smtClean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  <a:p>
            <a:endParaRPr lang="cs-CZ" sz="2400" u="sng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89040"/>
            <a:ext cx="881888" cy="828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45282893"/>
              </p:ext>
            </p:extLst>
          </p:nvPr>
        </p:nvGraphicFramePr>
        <p:xfrm>
          <a:off x="1907704" y="1268760"/>
          <a:ext cx="3615873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05291"/>
                <a:gridCol w="1205291"/>
                <a:gridCol w="1205291"/>
              </a:tblGrid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ndara" pitchFamily="34" charset="0"/>
                        </a:rPr>
                        <a:t>I</a:t>
                      </a:r>
                      <a:endParaRPr lang="cs-CZ" sz="2400" dirty="0"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ndara" pitchFamily="34" charset="0"/>
                        </a:rPr>
                        <a:t>U</a:t>
                      </a:r>
                      <a:endParaRPr lang="cs-CZ" sz="2400" dirty="0"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ndara" pitchFamily="34" charset="0"/>
                        </a:rPr>
                        <a:t>R</a:t>
                      </a:r>
                      <a:endParaRPr lang="cs-CZ" sz="2400" dirty="0"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4 V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20 </a:t>
                      </a:r>
                      <a:r>
                        <a:rPr lang="el-GR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0,25 A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120 V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55806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10 mA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FF0000"/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1 k</a:t>
                      </a:r>
                      <a:r>
                        <a:rPr lang="el-GR" sz="2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Candara" pitchFamily="34" charset="0"/>
                        </a:rPr>
                        <a:t>Ω</a:t>
                      </a:r>
                      <a:endParaRPr lang="cs-CZ" sz="2400" dirty="0">
                        <a:solidFill>
                          <a:schemeClr val="accent1">
                            <a:lumMod val="75000"/>
                          </a:schemeClr>
                        </a:solidFill>
                        <a:latin typeface="Candara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00529"/>
            <a:ext cx="936104" cy="806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10" y="5503674"/>
            <a:ext cx="1213529" cy="566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9675" y="3789039"/>
            <a:ext cx="914091" cy="811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9675" y="4600528"/>
            <a:ext cx="1258929" cy="903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9675" y="5503673"/>
            <a:ext cx="1461528" cy="544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6938" y="4026721"/>
            <a:ext cx="1296144" cy="442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6938" y="4812852"/>
            <a:ext cx="2093416" cy="478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0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6938" y="5503507"/>
            <a:ext cx="1261311" cy="544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23728" y="1844824"/>
            <a:ext cx="829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andara" pitchFamily="34" charset="0"/>
              </a:rPr>
              <a:t>0,2 A</a:t>
            </a:r>
            <a:endParaRPr lang="cs-CZ" sz="24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27984" y="2363491"/>
            <a:ext cx="958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andara" pitchFamily="34" charset="0"/>
              </a:rPr>
              <a:t>480 </a:t>
            </a:r>
            <a:r>
              <a:rPr lang="el-GR" sz="2400" dirty="0" smtClean="0">
                <a:solidFill>
                  <a:srgbClr val="FF0000"/>
                </a:solidFill>
                <a:latin typeface="Candara" pitchFamily="34" charset="0"/>
              </a:rPr>
              <a:t>Ω</a:t>
            </a:r>
            <a:endParaRPr lang="cs-CZ" sz="24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60191" y="2952095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Candara" pitchFamily="34" charset="0"/>
              </a:rPr>
              <a:t>10 V</a:t>
            </a:r>
            <a:endParaRPr lang="cs-CZ" sz="2400" dirty="0">
              <a:solidFill>
                <a:srgbClr val="FF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050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401461" y="548680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Candara" panose="020E0502030303020204" pitchFamily="34" charset="0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Candara" panose="020E0502030303020204" pitchFamily="34" charset="0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95918" y="1133455"/>
            <a:ext cx="8774679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1. Spotřebičem o odporu 2 k</a:t>
            </a:r>
            <a:r>
              <a:rPr lang="el-GR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 prochází proud 5mA. Jaké napětí je na jeho svorkách?</a:t>
            </a:r>
          </a:p>
          <a:p>
            <a:pPr marL="0" indent="0"/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 U = 10V</a:t>
            </a:r>
          </a:p>
          <a:p>
            <a:pPr marL="0" indent="0"/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2. Ke zdroji napětí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240 V byl připojen spotřebič o odporu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 k</a:t>
            </a:r>
            <a:r>
              <a:rPr lang="el-GR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Ω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. Jaký proud prochází spotřebičem?</a:t>
            </a:r>
          </a:p>
          <a:p>
            <a:pPr marL="0" indent="0"/>
            <a:r>
              <a:rPr lang="cs-CZ" sz="2800" dirty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I = 0,08 A = 80 mA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latin typeface="Candara" pitchFamily="34" charset="0"/>
              </a:rPr>
              <a:t>3. Mezi konci rezistoru je napětí 16 V. prochází jím proud 0,2 A. Jak velký odpor má rezistor?</a:t>
            </a:r>
          </a:p>
          <a:p>
            <a:pPr marL="0" indent="0"/>
            <a:r>
              <a:rPr lang="cs-CZ" sz="280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Candara" pitchFamily="34" charset="0"/>
              </a:rPr>
              <a:t> </a:t>
            </a:r>
            <a:r>
              <a:rPr lang="cs-CZ" sz="2800" smtClean="0">
                <a:solidFill>
                  <a:srgbClr val="C00000"/>
                </a:solidFill>
                <a:latin typeface="Candara" pitchFamily="34" charset="0"/>
              </a:rPr>
              <a:t>R </a:t>
            </a:r>
            <a:r>
              <a:rPr lang="cs-CZ" sz="2800" dirty="0" smtClean="0">
                <a:solidFill>
                  <a:srgbClr val="C00000"/>
                </a:solidFill>
                <a:latin typeface="Candara" pitchFamily="34" charset="0"/>
              </a:rPr>
              <a:t>= 80 </a:t>
            </a:r>
            <a:r>
              <a:rPr lang="el-GR" sz="2800" dirty="0" smtClean="0">
                <a:solidFill>
                  <a:srgbClr val="C00000"/>
                </a:solidFill>
                <a:latin typeface="Candara" pitchFamily="34" charset="0"/>
              </a:rPr>
              <a:t>Ω</a:t>
            </a:r>
            <a:endParaRPr lang="cs-CZ" sz="2800" dirty="0">
              <a:solidFill>
                <a:srgbClr val="C000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700" b="0" dirty="0" smtClean="0">
                <a:solidFill>
                  <a:schemeClr val="tx2">
                    <a:lumMod val="75000"/>
                  </a:schemeClr>
                </a:solidFill>
                <a:latin typeface="Candara" pitchFamily="34" charset="0"/>
              </a:rPr>
              <a:t>Použité zdroje:</a:t>
            </a:r>
            <a:endParaRPr lang="cs-CZ" sz="1600" b="0" dirty="0">
              <a:solidFill>
                <a:srgbClr val="FFC000"/>
              </a:solidFill>
              <a:latin typeface="Candara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1196752"/>
            <a:ext cx="7812856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latin typeface="Candara" pitchFamily="34" charset="0"/>
              </a:rPr>
              <a:t>Obrázek autor</a:t>
            </a:r>
            <a:endParaRPr lang="cs-CZ" sz="1600" dirty="0"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094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2478</TotalTime>
  <Words>469</Words>
  <Application>Microsoft Office PowerPoint</Application>
  <PresentationFormat>Předvádění na obrazovce (4:3)</PresentationFormat>
  <Paragraphs>136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Snímek 1</vt:lpstr>
      <vt:lpstr>     Ohmův zákon (příklady)</vt:lpstr>
      <vt:lpstr>Snímek 3</vt:lpstr>
      <vt:lpstr>Příklady: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168</cp:revision>
  <dcterms:created xsi:type="dcterms:W3CDTF">2013-01-16T20:09:48Z</dcterms:created>
  <dcterms:modified xsi:type="dcterms:W3CDTF">2015-07-17T07:43:49Z</dcterms:modified>
</cp:coreProperties>
</file>