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8"/>
  </p:notesMasterIdLst>
  <p:sldIdLst>
    <p:sldId id="271" r:id="rId2"/>
    <p:sldId id="256" r:id="rId3"/>
    <p:sldId id="284" r:id="rId4"/>
    <p:sldId id="257" r:id="rId5"/>
    <p:sldId id="285" r:id="rId6"/>
    <p:sldId id="286" r:id="rId7"/>
    <p:sldId id="290" r:id="rId8"/>
    <p:sldId id="291" r:id="rId9"/>
    <p:sldId id="293" r:id="rId10"/>
    <p:sldId id="292" r:id="rId11"/>
    <p:sldId id="287" r:id="rId12"/>
    <p:sldId id="288" r:id="rId13"/>
    <p:sldId id="289" r:id="rId14"/>
    <p:sldId id="294" r:id="rId15"/>
    <p:sldId id="264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56877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deed.en" TargetMode="External"/><Relationship Id="rId7" Type="http://schemas.openxmlformats.org/officeDocument/2006/relationships/hyperlink" Target="http://cs.wikipedia.org/wiki/Soubor:Zero-Center_Ammeter.JPG" TargetMode="External"/><Relationship Id="rId2" Type="http://schemas.openxmlformats.org/officeDocument/2006/relationships/hyperlink" Target="http://en.wikipedia.org/wiki/en:Creative_Commo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reativecommons.org/licenses/by-sa/1.0/deed.en" TargetMode="External"/><Relationship Id="rId5" Type="http://schemas.openxmlformats.org/officeDocument/2006/relationships/hyperlink" Target="http://creativecommons.org/licenses/by-sa/2.0/deed.en" TargetMode="External"/><Relationship Id="rId4" Type="http://schemas.openxmlformats.org/officeDocument/2006/relationships/hyperlink" Target="http://creativecommons.org/licenses/by-sa/2.5/deed.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567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701963"/>
            <a:ext cx="77768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Měření elektrického proudu a napětí</a:t>
            </a:r>
            <a:r>
              <a:rPr lang="cs-CZ" dirty="0">
                <a:latin typeface="Candara" panose="020E0502030303020204" pitchFamily="34" charset="0"/>
              </a:rPr>
              <a:t>	</a:t>
            </a: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III/2/FY/2/2/8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elektrickými veličinami proud a napětí. Naučí se jejich značky, schematické značky a jednotky. Bude umět určovat hodnoty ze stupnic měřících přístrojů ampérmetru a voltmetru.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Klíčová slova</a:t>
            </a:r>
            <a:r>
              <a:rPr lang="cs-CZ" dirty="0" smtClean="0">
                <a:latin typeface="Candara" panose="020E0502030303020204" pitchFamily="34" charset="0"/>
              </a:rPr>
              <a:t>: Měření el. </a:t>
            </a:r>
            <a:r>
              <a:rPr lang="cs-CZ" dirty="0">
                <a:latin typeface="Candara" panose="020E0502030303020204" pitchFamily="34" charset="0"/>
              </a:rPr>
              <a:t>p</a:t>
            </a:r>
            <a:r>
              <a:rPr lang="cs-CZ" dirty="0" smtClean="0">
                <a:latin typeface="Candara" panose="020E0502030303020204" pitchFamily="34" charset="0"/>
              </a:rPr>
              <a:t>roudu a napětí, ampérmetr, voltmetr.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20.6.2013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594928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Měření elektrického proudu a napětí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26328"/>
          </a:xfrm>
        </p:spPr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2"/>
                </a:solidFill>
                <a:latin typeface="Candara" pitchFamily="34" charset="0"/>
              </a:rPr>
              <a:t>Měření elektrického proudu</a:t>
            </a:r>
            <a:endParaRPr lang="cs-CZ" sz="32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19985"/>
            <a:ext cx="7239000" cy="471732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Elektrický proud je fyzikální veličina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Je tvořen usměrněným pohybem volných částic s elektrickým nábojem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Je roven celkovému množství elektrického náboje, které projde průřezem vodiče za jednotku času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Značka: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Základní jednotka: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1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ampér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(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1 A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Elektrický proud měříme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ampérmetrem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076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Přímá spojnice 10"/>
          <p:cNvCxnSpPr/>
          <p:nvPr/>
        </p:nvCxnSpPr>
        <p:spPr>
          <a:xfrm>
            <a:off x="3574109" y="1694265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ývojový diagram: spojnice 12"/>
          <p:cNvSpPr/>
          <p:nvPr/>
        </p:nvSpPr>
        <p:spPr>
          <a:xfrm>
            <a:off x="4139134" y="1388843"/>
            <a:ext cx="576064" cy="57606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>
            <a:stCxn id="13" idx="6"/>
          </p:cNvCxnSpPr>
          <p:nvPr/>
        </p:nvCxnSpPr>
        <p:spPr>
          <a:xfrm>
            <a:off x="4715198" y="1676875"/>
            <a:ext cx="5918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2" name="TextovéPole 1061"/>
          <p:cNvSpPr txBox="1"/>
          <p:nvPr/>
        </p:nvSpPr>
        <p:spPr>
          <a:xfrm>
            <a:off x="4240256" y="144604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78" name="TextovéPole 1077"/>
          <p:cNvSpPr txBox="1"/>
          <p:nvPr/>
        </p:nvSpPr>
        <p:spPr>
          <a:xfrm>
            <a:off x="224912" y="261103"/>
            <a:ext cx="7952370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2"/>
                </a:solidFill>
                <a:latin typeface="Candara" pitchFamily="34" charset="0"/>
              </a:rPr>
              <a:t>Ampérmetr slouží k měření elektrického proudu.</a:t>
            </a:r>
          </a:p>
          <a:p>
            <a:r>
              <a:rPr lang="cs-CZ" sz="2600" b="1" dirty="0" smtClean="0">
                <a:solidFill>
                  <a:schemeClr val="tx2"/>
                </a:solidFill>
                <a:latin typeface="Candara" pitchFamily="34" charset="0"/>
              </a:rPr>
              <a:t>Schematická značka: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600" b="1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sz="2600" b="1" dirty="0" smtClean="0">
              <a:solidFill>
                <a:schemeClr val="tx2"/>
              </a:solidFill>
              <a:latin typeface="Candara" pitchFamily="34" charset="0"/>
            </a:endParaRPr>
          </a:p>
          <a:p>
            <a:endParaRPr lang="cs-CZ" sz="2600" b="1" dirty="0">
              <a:solidFill>
                <a:schemeClr val="tx2"/>
              </a:solidFill>
              <a:latin typeface="Candara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600" b="1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2600" b="1" dirty="0" smtClean="0">
                <a:solidFill>
                  <a:schemeClr val="tx2"/>
                </a:solidFill>
                <a:latin typeface="Candara" pitchFamily="34" charset="0"/>
              </a:rPr>
              <a:t>Ampérmetr zapojujeme do obvodu sériově.</a:t>
            </a:r>
          </a:p>
          <a:p>
            <a:r>
              <a:rPr lang="cs-CZ" sz="2600" b="1" dirty="0" smtClean="0">
                <a:solidFill>
                  <a:schemeClr val="tx2"/>
                </a:solidFill>
                <a:latin typeface="Candara" pitchFamily="34" charset="0"/>
              </a:rPr>
              <a:t>Např. změříme elektrický proud procházející žárovkou.</a:t>
            </a:r>
            <a:endParaRPr lang="cs-CZ" sz="2600" b="1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1138" name="TextovéPole 1137"/>
          <p:cNvSpPr txBox="1"/>
          <p:nvPr/>
        </p:nvSpPr>
        <p:spPr>
          <a:xfrm>
            <a:off x="1178569" y="366678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+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127" y="3851446"/>
            <a:ext cx="3494087" cy="226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petra.kejkrtova\Pictures\2013-09-22 001\P10706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4849" y="3788583"/>
            <a:ext cx="2538801" cy="2679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062" grpId="0"/>
      <p:bldP spid="11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7239000" cy="432048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Nejdříve se naučíme s ampérmetrem pracovat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Zatím budeme měřit pouze stejnosměrný proud, takže nastavíme přepínač do polohy A =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Určíme si: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- Měřící rozsah stupnice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- Počet nejmenších dílků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- Elektrický proud odpovídající jednomu dílku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Odečteme hodnotu elektrického proudu odpovídající poloze ručky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2097087" cy="157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etra.kejkrtova\Pictures\2013-09-15 001\P107061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0760"/>
            <a:ext cx="1512167" cy="1937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70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75015953"/>
              </p:ext>
            </p:extLst>
          </p:nvPr>
        </p:nvGraphicFramePr>
        <p:xfrm>
          <a:off x="1187624" y="3717032"/>
          <a:ext cx="6096000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l"/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a)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b)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Měřící </a:t>
                      </a:r>
                    </a:p>
                    <a:p>
                      <a:pPr algn="l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rozsah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 – 3 mA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0- 3 mA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Počet nejmenších dílků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15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15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Hodnota jednoho dílku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0,2 mA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0,2 mA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Naměřená hodnota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0,6 mA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1,8 mA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239000" cy="62670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1.                  a)                                               b)</a:t>
            </a:r>
            <a:endParaRPr lang="cs-CZ" dirty="0">
              <a:latin typeface="Candara" pitchFamily="34" charset="0"/>
            </a:endParaRPr>
          </a:p>
        </p:txBody>
      </p:sp>
      <p:pic>
        <p:nvPicPr>
          <p:cNvPr id="1026" name="Picture 2" descr="C:\Users\petra.kejkrtova\Pictures\2013-07-06 001\P107001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1" y="726732"/>
            <a:ext cx="3661109" cy="277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 flipV="1">
            <a:off x="1907704" y="2276872"/>
            <a:ext cx="534846" cy="110698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9240" y="681582"/>
            <a:ext cx="3716261" cy="2819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6166066" y="2564904"/>
            <a:ext cx="1070230" cy="81894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3253444" y="6064156"/>
            <a:ext cx="192752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3444" y="4797152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1318" y="5445224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3444" y="4149080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4594" y="6064156"/>
            <a:ext cx="1931987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03929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02165684"/>
              </p:ext>
            </p:extLst>
          </p:nvPr>
        </p:nvGraphicFramePr>
        <p:xfrm>
          <a:off x="1187624" y="3717032"/>
          <a:ext cx="6096000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l"/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a)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b)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Měřící </a:t>
                      </a:r>
                    </a:p>
                    <a:p>
                      <a:pPr algn="l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rozsah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 – 3 A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0- 3 A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Počet nejmenších dílků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Hodnota jednoho dílku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0,1 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0,1 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Naměřená hodnota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1,3 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0,5 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9924" y="748139"/>
            <a:ext cx="3798887" cy="290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 descr="C:\Users\petra.kejkrtova\Pictures\2013-07-18 001\P107004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753" y="748139"/>
            <a:ext cx="3794748" cy="2902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239000" cy="62670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2.                  a)                                               b)</a:t>
            </a:r>
            <a:endParaRPr lang="cs-CZ" dirty="0">
              <a:latin typeface="Candara" pitchFamily="34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1907704" y="2348880"/>
            <a:ext cx="267423" cy="122310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4932040" y="2636912"/>
            <a:ext cx="1234026" cy="93507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0637" y="4140880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0638" y="4797152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0639" y="5445223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5117" y="6093296"/>
            <a:ext cx="1968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0637" y="6093296"/>
            <a:ext cx="1968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41168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04610818"/>
              </p:ext>
            </p:extLst>
          </p:nvPr>
        </p:nvGraphicFramePr>
        <p:xfrm>
          <a:off x="1187624" y="3717032"/>
          <a:ext cx="6096000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l"/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a)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b)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Měřící </a:t>
                      </a:r>
                    </a:p>
                    <a:p>
                      <a:pPr algn="l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rozsah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 – 30 A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0- 30 A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Počet nejmenších dílků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Hodnota jednoho dílku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 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 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Naměřená hodnota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19 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9 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9634" y="695049"/>
            <a:ext cx="3852863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petra.kejkrtova\Pictures\2013-07-18 001\P107004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936" y="695049"/>
            <a:ext cx="3852382" cy="289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239000" cy="6267096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Candara" pitchFamily="34" charset="0"/>
              </a:rPr>
              <a:t>3</a:t>
            </a:r>
            <a:r>
              <a:rPr lang="cs-CZ" dirty="0" smtClean="0">
                <a:latin typeface="Candara" pitchFamily="34" charset="0"/>
              </a:rPr>
              <a:t>.                  a)                                               b)</a:t>
            </a:r>
            <a:endParaRPr lang="cs-CZ" dirty="0">
              <a:latin typeface="Candara" pitchFamily="34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175127" y="2417655"/>
            <a:ext cx="452657" cy="110698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5364088" y="2417655"/>
            <a:ext cx="773377" cy="108802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8015" y="6092326"/>
            <a:ext cx="1968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1251" y="6093296"/>
            <a:ext cx="1968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1252" y="4165600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1251" y="4797152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1252" y="5445224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49550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26328"/>
          </a:xfrm>
        </p:spPr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2"/>
                </a:solidFill>
                <a:latin typeface="Candara" pitchFamily="34" charset="0"/>
              </a:rPr>
              <a:t>Měření elektrického napětí</a:t>
            </a:r>
            <a:endParaRPr lang="cs-CZ" sz="32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19985"/>
            <a:ext cx="7239000" cy="471732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Elektrické napětí je fyzikální veličina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Do elektrického obvodu zapojujeme zdroj napětí, který koná práci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Značka: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Základní jednotka: 1 volt(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1V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Elektrické napětí měříme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voltmetrem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Elektrické napětí se měří obdobně jako elektrický proud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210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Přímá spojnice 10"/>
          <p:cNvCxnSpPr/>
          <p:nvPr/>
        </p:nvCxnSpPr>
        <p:spPr>
          <a:xfrm>
            <a:off x="3574109" y="1694265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ývojový diagram: spojnice 12"/>
          <p:cNvSpPr/>
          <p:nvPr/>
        </p:nvSpPr>
        <p:spPr>
          <a:xfrm>
            <a:off x="4139134" y="1388843"/>
            <a:ext cx="576064" cy="57606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5" name="Přímá spojnice 14"/>
          <p:cNvCxnSpPr>
            <a:stCxn id="13" idx="6"/>
          </p:cNvCxnSpPr>
          <p:nvPr/>
        </p:nvCxnSpPr>
        <p:spPr>
          <a:xfrm>
            <a:off x="4715198" y="1676875"/>
            <a:ext cx="5918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2" name="TextovéPole 1061"/>
          <p:cNvSpPr txBox="1"/>
          <p:nvPr/>
        </p:nvSpPr>
        <p:spPr>
          <a:xfrm>
            <a:off x="4240256" y="1446043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78" name="TextovéPole 1077"/>
          <p:cNvSpPr txBox="1"/>
          <p:nvPr/>
        </p:nvSpPr>
        <p:spPr>
          <a:xfrm>
            <a:off x="150943" y="404081"/>
            <a:ext cx="8133060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2"/>
                </a:solidFill>
                <a:latin typeface="Candara" pitchFamily="34" charset="0"/>
              </a:rPr>
              <a:t>Voltmetr slouží k měření elektrického napětí.</a:t>
            </a:r>
          </a:p>
          <a:p>
            <a:r>
              <a:rPr lang="cs-CZ" sz="2600" b="1" dirty="0" smtClean="0">
                <a:solidFill>
                  <a:schemeClr val="tx2"/>
                </a:solidFill>
                <a:latin typeface="Candara" pitchFamily="34" charset="0"/>
              </a:rPr>
              <a:t>Schematická značka: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600" b="1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sz="2600" b="1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600" b="1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2600" b="1" dirty="0" smtClean="0">
                <a:solidFill>
                  <a:schemeClr val="tx2"/>
                </a:solidFill>
                <a:latin typeface="Candara" pitchFamily="34" charset="0"/>
              </a:rPr>
              <a:t>Voltmetr zapojujeme do obvodu paralelně.</a:t>
            </a:r>
          </a:p>
          <a:p>
            <a:r>
              <a:rPr lang="cs-CZ" sz="2600" b="1" dirty="0" smtClean="0">
                <a:solidFill>
                  <a:schemeClr val="tx2"/>
                </a:solidFill>
                <a:latin typeface="Candara" pitchFamily="34" charset="0"/>
              </a:rPr>
              <a:t>Např. změříme elektrické napětí mezi svorkami žárovky.</a:t>
            </a:r>
            <a:endParaRPr lang="cs-CZ" sz="2600" b="1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054" y="3501008"/>
            <a:ext cx="3494087" cy="315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petra.kejkrtova\Pictures\2013-09-22 001\P10706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4917" y="3501007"/>
            <a:ext cx="2133820" cy="3141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3165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0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83775714"/>
              </p:ext>
            </p:extLst>
          </p:nvPr>
        </p:nvGraphicFramePr>
        <p:xfrm>
          <a:off x="1310345" y="3645024"/>
          <a:ext cx="6096000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a)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b)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Měřící</a:t>
                      </a: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rozsah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 – 3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 – 3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Počet nejmenších dílků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Hodnota nejmenšího dílku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0,1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0,1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Naměřená hodnota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0,7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2,4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239000" cy="62670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1.                         a)                                             b)</a:t>
            </a:r>
            <a:endParaRPr lang="cs-CZ" dirty="0">
              <a:latin typeface="Candara" pitchFamily="34" charset="0"/>
            </a:endParaRPr>
          </a:p>
        </p:txBody>
      </p:sp>
      <p:pic>
        <p:nvPicPr>
          <p:cNvPr id="2050" name="Picture 2" descr="C:\Users\petra.kejkrtova\Pictures\2013-07-06 001\P106096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683617"/>
            <a:ext cx="343219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999" y="683071"/>
            <a:ext cx="3432175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 flipV="1">
            <a:off x="1763688" y="2276872"/>
            <a:ext cx="924008" cy="100811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6288086" y="2276872"/>
            <a:ext cx="1092226" cy="100811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9392" y="4077072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9393" y="4725144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5049" y="5373216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1812" y="6021288"/>
            <a:ext cx="1968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5049" y="6021288"/>
            <a:ext cx="1968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4668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64030293"/>
              </p:ext>
            </p:extLst>
          </p:nvPr>
        </p:nvGraphicFramePr>
        <p:xfrm>
          <a:off x="1115616" y="3717032"/>
          <a:ext cx="6096000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a)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b)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Měřící </a:t>
                      </a: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rozsah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 – 30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 – 30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nejmenších dílků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Hodnota nejmenšího dílku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Naměřená hodnota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11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24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7239000" cy="61950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2.              a)                                  b)   </a:t>
            </a:r>
            <a:endParaRPr lang="cs-CZ" dirty="0"/>
          </a:p>
        </p:txBody>
      </p:sp>
      <p:pic>
        <p:nvPicPr>
          <p:cNvPr id="3074" name="Picture 2" descr="C:\Users\petra.kejkrtova\Pictures\2013-07-06 001\P10609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1" y="764705"/>
            <a:ext cx="3384376" cy="268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62150"/>
            <a:ext cx="3387603" cy="2687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1835697" y="2348881"/>
            <a:ext cx="468052" cy="1008111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6049777" y="2492897"/>
            <a:ext cx="898487" cy="86409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6479" y="6104755"/>
            <a:ext cx="1968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1608" y="6093296"/>
            <a:ext cx="1968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7477" y="4077072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9716" y="4797152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9716" y="5448715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0154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92465949"/>
              </p:ext>
            </p:extLst>
          </p:nvPr>
        </p:nvGraphicFramePr>
        <p:xfrm>
          <a:off x="1115616" y="3717032"/>
          <a:ext cx="6096000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a)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b)</a:t>
                      </a:r>
                      <a:endParaRPr lang="cs-CZ" b="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Měřící</a:t>
                      </a: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rozsah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 – 300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0 – 300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Počet nejmenších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 díků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Hodnota nejmenšího dílku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10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10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Naměřená hodnota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150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Candara" pitchFamily="34" charset="0"/>
                        </a:rPr>
                        <a:t>280 V</a:t>
                      </a:r>
                      <a:endParaRPr lang="cs-CZ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239000" cy="61230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andara" pitchFamily="34" charset="0"/>
              </a:rPr>
              <a:t>3.                  a)                                    b)</a:t>
            </a:r>
            <a:endParaRPr lang="cs-CZ" dirty="0">
              <a:latin typeface="Candara" pitchFamily="34" charset="0"/>
            </a:endParaRPr>
          </a:p>
        </p:txBody>
      </p:sp>
      <p:pic>
        <p:nvPicPr>
          <p:cNvPr id="4098" name="Picture 2" descr="C:\Users\petra.kejkrtova\Pictures\2013-07-06 001\P10609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1" y="824139"/>
            <a:ext cx="3456384" cy="2707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7896" y="836712"/>
            <a:ext cx="3436274" cy="2694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339753" y="2183970"/>
            <a:ext cx="0" cy="124503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6236033" y="2806486"/>
            <a:ext cx="1288295" cy="62251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38" y="4165600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39" y="4797152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445224"/>
            <a:ext cx="4005263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1998" y="6093295"/>
            <a:ext cx="1968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4489" y="6093296"/>
            <a:ext cx="196850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935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2"/>
                </a:solidFill>
                <a:latin typeface="Candara" panose="020E0502030303020204" pitchFamily="34" charset="0"/>
              </a:rPr>
              <a:t>Elektrický proud i napětí nejčastěji měříme </a:t>
            </a:r>
            <a:r>
              <a:rPr lang="cs-CZ" sz="3200" b="0" dirty="0" err="1" smtClean="0">
                <a:solidFill>
                  <a:schemeClr val="tx2"/>
                </a:solidFill>
                <a:latin typeface="Candara" panose="020E0502030303020204" pitchFamily="34" charset="0"/>
              </a:rPr>
              <a:t>multimetry</a:t>
            </a:r>
            <a:r>
              <a:rPr lang="cs-CZ" sz="3200" b="0" dirty="0" smtClean="0">
                <a:solidFill>
                  <a:schemeClr val="tx2"/>
                </a:solidFill>
                <a:latin typeface="Candara" panose="020E0502030303020204" pitchFamily="34" charset="0"/>
              </a:rPr>
              <a:t>.</a:t>
            </a:r>
            <a:endParaRPr lang="cs-CZ" sz="3200" b="0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pic>
        <p:nvPicPr>
          <p:cNvPr id="1026" name="Picture 2" descr="C:\Users\petra.kejkrtova\Pictures\2013-09-15 001\P10706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5335" y="1916832"/>
            <a:ext cx="1584176" cy="2325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9-15 001\P107061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3009" y="2532111"/>
            <a:ext cx="1852218" cy="2870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.kejkrtova\Pictures\2013-09-15 001\P107061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1546" y="4416240"/>
            <a:ext cx="1467965" cy="237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a.kejkrtova\Pictures\2013-09-15 001\P107061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29514"/>
            <a:ext cx="3086417" cy="3276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923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1613" y="1205310"/>
            <a:ext cx="8942387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Čím je tvořen elektrický proud?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Je tvořen usměrněným pohybem volných částic s elektrickým nábojem.</a:t>
            </a:r>
            <a:endParaRPr lang="cs-CZ" sz="2800" baseline="-250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2. Jaká je značka a základní jednotka elektrického proudu?</a:t>
            </a:r>
          </a:p>
          <a:p>
            <a:pPr marL="0" indent="0"/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 I, ampér</a:t>
            </a:r>
            <a:endParaRPr lang="cs-CZ" sz="2800" baseline="-25000" dirty="0" smtClean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Čím se měří elektrický proud a jak se tento přístroj do obvodu zapojuje?</a:t>
            </a:r>
          </a:p>
          <a:p>
            <a:pPr marL="0" indent="0"/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Ampérmetrem, sériově.</a:t>
            </a:r>
            <a:endParaRPr lang="cs-CZ" sz="28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Jaká je značka a základní jednotka elektrického napětí?</a:t>
            </a:r>
          </a:p>
          <a:p>
            <a:pPr marL="0" indent="0"/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 U, volt</a:t>
            </a: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5. Čím se měří elektrické napětí a jak se tento přístroj do obvodu zapojuje?</a:t>
            </a:r>
          </a:p>
          <a:p>
            <a:pPr marL="0" indent="0"/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Voltmetr, paralelně</a:t>
            </a:r>
            <a:endParaRPr lang="cs-CZ" sz="2800" dirty="0">
              <a:solidFill>
                <a:srgbClr val="C0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196752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Candara" panose="020E0502030303020204" pitchFamily="34" charset="0"/>
              </a:rPr>
              <a:t>ROUSLAN </a:t>
            </a:r>
            <a:r>
              <a:rPr lang="cs-CZ" sz="1800" dirty="0">
                <a:latin typeface="Candara" panose="020E0502030303020204" pitchFamily="34" charset="0"/>
              </a:rPr>
              <a:t>NABIOULLIN.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ampérmetr [online]. [cit. </a:t>
            </a:r>
            <a:r>
              <a:rPr lang="cs-CZ" sz="1800" dirty="0" smtClean="0">
                <a:latin typeface="Candara" panose="020E0502030303020204" pitchFamily="34" charset="0"/>
              </a:rPr>
              <a:t>5.6.2013</a:t>
            </a:r>
            <a:r>
              <a:rPr lang="cs-CZ" sz="1800" dirty="0">
                <a:latin typeface="Candara" panose="020E0502030303020204" pitchFamily="34" charset="0"/>
              </a:rPr>
              <a:t>]. </a:t>
            </a:r>
            <a:r>
              <a:rPr lang="cs-CZ" sz="1800" dirty="0" smtClean="0">
                <a:latin typeface="Candara" panose="020E0502030303020204" pitchFamily="34" charset="0"/>
              </a:rPr>
              <a:t>Dostupný pod licencí </a:t>
            </a:r>
            <a:r>
              <a:rPr lang="en-US" sz="1800" dirty="0" smtClean="0">
                <a:latin typeface="Candara" panose="020E0502030303020204" pitchFamily="34" charset="0"/>
                <a:hlinkClick r:id="rId2" tooltip="w:en:Creative Commons"/>
              </a:rPr>
              <a:t>Creative </a:t>
            </a:r>
            <a:r>
              <a:rPr lang="en-US" sz="1800" dirty="0">
                <a:latin typeface="Candara" panose="020E0502030303020204" pitchFamily="34" charset="0"/>
                <a:hlinkClick r:id="rId2" tooltip="w:en:Creative Commons"/>
              </a:rPr>
              <a:t>Commons</a:t>
            </a:r>
            <a:r>
              <a:rPr lang="en-US" sz="1800" dirty="0">
                <a:latin typeface="Candara" panose="020E0502030303020204" pitchFamily="34" charset="0"/>
              </a:rPr>
              <a:t> Attribution-Share Alike </a:t>
            </a:r>
            <a:r>
              <a:rPr lang="en-US" sz="1800" dirty="0">
                <a:latin typeface="Candara" panose="020E0502030303020204" pitchFamily="34" charset="0"/>
                <a:hlinkClick r:id="rId3"/>
              </a:rPr>
              <a:t>3.0 </a:t>
            </a:r>
            <a:r>
              <a:rPr lang="en-US" sz="1800" dirty="0" err="1">
                <a:latin typeface="Candara" panose="020E0502030303020204" pitchFamily="34" charset="0"/>
                <a:hlinkClick r:id="rId3"/>
              </a:rPr>
              <a:t>Unported</a:t>
            </a:r>
            <a:r>
              <a:rPr lang="en-US" sz="1800" dirty="0">
                <a:latin typeface="Candara" panose="020E0502030303020204" pitchFamily="34" charset="0"/>
              </a:rPr>
              <a:t>, </a:t>
            </a:r>
            <a:r>
              <a:rPr lang="en-US" sz="1800" dirty="0">
                <a:latin typeface="Candara" panose="020E0502030303020204" pitchFamily="34" charset="0"/>
                <a:hlinkClick r:id="rId4"/>
              </a:rPr>
              <a:t>2.5 Generic</a:t>
            </a:r>
            <a:r>
              <a:rPr lang="en-US" sz="1800" dirty="0">
                <a:latin typeface="Candara" panose="020E0502030303020204" pitchFamily="34" charset="0"/>
              </a:rPr>
              <a:t>, </a:t>
            </a:r>
            <a:r>
              <a:rPr lang="en-US" sz="1800" dirty="0">
                <a:latin typeface="Candara" panose="020E0502030303020204" pitchFamily="34" charset="0"/>
                <a:hlinkClick r:id="rId5"/>
              </a:rPr>
              <a:t>2.0 Generic</a:t>
            </a:r>
            <a:r>
              <a:rPr lang="en-US" sz="1800" dirty="0">
                <a:latin typeface="Candara" panose="020E0502030303020204" pitchFamily="34" charset="0"/>
              </a:rPr>
              <a:t> and </a:t>
            </a:r>
            <a:r>
              <a:rPr lang="en-US" sz="1800" dirty="0">
                <a:latin typeface="Candara" panose="020E0502030303020204" pitchFamily="34" charset="0"/>
                <a:hlinkClick r:id="rId6"/>
              </a:rPr>
              <a:t>1.0 Generic</a:t>
            </a:r>
            <a:r>
              <a:rPr lang="cs-CZ" sz="1800" dirty="0" smtClean="0">
                <a:latin typeface="Candara" panose="020E0502030303020204" pitchFamily="34" charset="0"/>
              </a:rPr>
              <a:t> </a:t>
            </a:r>
            <a:r>
              <a:rPr lang="cs-CZ" sz="1800" dirty="0">
                <a:latin typeface="Candara" panose="020E0502030303020204" pitchFamily="34" charset="0"/>
              </a:rPr>
              <a:t>na WWW: </a:t>
            </a:r>
            <a:r>
              <a:rPr lang="cs-CZ" sz="1800" dirty="0">
                <a:latin typeface="Candara" panose="020E0502030303020204" pitchFamily="34" charset="0"/>
                <a:hlinkClick r:id="rId7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7"/>
              </a:rPr>
              <a:t>cs.wikipedia.org/wiki/Soubor:Zero-Center_Ammeter.JPG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Candara" panose="020E0502030303020204" pitchFamily="34" charset="0"/>
              </a:rPr>
              <a:t>Ostatní obrázky autor.</a:t>
            </a:r>
            <a:endParaRPr lang="cs-CZ" sz="1800" dirty="0"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1142</TotalTime>
  <Words>552</Words>
  <Application>Microsoft Office PowerPoint</Application>
  <PresentationFormat>Předvádění na obrazovce (4:3)</PresentationFormat>
  <Paragraphs>168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Snímek 1</vt:lpstr>
      <vt:lpstr>     Měření elektrického proudu a napětí</vt:lpstr>
      <vt:lpstr>Měření elektrického proudu</vt:lpstr>
      <vt:lpstr>Snímek 4</vt:lpstr>
      <vt:lpstr>Snímek 5</vt:lpstr>
      <vt:lpstr>Snímek 6</vt:lpstr>
      <vt:lpstr>Snímek 7</vt:lpstr>
      <vt:lpstr>Snímek 8</vt:lpstr>
      <vt:lpstr>Měření elektrického napětí</vt:lpstr>
      <vt:lpstr>Snímek 10</vt:lpstr>
      <vt:lpstr>Snímek 11</vt:lpstr>
      <vt:lpstr>Snímek 12</vt:lpstr>
      <vt:lpstr>Snímek 13</vt:lpstr>
      <vt:lpstr>Elektrický proud i napětí nejčastěji měříme multimetry.</vt:lpstr>
      <vt:lpstr>Snímek 15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151</cp:revision>
  <dcterms:created xsi:type="dcterms:W3CDTF">2013-01-16T20:09:48Z</dcterms:created>
  <dcterms:modified xsi:type="dcterms:W3CDTF">2015-07-17T07:40:56Z</dcterms:modified>
</cp:coreProperties>
</file>