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5"/>
  </p:notesMasterIdLst>
  <p:sldIdLst>
    <p:sldId id="271" r:id="rId2"/>
    <p:sldId id="256" r:id="rId3"/>
    <p:sldId id="293" r:id="rId4"/>
    <p:sldId id="307" r:id="rId5"/>
    <p:sldId id="305" r:id="rId6"/>
    <p:sldId id="312" r:id="rId7"/>
    <p:sldId id="306" r:id="rId8"/>
    <p:sldId id="308" r:id="rId9"/>
    <p:sldId id="311" r:id="rId10"/>
    <p:sldId id="309" r:id="rId11"/>
    <p:sldId id="310" r:id="rId12"/>
    <p:sldId id="264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0941" autoAdjust="0"/>
  </p:normalViewPr>
  <p:slideViewPr>
    <p:cSldViewPr>
      <p:cViewPr>
        <p:scale>
          <a:sx n="70" d="100"/>
          <a:sy n="70" d="100"/>
        </p:scale>
        <p:origin x="-1074" y="-5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12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aper_shavings_attracted_by_charged_c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1530" y="168299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484784"/>
            <a:ext cx="777686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Elektrické vlastnosti látek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III/2/FY/2/2/1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 elektrováním těles při vzájemném dotyku. Naučí se, jak na sebe vzájemně </a:t>
            </a:r>
            <a:r>
              <a:rPr lang="cs-CZ" dirty="0" err="1" smtClean="0">
                <a:latin typeface="Candara" panose="020E0502030303020204" pitchFamily="34" charset="0"/>
              </a:rPr>
              <a:t>zelektrovaná</a:t>
            </a:r>
            <a:r>
              <a:rPr lang="cs-CZ" dirty="0" smtClean="0">
                <a:latin typeface="Candara" panose="020E0502030303020204" pitchFamily="34" charset="0"/>
              </a:rPr>
              <a:t> tělesa působí. Seznámí se s pojmem elektrické pole a jeho účinky.</a:t>
            </a:r>
          </a:p>
          <a:p>
            <a:r>
              <a:rPr lang="cs-CZ" dirty="0" smtClean="0">
                <a:latin typeface="Candara" panose="020E0502030303020204" pitchFamily="34" charset="0"/>
              </a:rPr>
              <a:t>Klíčová </a:t>
            </a:r>
            <a:r>
              <a:rPr lang="cs-CZ" dirty="0">
                <a:latin typeface="Candara" panose="020E0502030303020204" pitchFamily="34" charset="0"/>
              </a:rPr>
              <a:t>slova</a:t>
            </a:r>
            <a:r>
              <a:rPr lang="cs-CZ" dirty="0" smtClean="0">
                <a:latin typeface="Candara" panose="020E0502030303020204" pitchFamily="34" charset="0"/>
              </a:rPr>
              <a:t>: Elektrování při vzájemném dotyku, elektrický náboj, přitažlivá a odpudivá elektrická síla, elektrické pole. 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6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6.8.2013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0" y="615315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71600" y="3068960"/>
            <a:ext cx="6572482" cy="1753294"/>
          </a:xfrm>
        </p:spPr>
        <p:txBody>
          <a:bodyPr>
            <a:normAutofit/>
          </a:bodyPr>
          <a:lstStyle/>
          <a:p>
            <a:pPr algn="ctr"/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Elektrické vlastnosti látek</a:t>
            </a:r>
            <a:endParaRPr lang="cs-CZ" sz="5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239000" cy="5688632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Už ve starověku pozorovali projevy přitažlivých a odpudivých sil mezi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zelektrovanými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tělesy.</a:t>
            </a: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My se s těmito jevy setkáváme v běžném životě.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Při česání hřebenem, při svlékání svetru, přiblížíme-li vlasy k televizní obrazovce, atd.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Elektrostatika se využívá např. v kopírkách, laserových tiskárnách, v elektrostatických filtrech.</a:t>
            </a:r>
          </a:p>
        </p:txBody>
      </p:sp>
    </p:spTree>
    <p:extLst>
      <p:ext uri="{BB962C8B-B14F-4D97-AF65-F5344CB8AC3E}">
        <p14:creationId xmlns:p14="http://schemas.microsoft.com/office/powerpoint/2010/main" xmlns="" val="1779563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239000" cy="568863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ELEKTROVÁNÍ PŘI VZÁJEMNÉM DOTYKU</a:t>
            </a:r>
          </a:p>
          <a:p>
            <a:pPr marL="0" indent="0">
              <a:buNone/>
            </a:pPr>
            <a:endParaRPr lang="cs-CZ" b="1" dirty="0" smtClean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Třením se tělesa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zelektrují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 Síle, kterou se přitahují nebo odpuzují, říkáme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elektrická síla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Např.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a) </a:t>
            </a:r>
            <a:r>
              <a:rPr lang="cs-CZ" b="1" dirty="0" err="1" smtClean="0">
                <a:solidFill>
                  <a:schemeClr val="tx2"/>
                </a:solidFill>
                <a:latin typeface="Candara" pitchFamily="34" charset="0"/>
              </a:rPr>
              <a:t>Zelektrování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vlasů při česání hřebenem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Náboj vlasů – kladný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Náboj hřebene – záporný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Přitahují se elektrickou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Candara" pitchFamily="34" charset="0"/>
              </a:rPr>
              <a:t>s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ilou.</a:t>
            </a:r>
          </a:p>
        </p:txBody>
      </p:sp>
      <p:pic>
        <p:nvPicPr>
          <p:cNvPr id="1026" name="Picture 2" descr="C:\Users\petra.kejkrtova\Pictures\2013-09-13 001\P107057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861048"/>
            <a:ext cx="2888523" cy="2858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1164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239000" cy="568863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b) </a:t>
            </a:r>
            <a:r>
              <a:rPr lang="cs-CZ" b="1" dirty="0" err="1" smtClean="0">
                <a:solidFill>
                  <a:schemeClr val="tx2"/>
                </a:solidFill>
                <a:latin typeface="Candara" pitchFamily="34" charset="0"/>
              </a:rPr>
              <a:t>Zelektrování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igelitových desek a papíru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Náboj desek – záporný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Náboj papíru – kladný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Přitahují se elektrickou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Candara" pitchFamily="34" charset="0"/>
              </a:rPr>
              <a:t>s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ilou.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c) </a:t>
            </a:r>
            <a:r>
              <a:rPr lang="cs-CZ" b="1" dirty="0" err="1" smtClean="0">
                <a:solidFill>
                  <a:schemeClr val="tx2"/>
                </a:solidFill>
                <a:latin typeface="Candara" pitchFamily="34" charset="0"/>
              </a:rPr>
              <a:t>Zelektrování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igelitových proužků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Náboj proužků – záporný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Odpuzují se elektrickou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Candara" pitchFamily="34" charset="0"/>
              </a:rPr>
              <a:t>s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ilou.</a:t>
            </a:r>
          </a:p>
        </p:txBody>
      </p:sp>
      <p:pic>
        <p:nvPicPr>
          <p:cNvPr id="1026" name="Picture 2" descr="C:\Users\petra.kejkrtova\Pictures\2013-09-15 001\P10706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6442" y="1124744"/>
            <a:ext cx="1858294" cy="245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.kejkrtova\Pictures\2013-09-15 001\P107060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77072"/>
            <a:ext cx="1762922" cy="2451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6389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7239000" cy="583504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latin typeface="Candara" panose="020E0502030303020204" pitchFamily="34" charset="0"/>
              </a:rPr>
              <a:t>d) </a:t>
            </a:r>
            <a:r>
              <a:rPr lang="cs-CZ" b="1" dirty="0" err="1" smtClean="0">
                <a:solidFill>
                  <a:schemeClr val="tx2"/>
                </a:solidFill>
                <a:latin typeface="Candara" panose="020E0502030303020204" pitchFamily="34" charset="0"/>
              </a:rPr>
              <a:t>Zelektrování</a:t>
            </a:r>
            <a:r>
              <a:rPr lang="cs-CZ" b="1" dirty="0" smtClean="0">
                <a:solidFill>
                  <a:schemeClr val="tx2"/>
                </a:solidFill>
                <a:latin typeface="Candara" panose="020E0502030303020204" pitchFamily="34" charset="0"/>
              </a:rPr>
              <a:t> igelitových proužků a papíru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anose="020E0502030303020204" pitchFamily="34" charset="0"/>
              </a:rPr>
              <a:t>Náboj proužků – záporný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anose="020E0502030303020204" pitchFamily="34" charset="0"/>
              </a:rPr>
              <a:t>Náboj papíru – kladný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anose="020E0502030303020204" pitchFamily="34" charset="0"/>
              </a:rPr>
              <a:t>Proužky se vzájemně odpuzují elektrickou silou.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anose="020E0502030303020204" pitchFamily="34" charset="0"/>
              </a:rPr>
              <a:t>Papír a proužky se vzájemně přitahují elektrickou silou</a:t>
            </a:r>
            <a:endParaRPr lang="cs-CZ" dirty="0">
              <a:solidFill>
                <a:schemeClr val="tx2"/>
              </a:solidFill>
              <a:latin typeface="Candara" panose="020E0502030303020204" pitchFamily="34" charset="0"/>
            </a:endParaRPr>
          </a:p>
        </p:txBody>
      </p:sp>
      <p:pic>
        <p:nvPicPr>
          <p:cNvPr id="3074" name="Picture 2" descr="C:\Users\petra.kejkrtova\Pictures\2013-09-15 001\P10706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284984"/>
            <a:ext cx="2592288" cy="3376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8767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239000" cy="5688632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  <a:latin typeface="Candara" pitchFamily="34" charset="0"/>
              </a:rPr>
              <a:t>e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) Nabité CD a papírové odřezky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Náboj CD – záporný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Náboj papírků – kladný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Přitahují se elektrickou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  <a:latin typeface="Candara" pitchFamily="34" charset="0"/>
              </a:rPr>
              <a:t>s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ilou.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  <a:latin typeface="Candara" pitchFamily="34" charset="0"/>
              </a:rPr>
              <a:t>f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) Nabité plastové pravítko a papírové odřezky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Náboj pravítka – záporný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Náboj papírků – kladný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Přitahují se elektrickou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silou.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268758"/>
            <a:ext cx="3528391" cy="2270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petra.kejkrtova\Pictures\2013-09-13 001\P107057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509120"/>
            <a:ext cx="3528391" cy="2135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42161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7239000" cy="604867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Třením se některá tělesa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zelektrují</a:t>
            </a:r>
            <a:r>
              <a:rPr lang="cs-CZ" dirty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(nabijí se), mají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elektrický náboj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Platí, že některá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zelektrovaná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tělesa se odpuzují, některá přitahují elektrickou silou.</a:t>
            </a: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Existují dva druhy elektrického náboje: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Kladný náboj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Záporný náboj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Platí: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Tělesa </a:t>
            </a:r>
            <a:r>
              <a:rPr lang="cs-CZ" b="1" dirty="0" err="1" smtClean="0">
                <a:solidFill>
                  <a:schemeClr val="tx2"/>
                </a:solidFill>
                <a:latin typeface="Candara" pitchFamily="34" charset="0"/>
              </a:rPr>
              <a:t>zelektrovaná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nesouhlasnými náboji se vzájemně přitahují elektrickou silou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(obrázek (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a,b,d,e,f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))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Tělesa </a:t>
            </a:r>
            <a:r>
              <a:rPr lang="cs-CZ" b="1" dirty="0" err="1" smtClean="0">
                <a:solidFill>
                  <a:schemeClr val="tx2"/>
                </a:solidFill>
                <a:latin typeface="Candara" pitchFamily="34" charset="0"/>
              </a:rPr>
              <a:t>zelektrovaná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souhlasnými náboji se vzájemně odpuzují elektrickou silou 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(obrázek (c))</a:t>
            </a:r>
          </a:p>
        </p:txBody>
      </p:sp>
    </p:spTree>
    <p:extLst>
      <p:ext uri="{BB962C8B-B14F-4D97-AF65-F5344CB8AC3E}">
        <p14:creationId xmlns:p14="http://schemas.microsoft.com/office/powerpoint/2010/main" xmlns="" val="23269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2303" y="1987501"/>
            <a:ext cx="427037" cy="43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311013" y="1987501"/>
            <a:ext cx="4183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Candara" pitchFamily="34" charset="0"/>
              </a:rPr>
              <a:t> +</a:t>
            </a:r>
            <a:endParaRPr lang="cs-CZ" sz="2000" dirty="0"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2372" y="332656"/>
            <a:ext cx="7239000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Platí: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Tělesa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zelektrovaná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nesouhlasnými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náboji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- vzájemně se přitahují elektrickou silou 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Tělesa </a:t>
            </a:r>
            <a:r>
              <a:rPr lang="cs-CZ" dirty="0" err="1" smtClean="0">
                <a:solidFill>
                  <a:schemeClr val="tx2"/>
                </a:solidFill>
                <a:latin typeface="Candara" pitchFamily="34" charset="0"/>
              </a:rPr>
              <a:t>zelektrovaná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souhlasnými</a:t>
            </a: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 náboji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-  vzájemně se odpuzují elektrickou silou</a:t>
            </a:r>
          </a:p>
        </p:txBody>
      </p:sp>
      <p:sp>
        <p:nvSpPr>
          <p:cNvPr id="2" name="Ovál 1"/>
          <p:cNvSpPr/>
          <p:nvPr/>
        </p:nvSpPr>
        <p:spPr>
          <a:xfrm>
            <a:off x="2339752" y="1988840"/>
            <a:ext cx="432048" cy="432048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Candara" pitchFamily="34" charset="0"/>
              </a:rPr>
              <a:t>-</a:t>
            </a:r>
            <a:endParaRPr lang="cs-CZ" sz="3200" dirty="0">
              <a:solidFill>
                <a:schemeClr val="tx1"/>
              </a:solidFill>
              <a:latin typeface="Candara" pitchFamily="34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771800" y="2204194"/>
            <a:ext cx="57606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3707904" y="2204194"/>
            <a:ext cx="594399" cy="67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09120"/>
            <a:ext cx="596900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4900" y="4509119"/>
            <a:ext cx="596900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2301" y="4662155"/>
            <a:ext cx="427037" cy="43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7813" y="4646494"/>
            <a:ext cx="442469" cy="449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9601" y="4648898"/>
            <a:ext cx="439737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646494"/>
            <a:ext cx="439737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8889" y="4747302"/>
            <a:ext cx="688975" cy="23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4850" y="4762960"/>
            <a:ext cx="688975" cy="23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372" y="4762960"/>
            <a:ext cx="712787" cy="23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8226" y="4747301"/>
            <a:ext cx="712787" cy="23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46642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239000" cy="410304"/>
          </a:xfrm>
        </p:spPr>
        <p:txBody>
          <a:bodyPr>
            <a:normAutofit/>
          </a:bodyPr>
          <a:lstStyle/>
          <a:p>
            <a:r>
              <a:rPr lang="cs-CZ" sz="2600" b="0" dirty="0" smtClean="0">
                <a:solidFill>
                  <a:schemeClr val="tx2"/>
                </a:solidFill>
                <a:latin typeface="Candara" pitchFamily="34" charset="0"/>
              </a:rPr>
              <a:t>Elektrické pole</a:t>
            </a:r>
            <a:endParaRPr lang="cs-CZ" sz="2600" b="0" dirty="0">
              <a:solidFill>
                <a:schemeClr val="tx2"/>
              </a:solidFill>
              <a:latin typeface="Candar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571184" cy="5509200"/>
          </a:xfr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Vezmeme si model elektroskopu a plastovou tyč. Třením tyč nabijeme a přiložíme k ručičce elektroskopu, ale nedotkneme se jí. Ručička se vychýlí. Po oddálení se vrátí zpátky.</a:t>
            </a: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Candara" pitchFamily="34" charset="0"/>
              </a:rPr>
              <a:t>Elektrická síla působí i na dálku.</a:t>
            </a:r>
            <a:endParaRPr lang="cs-CZ" dirty="0">
              <a:solidFill>
                <a:schemeClr val="tx2"/>
              </a:solidFill>
              <a:latin typeface="Candara" pitchFamily="34" charset="0"/>
            </a:endParaRPr>
          </a:p>
        </p:txBody>
      </p:sp>
      <p:pic>
        <p:nvPicPr>
          <p:cNvPr id="2050" name="Picture 2" descr="C:\Users\petra.kejkrtova\Pictures\2013-09-15 001\P10705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842182"/>
            <a:ext cx="2016224" cy="3249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a.kejkrtova\Pictures\2013-09-15 001\P107059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842181"/>
            <a:ext cx="1867296" cy="3249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3793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239000" cy="5691032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2"/>
                </a:solidFill>
                <a:latin typeface="Candara" pitchFamily="34" charset="0"/>
              </a:rPr>
              <a:t>Zapamatujte si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  <a:latin typeface="Candara" pitchFamily="34" charset="0"/>
            </a:endParaRPr>
          </a:p>
          <a:p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Kolem každého </a:t>
            </a:r>
            <a:r>
              <a:rPr lang="cs-CZ" b="1" dirty="0" err="1" smtClean="0">
                <a:solidFill>
                  <a:schemeClr val="tx2"/>
                </a:solidFill>
                <a:latin typeface="Candara" pitchFamily="34" charset="0"/>
              </a:rPr>
              <a:t>zelektrovaného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tělesa existuje elektrické pole.</a:t>
            </a:r>
          </a:p>
          <a:p>
            <a:endParaRPr lang="cs-CZ" b="1" dirty="0">
              <a:solidFill>
                <a:schemeClr val="tx2"/>
              </a:solidFill>
              <a:latin typeface="Candara" pitchFamily="34" charset="0"/>
            </a:endParaRPr>
          </a:p>
          <a:p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V tomto elektrickém poli působí na </a:t>
            </a:r>
            <a:r>
              <a:rPr lang="cs-CZ" b="1" dirty="0" err="1" smtClean="0">
                <a:solidFill>
                  <a:schemeClr val="tx2"/>
                </a:solidFill>
                <a:latin typeface="Candara" pitchFamily="34" charset="0"/>
              </a:rPr>
              <a:t>zelektrovaná</a:t>
            </a:r>
            <a:r>
              <a:rPr lang="cs-CZ" b="1" dirty="0" smtClean="0">
                <a:solidFill>
                  <a:schemeClr val="tx2"/>
                </a:solidFill>
                <a:latin typeface="Candara" pitchFamily="34" charset="0"/>
              </a:rPr>
              <a:t> tělesa přitažlivá, nebo odpudivá elektrická síla.</a:t>
            </a:r>
            <a:endParaRPr lang="cs-CZ" b="1" dirty="0">
              <a:solidFill>
                <a:schemeClr val="tx2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9976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231766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09537" y="816541"/>
            <a:ext cx="8942387" cy="6093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1. Jak můžeme </a:t>
            </a:r>
            <a:r>
              <a:rPr lang="cs-CZ" sz="2600" dirty="0" err="1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zelektrovat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 těleso?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rgbClr val="FF0000"/>
                </a:solidFill>
                <a:latin typeface="Candara" pitchFamily="34" charset="0"/>
              </a:rPr>
              <a:t>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Např. třením.</a:t>
            </a:r>
          </a:p>
          <a:p>
            <a:pPr marL="0" indent="0"/>
            <a:r>
              <a:rPr lang="cs-CZ" sz="2600" dirty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. Uveď příklady </a:t>
            </a:r>
            <a:r>
              <a:rPr lang="cs-CZ" sz="2600" dirty="0" err="1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zelektrovaných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 těles.</a:t>
            </a: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Candara" pitchFamily="34" charset="0"/>
              </a:rPr>
              <a:t>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Vlasy a hřeben při česání, igelitové desky a papír, nabitá plastová tyč, atd.</a:t>
            </a:r>
            <a:endParaRPr lang="cs-CZ" sz="2600" dirty="0">
              <a:solidFill>
                <a:srgbClr val="C00000"/>
              </a:solidFill>
              <a:latin typeface="Candara" pitchFamily="34" charset="0"/>
            </a:endParaRPr>
          </a:p>
          <a:p>
            <a:pPr marL="0" indent="0"/>
            <a:r>
              <a:rPr lang="cs-CZ" sz="2600" dirty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. Jaké druhy elektrického náboje existují?</a:t>
            </a: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Candara" pitchFamily="34" charset="0"/>
              </a:rPr>
              <a:t>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Kladné a záporné.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4. Jak na sebe mohou </a:t>
            </a:r>
            <a:r>
              <a:rPr lang="cs-CZ" sz="2600" dirty="0" err="1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zelektrovaná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 tělesa působit?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 Přitažlivou nebo odpudivou elektrickou silou.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5. Kdy na sebe </a:t>
            </a:r>
            <a:r>
              <a:rPr lang="cs-CZ" sz="2600" dirty="0" err="1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zelektr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. tělesa působí přitažlivou silou?</a:t>
            </a:r>
          </a:p>
          <a:p>
            <a:pPr marL="0" indent="0"/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 Pokud jsou nabita nesouhlasnými náboji.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6. Kdy na sebe působí </a:t>
            </a:r>
            <a:r>
              <a:rPr lang="cs-CZ" sz="2600" dirty="0" err="1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zelektr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. tělesa odpudivou silou?</a:t>
            </a:r>
          </a:p>
          <a:p>
            <a:pPr marL="0" indent="0"/>
            <a:r>
              <a:rPr lang="cs-CZ" sz="26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Pokud jsou </a:t>
            </a:r>
            <a:r>
              <a:rPr lang="cs-CZ" sz="2600" dirty="0" err="1" smtClean="0">
                <a:solidFill>
                  <a:srgbClr val="C00000"/>
                </a:solidFill>
                <a:latin typeface="Candara" pitchFamily="34" charset="0"/>
              </a:rPr>
              <a:t>zelektrovaná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 souhlasnými náboji.</a:t>
            </a:r>
          </a:p>
          <a:p>
            <a:pPr marL="0" indent="0"/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7. Co existuje kolem každého </a:t>
            </a:r>
            <a:r>
              <a:rPr lang="cs-CZ" sz="2600" dirty="0" err="1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zelektrovaného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 tělesa?</a:t>
            </a:r>
          </a:p>
          <a:p>
            <a:pPr marL="0" indent="0"/>
            <a:r>
              <a:rPr lang="cs-CZ" sz="2600" dirty="0">
                <a:solidFill>
                  <a:srgbClr val="FF0000"/>
                </a:solidFill>
                <a:latin typeface="Candara" pitchFamily="34" charset="0"/>
              </a:rPr>
              <a:t> </a:t>
            </a:r>
            <a:r>
              <a:rPr lang="cs-CZ" sz="2600" dirty="0" smtClean="0">
                <a:solidFill>
                  <a:srgbClr val="C00000"/>
                </a:solidFill>
                <a:latin typeface="Candara" pitchFamily="34" charset="0"/>
              </a:rPr>
              <a:t>Elektrické pole.</a:t>
            </a:r>
            <a:endParaRPr lang="cs-CZ" sz="2600" dirty="0">
              <a:solidFill>
                <a:srgbClr val="C000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2816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28160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600" b="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96752"/>
            <a:ext cx="8208912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PEDIADEEP</a:t>
            </a:r>
            <a:r>
              <a:rPr lang="cs-CZ" sz="1600" dirty="0"/>
              <a:t>. </a:t>
            </a:r>
            <a:r>
              <a:rPr lang="cs-CZ" sz="1600" i="1" dirty="0" err="1"/>
              <a:t>wikimedia</a:t>
            </a:r>
            <a:r>
              <a:rPr lang="cs-CZ" sz="1600" dirty="0"/>
              <a:t>: CD s papírky [online]. [cit. </a:t>
            </a:r>
            <a:r>
              <a:rPr lang="cs-CZ" sz="1600" dirty="0" smtClean="0"/>
              <a:t>28.7.2013</a:t>
            </a:r>
            <a:r>
              <a:rPr lang="cs-CZ" sz="1600" dirty="0"/>
              <a:t>]. Dostupné pod licencí Public </a:t>
            </a:r>
            <a:r>
              <a:rPr lang="cs-CZ" sz="1600" dirty="0" err="1" smtClean="0"/>
              <a:t>Domain</a:t>
            </a:r>
            <a:r>
              <a:rPr lang="cs-CZ" sz="1600" smtClean="0"/>
              <a:t> na </a:t>
            </a:r>
            <a:r>
              <a:rPr lang="cs-CZ" sz="1600" dirty="0"/>
              <a:t>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cs.wikipedia.org/wiki/Soubor:Paper_shavings_attracted_by_charged_cd.jpg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>
                <a:latin typeface="Candara" pitchFamily="34" charset="0"/>
              </a:rPr>
              <a:t>Ostatní obrázky autor.</a:t>
            </a:r>
          </a:p>
          <a:p>
            <a:pPr marL="0" indent="0">
              <a:buNone/>
            </a:pPr>
            <a:endParaRPr lang="cs-CZ" sz="1600" dirty="0" smtClean="0">
              <a:latin typeface="Candara" pitchFamily="34" charset="0"/>
            </a:endParaRPr>
          </a:p>
          <a:p>
            <a:pPr marL="0" indent="0">
              <a:buNone/>
            </a:pPr>
            <a:endParaRPr lang="cs-CZ" sz="16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1608</TotalTime>
  <Words>634</Words>
  <Application>Microsoft Office PowerPoint</Application>
  <PresentationFormat>Předvádění na obrazovce (4:3)</PresentationFormat>
  <Paragraphs>119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Snímek 1</vt:lpstr>
      <vt:lpstr>     Elektrické vlastnosti látek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Elektrické pole</vt:lpstr>
      <vt:lpstr>Snímek 11</vt:lpstr>
      <vt:lpstr>Snímek 12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208</cp:revision>
  <dcterms:created xsi:type="dcterms:W3CDTF">2013-01-16T20:09:48Z</dcterms:created>
  <dcterms:modified xsi:type="dcterms:W3CDTF">2015-07-17T07:30:40Z</dcterms:modified>
</cp:coreProperties>
</file>