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8"/>
  </p:notesMasterIdLst>
  <p:sldIdLst>
    <p:sldId id="291" r:id="rId2"/>
    <p:sldId id="256" r:id="rId3"/>
    <p:sldId id="281" r:id="rId4"/>
    <p:sldId id="257" r:id="rId5"/>
    <p:sldId id="282" r:id="rId6"/>
    <p:sldId id="292" r:id="rId7"/>
    <p:sldId id="283" r:id="rId8"/>
    <p:sldId id="284" r:id="rId9"/>
    <p:sldId id="285" r:id="rId10"/>
    <p:sldId id="286" r:id="rId11"/>
    <p:sldId id="264" r:id="rId12"/>
    <p:sldId id="265" r:id="rId13"/>
    <p:sldId id="287" r:id="rId14"/>
    <p:sldId id="288" r:id="rId15"/>
    <p:sldId id="289" r:id="rId16"/>
    <p:sldId id="29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12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772816"/>
            <a:ext cx="835292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Číslo projektu: </a:t>
            </a:r>
            <a:r>
              <a:rPr lang="cs-CZ" b="1" dirty="0" smtClean="0"/>
              <a:t>CZ.1.07/1.4.00/21.3811</a:t>
            </a:r>
            <a:endParaRPr lang="cs-CZ" b="1" dirty="0"/>
          </a:p>
          <a:p>
            <a:r>
              <a:rPr lang="cs-CZ" dirty="0"/>
              <a:t>Název DUM: </a:t>
            </a:r>
            <a:r>
              <a:rPr lang="cs-CZ" b="1" dirty="0" smtClean="0"/>
              <a:t>Skládání a rozkládání sil</a:t>
            </a:r>
            <a:r>
              <a:rPr lang="cs-CZ" dirty="0"/>
              <a:t>	</a:t>
            </a:r>
          </a:p>
          <a:p>
            <a:r>
              <a:rPr lang="cs-CZ" dirty="0"/>
              <a:t>Číslo DUM: </a:t>
            </a:r>
            <a:r>
              <a:rPr lang="cs-CZ" dirty="0" smtClean="0"/>
              <a:t>III/2/FY/2/1/17</a:t>
            </a:r>
            <a:endParaRPr lang="cs-CZ" dirty="0"/>
          </a:p>
          <a:p>
            <a:r>
              <a:rPr lang="cs-CZ" dirty="0"/>
              <a:t>Vzdělávací předmět: Fyzika</a:t>
            </a:r>
          </a:p>
          <a:p>
            <a:r>
              <a:rPr lang="cs-CZ" dirty="0"/>
              <a:t>Tematická oblast: Fyzikální veličiny a jejich měření</a:t>
            </a:r>
          </a:p>
          <a:p>
            <a:r>
              <a:rPr lang="cs-CZ" dirty="0"/>
              <a:t>Autor: </a:t>
            </a:r>
            <a:r>
              <a:rPr lang="cs-CZ" b="1" dirty="0"/>
              <a:t>Mgr. Petra </a:t>
            </a:r>
            <a:r>
              <a:rPr lang="cs-CZ" b="1" dirty="0" err="1"/>
              <a:t>Kejkrtová</a:t>
            </a:r>
            <a:endParaRPr lang="cs-CZ" b="1" dirty="0"/>
          </a:p>
          <a:p>
            <a:r>
              <a:rPr lang="cs-CZ" dirty="0"/>
              <a:t>Anotace:	Žák se seznámí </a:t>
            </a:r>
            <a:r>
              <a:rPr lang="cs-CZ" dirty="0" smtClean="0"/>
              <a:t>se znázorněním síly. Naučí se skládat síly působící  ve stejném směru, opačném směru a dvou různoběžných sil. Naučí se rozkládat dvě síly. </a:t>
            </a:r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Znázornění síly, skládání sil, skládání sil působících ve stejném směru, v opačném směru, dvou různoběžných sil, rozklad sil.</a:t>
            </a:r>
            <a:r>
              <a:rPr lang="cs-CZ" dirty="0"/>
              <a:t>	</a:t>
            </a:r>
          </a:p>
          <a:p>
            <a:r>
              <a:rPr lang="cs-CZ" dirty="0"/>
              <a:t>Metodické pokyny: PC, DTP, metodické pokyny jsou součástí materiálu</a:t>
            </a:r>
          </a:p>
          <a:p>
            <a:r>
              <a:rPr lang="cs-CZ" dirty="0"/>
              <a:t>Druh učebního materiálu: Prezentace doplněná fotografiemi a úkoly.</a:t>
            </a:r>
          </a:p>
          <a:p>
            <a:r>
              <a:rPr lang="cs-CZ" dirty="0"/>
              <a:t>Druh interaktivity: Kombinovaná</a:t>
            </a:r>
          </a:p>
          <a:p>
            <a:r>
              <a:rPr lang="cs-CZ" dirty="0"/>
              <a:t>Cílová skupina: Žák </a:t>
            </a:r>
            <a:r>
              <a:rPr lang="cs-CZ" dirty="0" smtClean="0"/>
              <a:t>7. </a:t>
            </a:r>
            <a:r>
              <a:rPr lang="cs-CZ" dirty="0"/>
              <a:t>ročníku</a:t>
            </a:r>
          </a:p>
          <a:p>
            <a:r>
              <a:rPr lang="cs-CZ" dirty="0"/>
              <a:t>Datum vzniku DUM: </a:t>
            </a:r>
            <a:r>
              <a:rPr lang="cs-CZ" dirty="0" smtClean="0"/>
              <a:t>18.3.2013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4337" y="346532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2655" y="6020133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2595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Skládání a rozkládání sil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Petra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Kejkrtová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412776"/>
            <a:ext cx="7632848" cy="4752528"/>
          </a:xfrm>
        </p:spPr>
        <p:txBody>
          <a:bodyPr>
            <a:normAutofit/>
          </a:bodyPr>
          <a:lstStyle/>
          <a:p>
            <a:r>
              <a:rPr lang="cs-CZ" dirty="0" smtClean="0"/>
              <a:t>Sílu znázorňujeme pomocí šipky, které říkáme orientovaná úsečka.</a:t>
            </a:r>
          </a:p>
          <a:p>
            <a:r>
              <a:rPr lang="cs-CZ" dirty="0" smtClean="0"/>
              <a:t>Každá síla je dána svojí velikostí, směrem a její účinky na těleso závisí také na jejím působišti.</a:t>
            </a:r>
          </a:p>
          <a:p>
            <a:r>
              <a:rPr lang="cs-CZ" dirty="0" smtClean="0"/>
              <a:t>Pokud chceme sílu znázornit pomocí šipky, musíme si zvolit vhodné měřítko.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                            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</a:rPr>
              <a:t>                                                                                           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Znázornění síly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65104"/>
            <a:ext cx="5155851" cy="1465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4630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56166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Skládání sil znamená hledání </a:t>
            </a:r>
            <a:r>
              <a:rPr lang="cs-CZ" b="1" dirty="0" smtClean="0"/>
              <a:t>výslednice sil</a:t>
            </a:r>
            <a:r>
              <a:rPr lang="cs-CZ" dirty="0" smtClean="0"/>
              <a:t>, které působí současně na jedno těleso. Tato síla má na těleso stejné účinky.</a:t>
            </a:r>
          </a:p>
          <a:p>
            <a:endParaRPr lang="cs-CZ" dirty="0"/>
          </a:p>
          <a:p>
            <a:r>
              <a:rPr lang="cs-CZ" dirty="0" smtClean="0"/>
              <a:t>Vzpomínáte si na pohádku O veliké řepě? Táhli, táhli, ale řepu nevytáhli. Nikdo z nich by sám řepu nevytáhl, ale když spojili síly (skládání sil), nakonec se jim to podařilo.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Důležitý poznatek: Pokud posuneme působiště síly působící na těleso do jiného bodu po přímce, posuvné účinky síly na těleso se nezmění.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8641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Skládání sil</a:t>
            </a:r>
            <a:endParaRPr lang="cs-CZ" sz="3200" dirty="0"/>
          </a:p>
        </p:txBody>
      </p:sp>
      <p:pic>
        <p:nvPicPr>
          <p:cNvPr id="4" name="Picture 2" descr="C:\Users\Kejkrt\Desktop\rep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34770" y="3356992"/>
            <a:ext cx="4555281" cy="168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29408"/>
            <a:ext cx="8568952" cy="532859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</a:t>
            </a:r>
            <a:endParaRPr lang="cs-CZ" baseline="-25000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</a:t>
            </a:r>
            <a:endParaRPr lang="cs-CZ" baseline="-25000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                                       F </a:t>
            </a:r>
            <a:r>
              <a:rPr lang="cs-CZ" sz="3200" dirty="0">
                <a:solidFill>
                  <a:srgbClr val="FF0000"/>
                </a:solidFill>
              </a:rPr>
              <a:t>= F</a:t>
            </a:r>
            <a:r>
              <a:rPr lang="cs-CZ" sz="3200" baseline="-25000" dirty="0">
                <a:solidFill>
                  <a:srgbClr val="FF0000"/>
                </a:solidFill>
              </a:rPr>
              <a:t>1</a:t>
            </a:r>
            <a:r>
              <a:rPr lang="cs-CZ" sz="3200" dirty="0">
                <a:solidFill>
                  <a:srgbClr val="FF0000"/>
                </a:solidFill>
              </a:rPr>
              <a:t> + </a:t>
            </a:r>
            <a:r>
              <a:rPr lang="cs-CZ" sz="3200" dirty="0" smtClean="0">
                <a:solidFill>
                  <a:srgbClr val="FF0000"/>
                </a:solidFill>
              </a:rPr>
              <a:t>F</a:t>
            </a:r>
            <a:r>
              <a:rPr lang="cs-CZ" sz="3200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/>
              <a:t>        </a:t>
            </a:r>
            <a:endParaRPr lang="cs-CZ" sz="3200" dirty="0"/>
          </a:p>
          <a:p>
            <a:r>
              <a:rPr lang="cs-CZ" b="1" dirty="0" smtClean="0"/>
              <a:t>Působí-li na těleso dvě a více sil ve stejném směru, má výslednice stejný směr jako působící síly a její velikost je rovna součtu velikostí jednotlivých sil.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Skládání sil působících ve stejném směru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10188"/>
            <a:ext cx="894585" cy="3213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1" y="1310188"/>
            <a:ext cx="920615" cy="3213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25767"/>
            <a:ext cx="847986" cy="31983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66302" y="1703479"/>
            <a:ext cx="2047875" cy="282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10829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5301208"/>
            <a:ext cx="7408333" cy="720081"/>
          </a:xfrm>
        </p:spPr>
        <p:txBody>
          <a:bodyPr/>
          <a:lstStyle/>
          <a:p>
            <a:r>
              <a:rPr lang="cs-CZ" dirty="0" smtClean="0"/>
              <a:t>Slouží k měření svislé tlakové síly.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Sklonné váhy</a:t>
            </a:r>
            <a:endParaRPr lang="cs-CZ" sz="3200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56792"/>
            <a:ext cx="3461097" cy="3167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70744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168617"/>
            <a:ext cx="7812856" cy="5688632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</a:t>
            </a:r>
            <a:endParaRPr lang="cs-CZ" baseline="-250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</a:t>
            </a:r>
            <a:endParaRPr lang="cs-CZ" baseline="-25000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                                F = |F</a:t>
            </a:r>
            <a:r>
              <a:rPr lang="cs-CZ" sz="3200" baseline="-25000" dirty="0" smtClean="0">
                <a:solidFill>
                  <a:srgbClr val="FF0000"/>
                </a:solidFill>
              </a:rPr>
              <a:t>1</a:t>
            </a:r>
            <a:r>
              <a:rPr lang="cs-CZ" sz="3200" dirty="0" smtClean="0">
                <a:solidFill>
                  <a:srgbClr val="FF0000"/>
                </a:solidFill>
              </a:rPr>
              <a:t> – F</a:t>
            </a:r>
            <a:r>
              <a:rPr lang="cs-CZ" sz="3200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dirty="0" smtClean="0">
                <a:solidFill>
                  <a:srgbClr val="FF0000"/>
                </a:solidFill>
              </a:rPr>
              <a:t>|</a:t>
            </a:r>
            <a:endParaRPr lang="cs-CZ" sz="3200" baseline="-25000" dirty="0" smtClean="0">
              <a:solidFill>
                <a:srgbClr val="FF0000"/>
              </a:solidFill>
            </a:endParaRPr>
          </a:p>
          <a:p>
            <a:r>
              <a:rPr lang="cs-CZ" sz="2600" b="1" dirty="0" smtClean="0"/>
              <a:t>Působí-li na těleso dvě síly v opačném směru, má výslednice stejný směr jako větší síla a její velikost se rovná rozdílu velikostí působících sil.</a:t>
            </a:r>
            <a:endParaRPr lang="cs-CZ" sz="2600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2241" y="18864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Skládání sil působících v opačném směru</a:t>
            </a:r>
            <a:endParaRPr lang="cs-CZ" sz="3200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87034"/>
            <a:ext cx="2138900" cy="3182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5" y="2748276"/>
            <a:ext cx="2024904" cy="1852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618175" y="2492896"/>
            <a:ext cx="311560" cy="6832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74160" y="3230525"/>
            <a:ext cx="311150" cy="68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7198" y="2612979"/>
            <a:ext cx="2016224" cy="2122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82733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268760"/>
            <a:ext cx="7740848" cy="544522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</a:t>
            </a:r>
            <a:endParaRPr lang="cs-CZ" baseline="-25000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</a:t>
            </a:r>
            <a:endParaRPr lang="cs-CZ" baseline="-25000" dirty="0"/>
          </a:p>
          <a:p>
            <a:endParaRPr lang="cs-CZ" dirty="0" smtClean="0"/>
          </a:p>
          <a:p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Působí-li na těleso současně dvě stejně velké síly v jedné přímce v opačném směru, jsou v rovnováze a jejich pohybové účinky na těleso se ruší.</a:t>
            </a: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Rovnováha dvou sil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780928"/>
            <a:ext cx="1901825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556792"/>
            <a:ext cx="2371253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8420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1389647"/>
            <a:ext cx="7408333" cy="54006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</a:t>
            </a:r>
            <a:endParaRPr lang="cs-CZ" baseline="-25000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endParaRPr lang="cs-CZ" baseline="-25000" dirty="0" smtClean="0"/>
          </a:p>
          <a:p>
            <a:pPr marL="0" indent="0">
              <a:buNone/>
            </a:pPr>
            <a:endParaRPr lang="cs-CZ" baseline="-25000" dirty="0" smtClean="0"/>
          </a:p>
          <a:p>
            <a:r>
              <a:rPr lang="cs-CZ" b="1" dirty="0" smtClean="0"/>
              <a:t>Výslednici dvou různoběžných sil působících na těleso určujeme pomocí úhlopříčky rovnoběžníku sil.</a:t>
            </a:r>
          </a:p>
          <a:p>
            <a:r>
              <a:rPr lang="cs-CZ" dirty="0" smtClean="0"/>
              <a:t>Postup:</a:t>
            </a:r>
          </a:p>
          <a:p>
            <a:pPr marL="0" indent="0">
              <a:buNone/>
            </a:pPr>
            <a:r>
              <a:rPr lang="cs-CZ" dirty="0" smtClean="0"/>
              <a:t>Narýsujeme orientované úsečky znázorňující síly F</a:t>
            </a:r>
            <a:r>
              <a:rPr lang="cs-CZ" baseline="-25000" dirty="0" smtClean="0"/>
              <a:t>1</a:t>
            </a:r>
            <a:r>
              <a:rPr lang="cs-CZ" dirty="0" smtClean="0"/>
              <a:t> a F</a:t>
            </a:r>
            <a:r>
              <a:rPr lang="cs-CZ" baseline="-25000" dirty="0" smtClean="0"/>
              <a:t>2, </a:t>
            </a:r>
            <a:r>
              <a:rPr lang="cs-CZ" dirty="0" smtClean="0"/>
              <a:t>sestrojíme dvě rovnoběžky  a||F</a:t>
            </a:r>
            <a:r>
              <a:rPr lang="cs-CZ" baseline="-25000" dirty="0" smtClean="0"/>
              <a:t>1</a:t>
            </a:r>
            <a:r>
              <a:rPr lang="cs-CZ" dirty="0" smtClean="0"/>
              <a:t> a b||F</a:t>
            </a:r>
            <a:r>
              <a:rPr lang="cs-CZ" baseline="-25000" dirty="0" smtClean="0"/>
              <a:t>2</a:t>
            </a:r>
            <a:r>
              <a:rPr lang="cs-CZ" dirty="0" smtClean="0"/>
              <a:t>, vznikne rovnoběžník, sestrojíme úhlopříčku, její velikost a směr určuje výslednicí F.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Skládání dvou různoběžných sil</a:t>
            </a:r>
            <a:endParaRPr lang="cs-CZ" sz="32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07766" y="1556792"/>
            <a:ext cx="4170363" cy="2219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0006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268760"/>
            <a:ext cx="7668840" cy="54006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Rozložení sil  znamená nalezení několika takových sil, které mají stejné účinky jako původní síla. </a:t>
            </a:r>
          </a:p>
          <a:p>
            <a:r>
              <a:rPr lang="cs-CZ" dirty="0" smtClean="0"/>
              <a:t>Postup:</a:t>
            </a:r>
          </a:p>
          <a:p>
            <a:pPr marL="0" indent="0">
              <a:buNone/>
            </a:pPr>
            <a:r>
              <a:rPr lang="cs-CZ" dirty="0" smtClean="0"/>
              <a:t>Působištěm síly vedeme přímky ve směrech , do kterých se síla rozkládá, doplníme na rovnoběžník tak, aby úhlopříčkou byla původní síla, vzniklé sousední strany rovnoběžníku nám určují jednotlivé složky.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smtClean="0"/>
              <a:t>Rozkládání </a:t>
            </a:r>
            <a:r>
              <a:rPr lang="cs-CZ" sz="3200" dirty="0" smtClean="0"/>
              <a:t>dvou sil</a:t>
            </a:r>
            <a:endParaRPr lang="cs-CZ" sz="3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412776"/>
            <a:ext cx="3182937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028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53223" y="193789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9" y="778564"/>
            <a:ext cx="8713092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1. Jak určíme výslednici sil působících ve stejném směru? Co platí pro velikost a směr této výslednice?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Velikost je dána součtem jednotlivých sil, směr je stejný jako u působících sil. 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2. Jakou silou tlačí na podlahu Jana, když váží 51 kg a na zádech má batoh o hmotnosti 8 kg? Znázorni i graficky.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3. Na dané těleso působí v téže přímce současně síly: 2 N, 3 N,5 N. Urči výslednici sil, působí-li tyto síly ve stejném směru. Znázorni. </a:t>
            </a:r>
            <a:endParaRPr lang="cs-CZ" dirty="0">
              <a:solidFill>
                <a:srgbClr val="FF0000"/>
              </a:solidFill>
              <a:latin typeface="+mn-lt"/>
            </a:endParaRPr>
          </a:p>
          <a:p>
            <a:pPr marL="0" indent="0"/>
            <a:r>
              <a:rPr lang="cs-CZ" dirty="0">
                <a:solidFill>
                  <a:schemeClr val="tx2"/>
                </a:solidFill>
                <a:latin typeface="+mn-lt"/>
              </a:rPr>
              <a:t>4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. Co platí pro velikost a směr výslednice dvou sil, které působí na těleso v opačném směru?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Velikost je dána rozdílem působících sil a směr je určen směrem větší působící síly.</a:t>
            </a:r>
            <a:endParaRPr lang="cs-CZ" dirty="0" smtClean="0">
              <a:latin typeface="+mn-lt"/>
            </a:endParaRP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5. Kdy nastává rovnováha dvou sil?</a:t>
            </a: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Když na těleso působí současně dvě stejně velké síly v opačném směru.   </a:t>
            </a:r>
            <a:endParaRPr lang="cs-CZ" dirty="0">
              <a:solidFill>
                <a:srgbClr val="FF000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2684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8160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281840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2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179389" y="1124744"/>
            <a:ext cx="8641084" cy="5632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6. Na parašutistu působí v určitém okamžiku svisle dolů gravitační síla o velikosti 750 N a svisle vzhůru odporová síla vzduchu 350 N. Určete výslednici těchto sil. Znázorněte graficky.</a:t>
            </a:r>
          </a:p>
          <a:p>
            <a:pPr marL="0" indent="0"/>
            <a:r>
              <a:rPr lang="cs-CZ" dirty="0" smtClean="0">
                <a:solidFill>
                  <a:schemeClr val="tx2"/>
                </a:solidFill>
                <a:latin typeface="+mn-lt"/>
              </a:rPr>
              <a:t>7. Uveď příklady, kdy jsou síly v rovnováze. </a:t>
            </a:r>
            <a:endParaRPr lang="cs-CZ" dirty="0">
              <a:solidFill>
                <a:schemeClr val="tx2"/>
              </a:solidFill>
              <a:latin typeface="+mn-lt"/>
            </a:endParaRPr>
          </a:p>
          <a:p>
            <a:pPr marL="0" indent="0"/>
            <a:r>
              <a:rPr lang="cs-CZ" dirty="0" smtClean="0">
                <a:solidFill>
                  <a:srgbClr val="FF0000"/>
                </a:solidFill>
                <a:latin typeface="+mn-lt"/>
              </a:rPr>
              <a:t>Stojíme na podlaze. Působí na nás silou svisle nahoru, gravitační síla svisle dolu (jsou v rovnováze). Zavěsíme závaží na provázek. Provázek působí silou svisle nahoru, </a:t>
            </a:r>
            <a:r>
              <a:rPr lang="cs-CZ" dirty="0" err="1" smtClean="0">
                <a:solidFill>
                  <a:srgbClr val="FF0000"/>
                </a:solidFill>
                <a:latin typeface="+mn-lt"/>
              </a:rPr>
              <a:t>grav</a:t>
            </a:r>
            <a:r>
              <a:rPr lang="cs-CZ" dirty="0" smtClean="0">
                <a:solidFill>
                  <a:srgbClr val="FF0000"/>
                </a:solidFill>
                <a:latin typeface="+mn-lt"/>
              </a:rPr>
              <a:t>. síla svisle dolu (jsou v rovnováze) atd.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8. Urči graficky výslednici dvou sil o velikosti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1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20 N,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50 N, působících v témže bodě. Jejich směry spolu svírají úhel 		a) 60°									b) 120°</a:t>
            </a:r>
            <a:endParaRPr lang="cs-CZ" dirty="0">
              <a:solidFill>
                <a:schemeClr val="tx2"/>
              </a:solidFill>
              <a:latin typeface="+mn-lt"/>
            </a:endParaRPr>
          </a:p>
          <a:p>
            <a:r>
              <a:rPr lang="cs-CZ" dirty="0">
                <a:latin typeface="+mn-lt"/>
              </a:rPr>
              <a:t>    </a:t>
            </a:r>
          </a:p>
          <a:p>
            <a:endParaRPr lang="cs-CZ" dirty="0">
              <a:latin typeface="+mn-lt"/>
            </a:endParaRPr>
          </a:p>
          <a:p>
            <a:r>
              <a:rPr lang="cs-CZ" dirty="0">
                <a:latin typeface="+mn-lt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4171335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200" dirty="0" smtClean="0">
                <a:solidFill>
                  <a:srgbClr val="FF0000"/>
                </a:solidFill>
                <a:latin typeface="+mj-lt"/>
              </a:rPr>
              <a:t>Řešení grafických úloh: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381128" y="1124743"/>
            <a:ext cx="8942387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2. m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1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51 kg »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1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510 N                  1 cm =̂ 100 N</a:t>
            </a:r>
          </a:p>
          <a:p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   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m</a:t>
            </a:r>
            <a:r>
              <a:rPr lang="cs-CZ" u="sng" baseline="-25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 =  8 kg » F</a:t>
            </a:r>
            <a:r>
              <a:rPr lang="cs-CZ" u="sng" baseline="-25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 = 80 N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F =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1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+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2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F = 510 + 80</a:t>
            </a:r>
          </a:p>
          <a:p>
            <a:r>
              <a:rPr lang="cs-CZ" u="dbl" dirty="0" smtClean="0">
                <a:solidFill>
                  <a:schemeClr val="tx2"/>
                </a:solidFill>
                <a:latin typeface="+mn-lt"/>
              </a:rPr>
              <a:t>F = 590 N</a:t>
            </a:r>
          </a:p>
          <a:p>
            <a:endParaRPr lang="cs-CZ" u="dbl" dirty="0">
              <a:solidFill>
                <a:schemeClr val="tx2"/>
              </a:solidFill>
              <a:latin typeface="+mn-lt"/>
            </a:endParaRPr>
          </a:p>
          <a:p>
            <a:endParaRPr lang="cs-CZ" u="dbl" dirty="0" smtClean="0">
              <a:solidFill>
                <a:schemeClr val="tx2"/>
              </a:solidFill>
              <a:latin typeface="+mn-lt"/>
            </a:endParaRPr>
          </a:p>
          <a:p>
            <a:endParaRPr lang="cs-CZ" u="dbl" dirty="0">
              <a:solidFill>
                <a:schemeClr val="tx2"/>
              </a:solidFill>
              <a:latin typeface="+mn-lt"/>
            </a:endParaRP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3.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1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2 N                1 cm =̂ 1 N</a:t>
            </a:r>
          </a:p>
          <a:p>
            <a:r>
              <a:rPr lang="cs-CZ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 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= 3 N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    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F</a:t>
            </a:r>
            <a:r>
              <a:rPr lang="cs-CZ" u="sng" baseline="-25000" dirty="0" smtClean="0">
                <a:solidFill>
                  <a:schemeClr val="tx2"/>
                </a:solidFill>
                <a:latin typeface="+mn-lt"/>
              </a:rPr>
              <a:t>3</a:t>
            </a:r>
            <a:r>
              <a:rPr lang="cs-CZ" u="sng" dirty="0" smtClean="0">
                <a:solidFill>
                  <a:schemeClr val="tx2"/>
                </a:solidFill>
                <a:latin typeface="+mn-lt"/>
              </a:rPr>
              <a:t> = 5 N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F =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1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+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2</a:t>
            </a:r>
            <a:r>
              <a:rPr lang="cs-CZ" dirty="0" smtClean="0">
                <a:solidFill>
                  <a:schemeClr val="tx2"/>
                </a:solidFill>
                <a:latin typeface="+mn-lt"/>
              </a:rPr>
              <a:t> + F</a:t>
            </a:r>
            <a:r>
              <a:rPr lang="cs-CZ" baseline="-25000" dirty="0" smtClean="0">
                <a:solidFill>
                  <a:schemeClr val="tx2"/>
                </a:solidFill>
                <a:latin typeface="+mn-lt"/>
              </a:rPr>
              <a:t>3</a:t>
            </a:r>
          </a:p>
          <a:p>
            <a:r>
              <a:rPr lang="cs-CZ" dirty="0" smtClean="0">
                <a:solidFill>
                  <a:schemeClr val="tx2"/>
                </a:solidFill>
                <a:latin typeface="+mn-lt"/>
              </a:rPr>
              <a:t>F = 2 + 3 + 5</a:t>
            </a:r>
          </a:p>
          <a:p>
            <a:r>
              <a:rPr lang="cs-CZ" u="dbl" dirty="0" smtClean="0">
                <a:solidFill>
                  <a:schemeClr val="tx2"/>
                </a:solidFill>
                <a:latin typeface="+mn-lt"/>
              </a:rPr>
              <a:t>F = 10 N</a:t>
            </a:r>
            <a:endParaRPr lang="cs-CZ" u="dbl" dirty="0">
              <a:solidFill>
                <a:schemeClr val="tx2"/>
              </a:solidFill>
              <a:latin typeface="+mn-lt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1848" y="1952188"/>
            <a:ext cx="1828800" cy="2262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5109" y="4581128"/>
            <a:ext cx="4425950" cy="1622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3611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8160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8160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8160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8160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8160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8160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85961"/>
            <a:ext cx="8424935" cy="48574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6. F</a:t>
            </a:r>
            <a:r>
              <a:rPr lang="cs-CZ" baseline="-25000" dirty="0" smtClean="0"/>
              <a:t>1</a:t>
            </a:r>
            <a:r>
              <a:rPr lang="cs-CZ" dirty="0" smtClean="0"/>
              <a:t> = 750 N                       1 cm =̂ 100 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u="sng" dirty="0" smtClean="0"/>
              <a:t>F</a:t>
            </a:r>
            <a:r>
              <a:rPr lang="cs-CZ" u="sng" baseline="-25000" dirty="0" smtClean="0"/>
              <a:t>2</a:t>
            </a:r>
            <a:r>
              <a:rPr lang="cs-CZ" u="sng" dirty="0" smtClean="0"/>
              <a:t> = 350 N</a:t>
            </a:r>
          </a:p>
          <a:p>
            <a:pPr marL="0" indent="0">
              <a:buNone/>
            </a:pPr>
            <a:r>
              <a:rPr lang="cs-CZ" dirty="0" smtClean="0"/>
              <a:t>F = F</a:t>
            </a:r>
            <a:r>
              <a:rPr lang="cs-CZ" baseline="-25000" dirty="0" smtClean="0"/>
              <a:t>1</a:t>
            </a:r>
            <a:r>
              <a:rPr lang="cs-CZ" dirty="0" smtClean="0"/>
              <a:t> - F</a:t>
            </a:r>
            <a:r>
              <a:rPr lang="cs-CZ" baseline="-25000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F = 750 – 350</a:t>
            </a:r>
          </a:p>
          <a:p>
            <a:pPr marL="0" indent="0">
              <a:buNone/>
            </a:pPr>
            <a:r>
              <a:rPr lang="cs-CZ" u="dbl" dirty="0" smtClean="0"/>
              <a:t>F = 400 N</a:t>
            </a:r>
          </a:p>
          <a:p>
            <a:pPr marL="0" indent="0">
              <a:buNone/>
            </a:pPr>
            <a:endParaRPr lang="cs-CZ" u="dbl" dirty="0"/>
          </a:p>
          <a:p>
            <a:pPr marL="0" indent="0">
              <a:buNone/>
            </a:pPr>
            <a:endParaRPr lang="cs-CZ" u="dbl" dirty="0" smtClean="0"/>
          </a:p>
          <a:p>
            <a:pPr marL="0" indent="0">
              <a:buNone/>
            </a:pPr>
            <a:r>
              <a:rPr lang="cs-CZ" dirty="0" smtClean="0"/>
              <a:t>8. a) F</a:t>
            </a:r>
            <a:r>
              <a:rPr lang="cs-CZ" baseline="-25000" dirty="0" smtClean="0"/>
              <a:t>1</a:t>
            </a:r>
            <a:r>
              <a:rPr lang="cs-CZ" dirty="0" smtClean="0"/>
              <a:t> = 20 N                     1 cm =̂ 10 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F</a:t>
            </a:r>
            <a:r>
              <a:rPr lang="cs-CZ" baseline="-25000" dirty="0" smtClean="0"/>
              <a:t>2</a:t>
            </a:r>
            <a:r>
              <a:rPr lang="cs-CZ" dirty="0" smtClean="0"/>
              <a:t> = 50 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el-GR" u="sng" dirty="0" smtClean="0"/>
              <a:t>α</a:t>
            </a:r>
            <a:r>
              <a:rPr lang="cs-CZ" u="sng" dirty="0" smtClean="0"/>
              <a:t> = 60°</a:t>
            </a:r>
            <a:endParaRPr lang="cs-CZ" u="sng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002440"/>
          </a:xfrm>
        </p:spPr>
        <p:txBody>
          <a:bodyPr>
            <a:normAutofit/>
          </a:bodyPr>
          <a:lstStyle/>
          <a:p>
            <a:pPr algn="l"/>
            <a:r>
              <a:rPr lang="cs-CZ" sz="3200" dirty="0">
                <a:solidFill>
                  <a:srgbClr val="FF0000"/>
                </a:solidFill>
              </a:rPr>
              <a:t>Řešení grafických úloh</a:t>
            </a:r>
            <a:r>
              <a:rPr lang="cs-CZ" sz="3200" dirty="0" smtClean="0">
                <a:solidFill>
                  <a:srgbClr val="FF0000"/>
                </a:solidFill>
              </a:rPr>
              <a:t>:</a:t>
            </a:r>
            <a:endParaRPr lang="cs-CZ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3635" y="1412776"/>
            <a:ext cx="1762125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3635" y="4221088"/>
            <a:ext cx="1804987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4781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496943" cy="47853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8. b) </a:t>
            </a:r>
            <a:r>
              <a:rPr lang="cs-CZ" dirty="0"/>
              <a:t>F</a:t>
            </a:r>
            <a:r>
              <a:rPr lang="cs-CZ" baseline="-25000" dirty="0"/>
              <a:t>1</a:t>
            </a:r>
            <a:r>
              <a:rPr lang="cs-CZ" dirty="0"/>
              <a:t> = 20 </a:t>
            </a:r>
            <a:r>
              <a:rPr lang="cs-CZ" dirty="0" smtClean="0"/>
              <a:t>N                </a:t>
            </a:r>
            <a:r>
              <a:rPr lang="cs-CZ" dirty="0"/>
              <a:t>1 cm =̂ 10 </a:t>
            </a:r>
            <a:r>
              <a:rPr lang="cs-CZ" dirty="0" smtClean="0"/>
              <a:t>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F</a:t>
            </a:r>
            <a:r>
              <a:rPr lang="cs-CZ" baseline="-25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= 50 </a:t>
            </a:r>
            <a:r>
              <a:rPr lang="cs-CZ" dirty="0" smtClean="0"/>
              <a:t>N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  <a:r>
              <a:rPr lang="cs-CZ" u="sng" dirty="0" smtClean="0"/>
              <a:t>  </a:t>
            </a:r>
            <a:r>
              <a:rPr lang="el-GR" u="sng" dirty="0" smtClean="0"/>
              <a:t>α</a:t>
            </a:r>
            <a:r>
              <a:rPr lang="cs-CZ" u="sng" dirty="0" smtClean="0"/>
              <a:t> </a:t>
            </a:r>
            <a:r>
              <a:rPr lang="cs-CZ" u="sng" dirty="0"/>
              <a:t>= </a:t>
            </a:r>
            <a:r>
              <a:rPr lang="cs-CZ" u="sng" dirty="0" smtClean="0"/>
              <a:t>120</a:t>
            </a:r>
            <a:r>
              <a:rPr lang="cs-CZ" u="sng" dirty="0"/>
              <a:t>°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Nadpis 3"/>
          <p:cNvSpPr txBox="1">
            <a:spLocks noGrp="1"/>
          </p:cNvSpPr>
          <p:nvPr>
            <p:ph type="title"/>
          </p:nvPr>
        </p:nvSpPr>
        <p:spPr>
          <a:xfrm>
            <a:off x="457200" y="338328"/>
            <a:ext cx="8229600" cy="10744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cs-CZ" sz="3200" dirty="0">
                <a:solidFill>
                  <a:srgbClr val="FF0000"/>
                </a:solidFill>
              </a:rPr>
              <a:t>Řešení grafických úloh:</a:t>
            </a:r>
            <a:endParaRPr lang="cs-CZ" sz="3200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84784"/>
            <a:ext cx="1927225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93111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>
                <a:latin typeface="+mn-lt"/>
              </a:rPr>
              <a:t>Použité zdroje:</a:t>
            </a:r>
            <a:endParaRPr lang="cs-CZ" sz="2000" dirty="0">
              <a:solidFill>
                <a:schemeClr val="tx2"/>
              </a:solidFill>
              <a:latin typeface="+mn-lt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1412776"/>
            <a:ext cx="7884864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Obrázky a fotografie autor.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839977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941</TotalTime>
  <Words>862</Words>
  <Application>Microsoft Office PowerPoint</Application>
  <PresentationFormat>Předvádění na obrazovce (4:3)</PresentationFormat>
  <Paragraphs>141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Vlnění</vt:lpstr>
      <vt:lpstr>Snímek 1</vt:lpstr>
      <vt:lpstr>Skládání a rozkládání sil</vt:lpstr>
      <vt:lpstr>Znázornění síly</vt:lpstr>
      <vt:lpstr>Skládání sil</vt:lpstr>
      <vt:lpstr>Skládání sil působících ve stejném směru</vt:lpstr>
      <vt:lpstr>Sklonné váhy</vt:lpstr>
      <vt:lpstr>Skládání sil působících v opačném směru</vt:lpstr>
      <vt:lpstr>Rovnováha dvou sil</vt:lpstr>
      <vt:lpstr>Skládání dvou různoběžných sil</vt:lpstr>
      <vt:lpstr>Rozkládání dvou sil</vt:lpstr>
      <vt:lpstr>Snímek 11</vt:lpstr>
      <vt:lpstr>Snímek 12</vt:lpstr>
      <vt:lpstr>Snímek 13</vt:lpstr>
      <vt:lpstr>Řešení grafických úloh:</vt:lpstr>
      <vt:lpstr>Řešení grafických úloh: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148</cp:revision>
  <dcterms:created xsi:type="dcterms:W3CDTF">2013-01-16T20:09:48Z</dcterms:created>
  <dcterms:modified xsi:type="dcterms:W3CDTF">2015-07-17T07:23:35Z</dcterms:modified>
</cp:coreProperties>
</file>