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video/unknown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7"/>
  </p:notesMasterIdLst>
  <p:sldIdLst>
    <p:sldId id="279" r:id="rId2"/>
    <p:sldId id="256" r:id="rId3"/>
    <p:sldId id="257" r:id="rId4"/>
    <p:sldId id="271" r:id="rId5"/>
    <p:sldId id="272" r:id="rId6"/>
    <p:sldId id="273" r:id="rId7"/>
    <p:sldId id="274" r:id="rId8"/>
    <p:sldId id="276" r:id="rId9"/>
    <p:sldId id="277" r:id="rId10"/>
    <p:sldId id="278" r:id="rId11"/>
    <p:sldId id="275" r:id="rId12"/>
    <p:sldId id="264" r:id="rId13"/>
    <p:sldId id="265" r:id="rId14"/>
    <p:sldId id="280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12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13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1.gif"/><Relationship Id="rId2" Type="http://schemas.openxmlformats.org/officeDocument/2006/relationships/slideLayout" Target="../slideLayouts/slideLayout2.xml"/><Relationship Id="rId1" Type="http://schemas.openxmlformats.org/officeDocument/2006/relationships/video" Target="../media/media1.gif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atteries.jpg" TargetMode="External"/><Relationship Id="rId3" Type="http://schemas.openxmlformats.org/officeDocument/2006/relationships/hyperlink" Target="http://commons.wikimedia.org/wiki/File:The_Effects_of_Magnetism.JPG" TargetMode="External"/><Relationship Id="rId7" Type="http://schemas.openxmlformats.org/officeDocument/2006/relationships/hyperlink" Target="http://commons.wikimedia.org/wiki/File:Solar_sys.jpg" TargetMode="External"/><Relationship Id="rId2" Type="http://schemas.openxmlformats.org/officeDocument/2006/relationships/hyperlink" Target="http://cs.wikipedia.org/wiki/Soubor:Paper_shavings_attracted_by_charged_c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he_Earth_seen_from_Apollo_17.jpg" TargetMode="External"/><Relationship Id="rId5" Type="http://schemas.openxmlformats.org/officeDocument/2006/relationships/hyperlink" Target="http://cs.wikipedia.org/wiki/Soubor:Salto_del_Angel-Canaima-Venezuela19.JPG" TargetMode="External"/><Relationship Id="rId4" Type="http://schemas.openxmlformats.org/officeDocument/2006/relationships/hyperlink" Target="http://commons.wikimedia.org/wiki/File:Magnet_4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angea_animation_03.gif" TargetMode="External"/><Relationship Id="rId7" Type="http://schemas.openxmlformats.org/officeDocument/2006/relationships/hyperlink" Target="http://cs.wikipedia.org/wiki/Soubor:Water_level_1.jpg" TargetMode="External"/><Relationship Id="rId2" Type="http://schemas.openxmlformats.org/officeDocument/2006/relationships/hyperlink" Target="http://commons.wikimedia.org/wiki/File:Earth_moon_size_comparison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chlauchwaage_Schematik.png" TargetMode="External"/><Relationship Id="rId5" Type="http://schemas.openxmlformats.org/officeDocument/2006/relationships/hyperlink" Target="http://cs.wikipedia.org/wiki/Soubor:Dosenlibelle.png" TargetMode="External"/><Relationship Id="rId4" Type="http://schemas.openxmlformats.org/officeDocument/2006/relationships/hyperlink" Target="http://cs.wikipedia.org/wiki/Soubor:Plumb_bob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03450" y="6093296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32656"/>
            <a:ext cx="577373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67544" y="1759819"/>
            <a:ext cx="820891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Číslo projektu: </a:t>
            </a:r>
            <a:r>
              <a:rPr lang="cs-CZ" b="1" dirty="0" smtClean="0"/>
              <a:t>CZ.1.07/1.4.00/21.3811</a:t>
            </a:r>
            <a:endParaRPr lang="cs-CZ" b="1" dirty="0"/>
          </a:p>
          <a:p>
            <a:r>
              <a:rPr lang="cs-CZ" dirty="0"/>
              <a:t>Název DUM: </a:t>
            </a:r>
            <a:r>
              <a:rPr lang="cs-CZ" b="1" dirty="0" smtClean="0"/>
              <a:t>Síla</a:t>
            </a:r>
            <a:r>
              <a:rPr lang="cs-CZ" dirty="0"/>
              <a:t>	</a:t>
            </a:r>
          </a:p>
          <a:p>
            <a:r>
              <a:rPr lang="cs-CZ" dirty="0"/>
              <a:t>Číslo DUM: </a:t>
            </a:r>
            <a:r>
              <a:rPr lang="cs-CZ" dirty="0" smtClean="0"/>
              <a:t>III/2/FY/2/1/15</a:t>
            </a:r>
            <a:endParaRPr lang="cs-CZ" dirty="0"/>
          </a:p>
          <a:p>
            <a:r>
              <a:rPr lang="cs-CZ" dirty="0"/>
              <a:t>Vzdělávací předmět: Fyzika</a:t>
            </a:r>
          </a:p>
          <a:p>
            <a:r>
              <a:rPr lang="cs-CZ" dirty="0"/>
              <a:t>Tematická oblast: Fyzikální veličiny a jejich měření</a:t>
            </a:r>
          </a:p>
          <a:p>
            <a:r>
              <a:rPr lang="cs-CZ" dirty="0"/>
              <a:t>Autor: </a:t>
            </a:r>
            <a:r>
              <a:rPr lang="cs-CZ" b="1" dirty="0"/>
              <a:t>Mgr. Petra </a:t>
            </a:r>
            <a:r>
              <a:rPr lang="cs-CZ" b="1" dirty="0" err="1"/>
              <a:t>Kejkrtová</a:t>
            </a:r>
            <a:endParaRPr lang="cs-CZ" b="1" dirty="0"/>
          </a:p>
          <a:p>
            <a:r>
              <a:rPr lang="cs-CZ" dirty="0"/>
              <a:t>Anotace:	Žák se seznámí </a:t>
            </a:r>
            <a:r>
              <a:rPr lang="cs-CZ" dirty="0" smtClean="0"/>
              <a:t>se silou jako </a:t>
            </a:r>
            <a:r>
              <a:rPr lang="cs-CZ" dirty="0"/>
              <a:t>fyzikální veličinou, jednotkami </a:t>
            </a:r>
            <a:r>
              <a:rPr lang="cs-CZ" dirty="0" smtClean="0"/>
              <a:t>síly </a:t>
            </a:r>
            <a:r>
              <a:rPr lang="cs-CZ" dirty="0"/>
              <a:t>a jejich </a:t>
            </a:r>
            <a:r>
              <a:rPr lang="cs-CZ" dirty="0" smtClean="0"/>
              <a:t>převody. Naučí se poznávat jednotlivé druhy sil a určovat svislý a vodorovný směr.</a:t>
            </a:r>
            <a:endParaRPr lang="cs-CZ" dirty="0"/>
          </a:p>
          <a:p>
            <a:r>
              <a:rPr lang="cs-CZ" dirty="0"/>
              <a:t>Klíčová slova</a:t>
            </a:r>
            <a:r>
              <a:rPr lang="cs-CZ" dirty="0" smtClean="0"/>
              <a:t>: Síla, vzájemné působení sil, gravitační síla, elektrická síla, magnetická síla, svislý směr, vodorovný směr.</a:t>
            </a:r>
            <a:endParaRPr lang="cs-CZ" dirty="0"/>
          </a:p>
          <a:p>
            <a:r>
              <a:rPr lang="cs-CZ" dirty="0"/>
              <a:t>Metodické pokyny: PC, DTP, metodické pokyny jsou součástí materiálu</a:t>
            </a:r>
          </a:p>
          <a:p>
            <a:r>
              <a:rPr lang="cs-CZ" dirty="0"/>
              <a:t>Druh učebního materiálu: Prezentace doplněná fotografiemi a úkoly.</a:t>
            </a:r>
          </a:p>
          <a:p>
            <a:r>
              <a:rPr lang="cs-CZ" dirty="0"/>
              <a:t>Druh interaktivity: Kombinovaná</a:t>
            </a:r>
          </a:p>
          <a:p>
            <a:r>
              <a:rPr lang="cs-CZ" dirty="0"/>
              <a:t>Cílová skupina: Žák 6. ročníku</a:t>
            </a:r>
          </a:p>
          <a:p>
            <a:r>
              <a:rPr lang="cs-CZ" dirty="0"/>
              <a:t>Datum vzniku DUM: </a:t>
            </a:r>
            <a:r>
              <a:rPr lang="cs-CZ" dirty="0" smtClean="0"/>
              <a:t>18.5.2013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1245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9305" y="3140968"/>
            <a:ext cx="77724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Síla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 smtClean="0"/>
              <a:t>Síla je fyzikální veličina. Vyjadřuje nám vzájemné působení těles. Setkáváme se s ní v každodenním životě. Stojíme na podlaze-působíme na ní silou, ona působí silou na nás. Chytíme </a:t>
            </a:r>
            <a:r>
              <a:rPr lang="cs-CZ" sz="2600" dirty="0" smtClean="0"/>
              <a:t>míč - působí </a:t>
            </a:r>
            <a:r>
              <a:rPr lang="cs-CZ" sz="2600" dirty="0" smtClean="0"/>
              <a:t>silou na naší ruku, ruka působí na míč. Síla může být např. elektrická, magnetická, gravitační.</a:t>
            </a:r>
            <a:endParaRPr lang="cs-CZ" sz="2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je to síla a kde se s ní setkáme?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784976" cy="5328592"/>
          </a:xfrm>
        </p:spPr>
        <p:txBody>
          <a:bodyPr>
            <a:noAutofit/>
          </a:bodyPr>
          <a:lstStyle/>
          <a:p>
            <a:r>
              <a:rPr lang="cs-CZ" sz="2600" b="1" dirty="0" smtClean="0"/>
              <a:t>Pro vzájemné působení těles platí:</a:t>
            </a:r>
          </a:p>
          <a:p>
            <a:r>
              <a:rPr lang="cs-CZ" sz="2600" dirty="0" smtClean="0"/>
              <a:t>Když působí jedno těleso na druhé silou, působí současně i druhé </a:t>
            </a:r>
            <a:r>
              <a:rPr lang="cs-CZ" sz="2600" b="1" dirty="0" smtClean="0"/>
              <a:t>těleso na první stejně velkou silou.</a:t>
            </a:r>
          </a:p>
          <a:p>
            <a:r>
              <a:rPr lang="cs-CZ" sz="2600" b="1" dirty="0" smtClean="0"/>
              <a:t>Silovým působením se může změnit tvar tělesa.</a:t>
            </a:r>
          </a:p>
          <a:p>
            <a:pPr marL="0" indent="0">
              <a:buNone/>
            </a:pPr>
            <a:r>
              <a:rPr lang="cs-CZ" sz="2600" dirty="0" smtClean="0"/>
              <a:t>Deformace: - dočasná (těleso se vrátí do původního tvaru)</a:t>
            </a:r>
          </a:p>
          <a:p>
            <a:pPr marL="0" indent="0">
              <a:buNone/>
            </a:pPr>
            <a:r>
              <a:rPr lang="cs-CZ" sz="2600" dirty="0" smtClean="0"/>
              <a:t>                        - </a:t>
            </a:r>
            <a:r>
              <a:rPr lang="cs-CZ" sz="2600" dirty="0" smtClean="0"/>
              <a:t>trvalá (</a:t>
            </a:r>
            <a:r>
              <a:rPr lang="cs-CZ" sz="2600" dirty="0" smtClean="0"/>
              <a:t>těleso už se nevrátí do původního tvaru)</a:t>
            </a:r>
          </a:p>
          <a:p>
            <a:r>
              <a:rPr lang="cs-CZ" sz="2600" b="1" dirty="0" smtClean="0"/>
              <a:t>Silovým působením se může změnit pohyb tělesa.</a:t>
            </a:r>
          </a:p>
          <a:p>
            <a:pPr>
              <a:buFontTx/>
              <a:buChar char="-"/>
            </a:pPr>
            <a:r>
              <a:rPr lang="cs-CZ" sz="2600" dirty="0" smtClean="0"/>
              <a:t>Uvedení do pohybu</a:t>
            </a:r>
          </a:p>
          <a:p>
            <a:pPr>
              <a:buFontTx/>
              <a:buChar char="-"/>
            </a:pPr>
            <a:r>
              <a:rPr lang="cs-CZ" sz="2600" dirty="0" smtClean="0"/>
              <a:t>Zrychlení pohybu</a:t>
            </a:r>
          </a:p>
          <a:p>
            <a:pPr>
              <a:buFontTx/>
              <a:buChar char="-"/>
            </a:pPr>
            <a:r>
              <a:rPr lang="cs-CZ" sz="2600" dirty="0" smtClean="0"/>
              <a:t>Zpomalení pohybu</a:t>
            </a:r>
          </a:p>
          <a:p>
            <a:pPr>
              <a:buFontTx/>
              <a:buChar char="-"/>
            </a:pPr>
            <a:r>
              <a:rPr lang="cs-CZ" sz="2600" dirty="0" smtClean="0"/>
              <a:t>Zastavení</a:t>
            </a:r>
          </a:p>
          <a:p>
            <a:pPr>
              <a:buFontTx/>
              <a:buChar char="-"/>
            </a:pPr>
            <a:r>
              <a:rPr lang="cs-CZ" sz="2600" dirty="0" smtClean="0"/>
              <a:t>Změna směru pohybu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5842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Vzájemné působení těles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6058649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476672"/>
            <a:ext cx="7992887" cy="5649491"/>
          </a:xfrm>
        </p:spPr>
        <p:txBody>
          <a:bodyPr>
            <a:normAutofit/>
          </a:bodyPr>
          <a:lstStyle/>
          <a:p>
            <a:r>
              <a:rPr lang="cs-CZ" sz="2600" dirty="0" smtClean="0"/>
              <a:t>Tělesa na sebe mohou působit při dotyku nebo na dálku působením polí. Se vzdáleností těles se vzájemné účinky zmenšují. Např.</a:t>
            </a:r>
          </a:p>
          <a:p>
            <a:pPr marL="0" indent="0">
              <a:buNone/>
            </a:pPr>
            <a:endParaRPr lang="cs-CZ" sz="2600" dirty="0" smtClean="0"/>
          </a:p>
          <a:p>
            <a:r>
              <a:rPr lang="cs-CZ" sz="2600" dirty="0" smtClean="0"/>
              <a:t>Elektrická síla</a:t>
            </a:r>
          </a:p>
          <a:p>
            <a:endParaRPr lang="cs-CZ" sz="2600" dirty="0"/>
          </a:p>
          <a:p>
            <a:endParaRPr lang="cs-CZ" sz="2600" dirty="0" smtClean="0"/>
          </a:p>
          <a:p>
            <a:r>
              <a:rPr lang="cs-CZ" sz="2600" dirty="0" smtClean="0"/>
              <a:t>Magnetická síla</a:t>
            </a:r>
          </a:p>
          <a:p>
            <a:endParaRPr lang="cs-CZ" sz="2600" dirty="0"/>
          </a:p>
          <a:p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  <a:p>
            <a:r>
              <a:rPr lang="cs-CZ" sz="2600" dirty="0" smtClean="0"/>
              <a:t>Gravitační síla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0469" y="3645137"/>
            <a:ext cx="858837" cy="114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31815" y="3496019"/>
            <a:ext cx="1728192" cy="1279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36230" y="1865171"/>
            <a:ext cx="2238255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 descr="C:\Users\petra.kejkrtova\Pictures\2013-09-08 001\P107056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82952" y="4928596"/>
            <a:ext cx="1208174" cy="1869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8386" y="4928596"/>
            <a:ext cx="1401950" cy="18692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87526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4929411"/>
          </a:xfrm>
        </p:spPr>
        <p:txBody>
          <a:bodyPr>
            <a:normAutofit/>
          </a:bodyPr>
          <a:lstStyle/>
          <a:p>
            <a:r>
              <a:rPr lang="cs-CZ" sz="2600" dirty="0" smtClean="0"/>
              <a:t>Kolem Země existuje gravitační pole. Na všechna tělesa                       v gravitačním poli působí Země přitažlivou gravitační silou. Gravitační síla se zmenšuje se vzdáleností a působí svisle dolů do středu Země.</a:t>
            </a:r>
          </a:p>
          <a:p>
            <a:endParaRPr lang="cs-CZ" sz="2600" dirty="0"/>
          </a:p>
          <a:p>
            <a:endParaRPr lang="cs-CZ" sz="2600" dirty="0" smtClean="0"/>
          </a:p>
          <a:p>
            <a:endParaRPr lang="cs-CZ" sz="2600" dirty="0"/>
          </a:p>
          <a:p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0244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Gravitační síla</a:t>
            </a:r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284984"/>
            <a:ext cx="2670175" cy="267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776131">
            <a:off x="5041701" y="2994473"/>
            <a:ext cx="944563" cy="731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948410">
            <a:off x="2589709" y="3000204"/>
            <a:ext cx="554720" cy="825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364088" y="4266682"/>
            <a:ext cx="552170" cy="7067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374868" y="4315270"/>
            <a:ext cx="428625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368747">
            <a:off x="2539008" y="5497404"/>
            <a:ext cx="609600" cy="59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7543459">
            <a:off x="5302944" y="5542078"/>
            <a:ext cx="609600" cy="54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08592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476672"/>
            <a:ext cx="7992887" cy="5616152"/>
          </a:xfrm>
        </p:spPr>
        <p:txBody>
          <a:bodyPr>
            <a:noAutofit/>
          </a:bodyPr>
          <a:lstStyle/>
          <a:p>
            <a:r>
              <a:rPr lang="cs-CZ" sz="2600" dirty="0" smtClean="0"/>
              <a:t>Gravitační silou se přitahují každá dvě tělesa (dva lidé, sešit a penál, tabule a stěna, atd.). </a:t>
            </a:r>
          </a:p>
          <a:p>
            <a:pPr marL="0" indent="0">
              <a:buNone/>
            </a:pPr>
            <a:endParaRPr lang="cs-CZ" sz="2600" dirty="0"/>
          </a:p>
          <a:p>
            <a:endParaRPr lang="cs-CZ" sz="2600" dirty="0" smtClean="0"/>
          </a:p>
          <a:p>
            <a:endParaRPr lang="cs-CZ" sz="2600" dirty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endParaRPr lang="cs-CZ" sz="2600" dirty="0"/>
          </a:p>
          <a:p>
            <a:r>
              <a:rPr lang="cs-CZ" sz="2600" dirty="0" smtClean="0"/>
              <a:t>Velikost gravitační síly závisí na hmotnosti tělesa. Čím větší je hmotnost tělesa, tím větší je gravitační síla. Proto jsou účinky gravitační síly pozorovány pouze u těles s velkou hmotností.</a:t>
            </a:r>
          </a:p>
          <a:p>
            <a:endParaRPr lang="cs-CZ" sz="2600" dirty="0"/>
          </a:p>
          <a:p>
            <a:endParaRPr lang="cs-CZ" sz="2600" dirty="0" smtClean="0"/>
          </a:p>
          <a:p>
            <a:endParaRPr lang="cs-CZ" sz="2600" dirty="0"/>
          </a:p>
          <a:p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</p:txBody>
      </p:sp>
      <p:pic>
        <p:nvPicPr>
          <p:cNvPr id="1026" name="Picture 2" descr="C:\Users\petra.kejkrtova\Pictures\2013-09-08 001\P107056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17493"/>
            <a:ext cx="3528392" cy="2432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petra.kejkrtova\Pictures\2013-09-15 001\P107058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92277" y="1412776"/>
            <a:ext cx="2086838" cy="3041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644106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5661248"/>
          </a:xfrm>
        </p:spPr>
        <p:txBody>
          <a:bodyPr>
            <a:normAutofit/>
          </a:bodyPr>
          <a:lstStyle/>
          <a:p>
            <a:r>
              <a:rPr lang="cs-CZ" dirty="0" smtClean="0"/>
              <a:t>1. Položíme si na jednu dlaň</a:t>
            </a:r>
          </a:p>
          <a:p>
            <a:pPr marL="0" indent="0">
              <a:buNone/>
            </a:pPr>
            <a:r>
              <a:rPr lang="cs-CZ" dirty="0" smtClean="0"/>
              <a:t>závaží o hmotnosti 500 g a na</a:t>
            </a:r>
          </a:p>
          <a:p>
            <a:pPr marL="0" indent="0">
              <a:buNone/>
            </a:pPr>
            <a:r>
              <a:rPr lang="cs-CZ" dirty="0" smtClean="0"/>
              <a:t>druhou o hmotnosti 200 g.</a:t>
            </a:r>
          </a:p>
          <a:p>
            <a:pPr marL="0" indent="0">
              <a:buNone/>
            </a:pPr>
            <a:r>
              <a:rPr lang="cs-CZ" dirty="0" smtClean="0"/>
              <a:t>Porovnáme. Cítíme, že síla </a:t>
            </a:r>
          </a:p>
          <a:p>
            <a:pPr marL="0" indent="0">
              <a:buNone/>
            </a:pPr>
            <a:r>
              <a:rPr lang="cs-CZ" dirty="0" smtClean="0"/>
              <a:t>způsobená závažím o hmotnosti</a:t>
            </a:r>
          </a:p>
          <a:p>
            <a:pPr marL="0" indent="0">
              <a:buNone/>
            </a:pPr>
            <a:r>
              <a:rPr lang="cs-CZ" dirty="0" smtClean="0"/>
              <a:t>500 g je větší.</a:t>
            </a:r>
          </a:p>
          <a:p>
            <a:r>
              <a:rPr lang="cs-CZ" dirty="0" smtClean="0"/>
              <a:t>2. Zavěsíme na jednu pružinu </a:t>
            </a:r>
          </a:p>
          <a:p>
            <a:pPr marL="0" indent="0">
              <a:buNone/>
            </a:pPr>
            <a:r>
              <a:rPr lang="cs-CZ" dirty="0" smtClean="0"/>
              <a:t>závaží o hmotnosti 100 g a na</a:t>
            </a:r>
          </a:p>
          <a:p>
            <a:pPr marL="0" indent="0">
              <a:buNone/>
            </a:pPr>
            <a:r>
              <a:rPr lang="cs-CZ" dirty="0" smtClean="0"/>
              <a:t>druhou o hmotnosti 50 g.</a:t>
            </a:r>
          </a:p>
          <a:p>
            <a:pPr marL="0" indent="0">
              <a:buNone/>
            </a:pPr>
            <a:r>
              <a:rPr lang="cs-CZ" dirty="0" smtClean="0"/>
              <a:t>Porovnáme prodloužení pružiny.</a:t>
            </a:r>
          </a:p>
          <a:p>
            <a:pPr marL="0" indent="0">
              <a:buNone/>
            </a:pPr>
            <a:r>
              <a:rPr lang="cs-CZ" dirty="0" smtClean="0"/>
              <a:t>Působením závaží o hmotnosti</a:t>
            </a:r>
          </a:p>
          <a:p>
            <a:pPr marL="0" indent="0">
              <a:buNone/>
            </a:pPr>
            <a:r>
              <a:rPr lang="cs-CZ" dirty="0" smtClean="0"/>
              <a:t>100 g se pružina prodloužila více.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0244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Jak poznáme, kdy je síla větší?</a:t>
            </a:r>
            <a:endParaRPr lang="cs-CZ" sz="3200" dirty="0"/>
          </a:p>
        </p:txBody>
      </p:sp>
      <p:pic>
        <p:nvPicPr>
          <p:cNvPr id="2050" name="Picture 2" descr="C:\Users\petra.kejkrtova\Pictures\2013-09-15 001\P107060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124744"/>
            <a:ext cx="1521798" cy="2664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etra.kejkrtova\Pictures\2013-09-15 001\P107060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3" y="1124744"/>
            <a:ext cx="1558461" cy="2664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etra.kejkrtova\Pictures\2013-09-15 001\P107062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4174" y="4073981"/>
            <a:ext cx="1549393" cy="2681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a.kejkrtova\Pictures\2013-09-15 001\P107062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0899" y="4073981"/>
            <a:ext cx="1381567" cy="2681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58433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4929411"/>
          </a:xfrm>
        </p:spPr>
        <p:txBody>
          <a:bodyPr>
            <a:normAutofit/>
          </a:bodyPr>
          <a:lstStyle/>
          <a:p>
            <a:r>
              <a:rPr lang="cs-CZ" sz="2600" dirty="0" smtClean="0"/>
              <a:t>Astronomové už dávno zjistili, </a:t>
            </a:r>
            <a:r>
              <a:rPr lang="cs-CZ" sz="2600" smtClean="0"/>
              <a:t>že naše </a:t>
            </a:r>
            <a:r>
              <a:rPr lang="cs-CZ" sz="2600" dirty="0" smtClean="0"/>
              <a:t>Země je přitahována gravitací Slunce, proto Země obíhá kolem Slunce. Stejně jako Měsíc obíhá kolem Země.</a:t>
            </a:r>
          </a:p>
          <a:p>
            <a:endParaRPr lang="cs-CZ" sz="2600" dirty="0"/>
          </a:p>
          <a:p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Měsíc má také svojí gravitaci. Astronauti se mohou procházet po povrchu Měsíce, ale tato gravitace je přibližně šestkrát menší než u Země.</a:t>
            </a:r>
            <a:endParaRPr lang="cs-CZ" sz="2600" dirty="0"/>
          </a:p>
          <a:p>
            <a:pPr marL="0" indent="0">
              <a:buNone/>
            </a:pPr>
            <a:endParaRPr lang="cs-CZ" sz="2600" dirty="0" smtClean="0"/>
          </a:p>
          <a:p>
            <a:endParaRPr lang="cs-CZ" sz="2600" dirty="0"/>
          </a:p>
          <a:p>
            <a:endParaRPr lang="cs-CZ" sz="2600" dirty="0" smtClean="0"/>
          </a:p>
          <a:p>
            <a:endParaRPr lang="cs-CZ" sz="2600" dirty="0"/>
          </a:p>
          <a:p>
            <a:endParaRPr lang="cs-CZ" sz="2600" dirty="0" smtClean="0"/>
          </a:p>
          <a:p>
            <a:endParaRPr lang="cs-CZ" sz="2600" dirty="0"/>
          </a:p>
          <a:p>
            <a:endParaRPr lang="cs-CZ" sz="2600" dirty="0" smtClean="0"/>
          </a:p>
          <a:p>
            <a:endParaRPr lang="cs-CZ" sz="2600" dirty="0"/>
          </a:p>
          <a:p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30432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Existuje gravitace jen kolem Země?</a:t>
            </a:r>
            <a:endParaRPr lang="cs-CZ" sz="3200" dirty="0"/>
          </a:p>
        </p:txBody>
      </p:sp>
      <p:pic>
        <p:nvPicPr>
          <p:cNvPr id="4" name="země.gif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5797191" y="5301208"/>
            <a:ext cx="1728192" cy="144016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708920"/>
            <a:ext cx="2507582" cy="1575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95668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10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640960" cy="4929411"/>
          </a:xfrm>
        </p:spPr>
        <p:txBody>
          <a:bodyPr>
            <a:normAutofit/>
          </a:bodyPr>
          <a:lstStyle/>
          <a:p>
            <a:r>
              <a:rPr lang="cs-CZ" sz="2600" b="1" dirty="0" smtClean="0"/>
              <a:t>Svislý směr </a:t>
            </a:r>
            <a:r>
              <a:rPr lang="cs-CZ" sz="2600" dirty="0" smtClean="0"/>
              <a:t>je směr do středu Země. </a:t>
            </a:r>
          </a:p>
          <a:p>
            <a:pPr marL="0" indent="0">
              <a:buNone/>
            </a:pPr>
            <a:endParaRPr lang="cs-CZ" sz="2600" dirty="0"/>
          </a:p>
          <a:p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  <a:p>
            <a:r>
              <a:rPr lang="cs-CZ" sz="2600" dirty="0" smtClean="0"/>
              <a:t>Svislý směr určujeme pomocí </a:t>
            </a:r>
            <a:r>
              <a:rPr lang="cs-CZ" sz="2600" b="1" dirty="0" smtClean="0"/>
              <a:t>olovnice</a:t>
            </a:r>
            <a:r>
              <a:rPr lang="cs-CZ" sz="2600" dirty="0" smtClean="0"/>
              <a:t>.</a:t>
            </a:r>
          </a:p>
          <a:p>
            <a:pPr marL="0" indent="0">
              <a:buNone/>
            </a:pPr>
            <a:r>
              <a:rPr lang="cs-CZ" sz="2600" dirty="0" smtClean="0"/>
              <a:t>Je zhotovená z provázku, na kterém </a:t>
            </a:r>
          </a:p>
          <a:p>
            <a:pPr marL="0" indent="0">
              <a:buNone/>
            </a:pPr>
            <a:r>
              <a:rPr lang="cs-CZ" sz="2600" dirty="0" smtClean="0"/>
              <a:t>je zavěšena ocelová tyčka se špičkou. </a:t>
            </a:r>
          </a:p>
          <a:p>
            <a:pPr marL="0" indent="0">
              <a:buNone/>
            </a:pPr>
            <a:r>
              <a:rPr lang="cs-CZ" sz="2600" dirty="0" smtClean="0"/>
              <a:t>Nit se působením kovové tyčky napne</a:t>
            </a:r>
          </a:p>
          <a:p>
            <a:pPr marL="0" indent="0">
              <a:buNone/>
            </a:pPr>
            <a:r>
              <a:rPr lang="cs-CZ" sz="2600" dirty="0" smtClean="0"/>
              <a:t>a ustálí se ve svislém směru.</a:t>
            </a:r>
          </a:p>
          <a:p>
            <a:pPr marL="0" indent="0">
              <a:buNone/>
            </a:pPr>
            <a:r>
              <a:rPr lang="cs-CZ" sz="2600" dirty="0" smtClean="0"/>
              <a:t>Olovnici používají třeba zedníci.</a:t>
            </a:r>
            <a:endParaRPr lang="cs-CZ" sz="2600" dirty="0"/>
          </a:p>
          <a:p>
            <a:endParaRPr lang="cs-CZ" sz="2600" dirty="0" smtClean="0"/>
          </a:p>
          <a:p>
            <a:endParaRPr lang="cs-CZ" sz="2600" dirty="0"/>
          </a:p>
          <a:p>
            <a:endParaRPr lang="cs-CZ" sz="2600" dirty="0" smtClean="0"/>
          </a:p>
          <a:p>
            <a:endParaRPr lang="cs-CZ" sz="2600" dirty="0"/>
          </a:p>
          <a:p>
            <a:endParaRPr lang="cs-CZ" sz="2600" dirty="0" smtClean="0"/>
          </a:p>
          <a:p>
            <a:endParaRPr lang="cs-CZ" sz="2600" dirty="0"/>
          </a:p>
          <a:p>
            <a:endParaRPr lang="cs-CZ" sz="2600" dirty="0" smtClean="0"/>
          </a:p>
          <a:p>
            <a:endParaRPr lang="cs-CZ" sz="2600" dirty="0"/>
          </a:p>
          <a:p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30432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Směr svislý </a:t>
            </a:r>
            <a:r>
              <a:rPr lang="cs-CZ" sz="3200" smtClean="0"/>
              <a:t>a vodorovný</a:t>
            </a:r>
            <a:endParaRPr lang="cs-CZ" sz="3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625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263" t="4242" r="17491" b="5130"/>
          <a:stretch/>
        </p:blipFill>
        <p:spPr bwMode="auto">
          <a:xfrm>
            <a:off x="5796000" y="1008000"/>
            <a:ext cx="1548000" cy="1800000"/>
          </a:xfrm>
          <a:prstGeom prst="rect">
            <a:avLst/>
          </a:prstGeom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6570000" y="620688"/>
            <a:ext cx="0" cy="1287312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6570000" y="1908000"/>
            <a:ext cx="1458384" cy="296864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5292080" y="1908000"/>
            <a:ext cx="1277920" cy="656904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Vývojový diagram: spojnice mezi stránkami 9"/>
          <p:cNvSpPr/>
          <p:nvPr/>
        </p:nvSpPr>
        <p:spPr>
          <a:xfrm>
            <a:off x="5849545" y="5589240"/>
            <a:ext cx="216024" cy="792088"/>
          </a:xfrm>
          <a:prstGeom prst="flowChartOffpageConnector">
            <a:avLst/>
          </a:prstGeom>
          <a:solidFill>
            <a:schemeClr val="tx1">
              <a:lumMod val="85000"/>
              <a:lumOff val="15000"/>
            </a:schemeClr>
          </a:solidFill>
          <a:ln w="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>
            <a:stCxn id="10" idx="0"/>
          </p:cNvCxnSpPr>
          <p:nvPr/>
        </p:nvCxnSpPr>
        <p:spPr>
          <a:xfrm flipV="1">
            <a:off x="5957557" y="3573016"/>
            <a:ext cx="0" cy="2016224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7296" y="3778338"/>
            <a:ext cx="1622425" cy="2401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416870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80919" cy="6192688"/>
          </a:xfrm>
        </p:spPr>
        <p:txBody>
          <a:bodyPr>
            <a:normAutofit/>
          </a:bodyPr>
          <a:lstStyle/>
          <a:p>
            <a:r>
              <a:rPr lang="cs-CZ" sz="2600" b="1" dirty="0" smtClean="0"/>
              <a:t>Vodorovný směr </a:t>
            </a:r>
            <a:r>
              <a:rPr lang="cs-CZ" sz="2600" dirty="0" smtClean="0"/>
              <a:t>je kolmý na směr svislý. </a:t>
            </a:r>
          </a:p>
          <a:p>
            <a:pPr marL="0" indent="0">
              <a:buNone/>
            </a:pPr>
            <a:r>
              <a:rPr lang="cs-CZ" sz="2600" dirty="0" smtClean="0"/>
              <a:t>Hladina kapaliny v nádobě je vždy vodorovná.</a:t>
            </a:r>
          </a:p>
          <a:p>
            <a:pPr marL="0" indent="0">
              <a:buNone/>
            </a:pPr>
            <a:r>
              <a:rPr lang="cs-CZ" sz="2600" dirty="0" smtClean="0"/>
              <a:t>Vodorovný směr určujeme pomocí vodováhy nebo libely.</a:t>
            </a:r>
          </a:p>
          <a:p>
            <a:pPr marL="0" indent="0">
              <a:buNone/>
            </a:pPr>
            <a:r>
              <a:rPr lang="cs-CZ" sz="2600" b="1" dirty="0" smtClean="0"/>
              <a:t>Vodováha</a:t>
            </a:r>
            <a:r>
              <a:rPr lang="cs-CZ" sz="2600" dirty="0" smtClean="0"/>
              <a:t> – součástí je skleněná trubička s kapalinou a vzduchovou bublinou. Je-li bublina v místě mezi ryskami, je vodováha ve vodorovném směru.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600" dirty="0" smtClean="0"/>
              <a:t>Pokud jsou dvě místa více vzdálená, </a:t>
            </a:r>
          </a:p>
          <a:p>
            <a:pPr marL="0" indent="0">
              <a:buNone/>
            </a:pPr>
            <a:r>
              <a:rPr lang="cs-CZ" sz="2600" dirty="0" smtClean="0"/>
              <a:t>používáme </a:t>
            </a:r>
            <a:r>
              <a:rPr lang="cs-CZ" sz="2600" b="1" dirty="0" smtClean="0"/>
              <a:t>hadicovou</a:t>
            </a:r>
            <a:r>
              <a:rPr lang="cs-CZ" sz="2600" dirty="0" smtClean="0"/>
              <a:t> </a:t>
            </a:r>
            <a:r>
              <a:rPr lang="cs-CZ" sz="2600" b="1" dirty="0" smtClean="0"/>
              <a:t>vodováhu</a:t>
            </a:r>
            <a:r>
              <a:rPr lang="cs-CZ" sz="2600" dirty="0" smtClean="0"/>
              <a:t> (libelu).</a:t>
            </a:r>
          </a:p>
          <a:p>
            <a:endParaRPr lang="cs-CZ" sz="2600" dirty="0"/>
          </a:p>
          <a:p>
            <a:endParaRPr lang="cs-CZ" sz="2600" dirty="0" smtClean="0"/>
          </a:p>
          <a:p>
            <a:endParaRPr lang="cs-CZ" sz="2600" dirty="0"/>
          </a:p>
          <a:p>
            <a:endParaRPr lang="cs-CZ" sz="2600" dirty="0" smtClean="0"/>
          </a:p>
          <a:p>
            <a:pPr marL="0" indent="0">
              <a:buNone/>
            </a:pPr>
            <a:endParaRPr lang="cs-CZ" sz="26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295947"/>
            <a:ext cx="2097087" cy="157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183234"/>
            <a:ext cx="2097087" cy="1798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737" y="5085184"/>
            <a:ext cx="2097087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83947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332656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79388" y="1052736"/>
            <a:ext cx="8942387" cy="5693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buFontTx/>
              <a:buAutoNum type="arabicPeriod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Jak charakterizujeme sílu? </a:t>
            </a:r>
            <a:endParaRPr lang="cs-CZ" sz="2600" dirty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600" dirty="0" smtClean="0">
                <a:solidFill>
                  <a:srgbClr val="FF0000"/>
                </a:solidFill>
                <a:latin typeface="+mn-lt"/>
              </a:rPr>
              <a:t>Je to fyzikální veličina, která nám vyjadřuje vzájemné působení těles.</a:t>
            </a:r>
            <a:endParaRPr lang="cs-CZ" sz="2600" dirty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600" dirty="0" smtClean="0">
                <a:solidFill>
                  <a:schemeClr val="tx2"/>
                </a:solidFill>
                <a:latin typeface="+mn-lt"/>
              </a:rPr>
              <a:t>2.  Co platí pro vzájemné působení těles? </a:t>
            </a:r>
          </a:p>
          <a:p>
            <a:pPr marL="0" indent="0"/>
            <a:r>
              <a:rPr lang="cs-CZ" sz="2600" dirty="0" smtClean="0">
                <a:solidFill>
                  <a:srgbClr val="FF0000"/>
                </a:solidFill>
                <a:latin typeface="+mn-lt"/>
              </a:rPr>
              <a:t>Silové působení je vždy vzájemné. Síla může způsobit změnu tvaru nebo změnu pohybu.</a:t>
            </a:r>
            <a:endParaRPr lang="cs-CZ" sz="2600" dirty="0">
              <a:solidFill>
                <a:srgbClr val="FF0000"/>
              </a:solidFill>
              <a:latin typeface="+mn-lt"/>
            </a:endParaRPr>
          </a:p>
          <a:p>
            <a:pPr marL="0" indent="0"/>
            <a:r>
              <a:rPr lang="cs-CZ" sz="2600" dirty="0" smtClean="0">
                <a:solidFill>
                  <a:schemeClr val="tx2"/>
                </a:solidFill>
                <a:latin typeface="+mn-lt"/>
              </a:rPr>
              <a:t>3. Jak na sebe mohou působit dvě tělesa? </a:t>
            </a:r>
            <a:endParaRPr lang="cs-CZ" sz="2600" dirty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sz="2600" dirty="0" smtClean="0">
                <a:solidFill>
                  <a:srgbClr val="FF0000"/>
                </a:solidFill>
                <a:latin typeface="+mn-lt"/>
              </a:rPr>
              <a:t>Při dotyku nebo na dálku vlivem polí. Síla může být např. elektrická, gravitační, magnetická.</a:t>
            </a:r>
            <a:endParaRPr lang="cs-CZ" sz="2600" dirty="0" smtClean="0">
              <a:latin typeface="+mn-lt"/>
            </a:endParaRPr>
          </a:p>
          <a:p>
            <a:pPr marL="0" indent="0"/>
            <a:r>
              <a:rPr lang="cs-CZ" sz="2600" dirty="0" smtClean="0">
                <a:solidFill>
                  <a:schemeClr val="tx2"/>
                </a:solidFill>
                <a:latin typeface="+mn-lt"/>
              </a:rPr>
              <a:t>4. Popiš gravitační sílu.</a:t>
            </a:r>
          </a:p>
          <a:p>
            <a:pPr marL="0" indent="0"/>
            <a:r>
              <a:rPr lang="cs-CZ" sz="2600" dirty="0" smtClean="0">
                <a:solidFill>
                  <a:srgbClr val="FF0000"/>
                </a:solidFill>
                <a:latin typeface="+mn-lt"/>
              </a:rPr>
              <a:t>Kolem Země existuje </a:t>
            </a:r>
            <a:r>
              <a:rPr lang="cs-CZ" sz="2600" dirty="0" err="1" smtClean="0">
                <a:solidFill>
                  <a:srgbClr val="FF0000"/>
                </a:solidFill>
                <a:latin typeface="+mn-lt"/>
              </a:rPr>
              <a:t>grav</a:t>
            </a:r>
            <a:r>
              <a:rPr lang="cs-CZ" sz="2600" dirty="0">
                <a:solidFill>
                  <a:srgbClr val="FF0000"/>
                </a:solidFill>
                <a:latin typeface="+mn-lt"/>
              </a:rPr>
              <a:t>.</a:t>
            </a:r>
            <a:r>
              <a:rPr lang="cs-CZ" sz="2600" dirty="0" smtClean="0">
                <a:solidFill>
                  <a:srgbClr val="FF0000"/>
                </a:solidFill>
                <a:latin typeface="+mn-lt"/>
              </a:rPr>
              <a:t> pole. Na všechna tělesa v </a:t>
            </a:r>
            <a:r>
              <a:rPr lang="cs-CZ" sz="2600" dirty="0" err="1" smtClean="0">
                <a:solidFill>
                  <a:srgbClr val="FF0000"/>
                </a:solidFill>
                <a:latin typeface="+mn-lt"/>
              </a:rPr>
              <a:t>grav</a:t>
            </a:r>
            <a:r>
              <a:rPr lang="cs-CZ" sz="2600" dirty="0" smtClean="0">
                <a:solidFill>
                  <a:srgbClr val="FF0000"/>
                </a:solidFill>
                <a:latin typeface="+mn-lt"/>
              </a:rPr>
              <a:t>. poli působí svisle dolů </a:t>
            </a:r>
            <a:r>
              <a:rPr lang="cs-CZ" sz="2600" dirty="0" err="1" smtClean="0">
                <a:solidFill>
                  <a:srgbClr val="FF0000"/>
                </a:solidFill>
                <a:latin typeface="+mn-lt"/>
              </a:rPr>
              <a:t>grav</a:t>
            </a:r>
            <a:r>
              <a:rPr lang="cs-CZ" sz="2600" dirty="0" smtClean="0">
                <a:solidFill>
                  <a:srgbClr val="FF0000"/>
                </a:solidFill>
                <a:latin typeface="+mn-lt"/>
              </a:rPr>
              <a:t>. </a:t>
            </a:r>
            <a:r>
              <a:rPr lang="cs-CZ" sz="2600" dirty="0">
                <a:solidFill>
                  <a:srgbClr val="FF0000"/>
                </a:solidFill>
                <a:latin typeface="+mn-lt"/>
              </a:rPr>
              <a:t>s</a:t>
            </a:r>
            <a:r>
              <a:rPr lang="cs-CZ" sz="2600" dirty="0" smtClean="0">
                <a:solidFill>
                  <a:srgbClr val="FF0000"/>
                </a:solidFill>
                <a:latin typeface="+mn-lt"/>
              </a:rPr>
              <a:t>íla. Je vždy přitažlivá. Závisí na hmotnosti tělesa. Působí mezi každými dvěma tělesy</a:t>
            </a: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.</a:t>
            </a:r>
            <a:endParaRPr lang="cs-CZ" sz="2600" dirty="0">
              <a:solidFill>
                <a:srgbClr val="FF0000"/>
              </a:solidFill>
              <a:latin typeface="+mn-lt"/>
            </a:endParaRPr>
          </a:p>
          <a:p>
            <a:r>
              <a:rPr lang="cs-CZ" sz="2600" dirty="0" smtClean="0">
                <a:latin typeface="+mn-lt"/>
              </a:rPr>
              <a:t>   </a:t>
            </a:r>
            <a:endParaRPr lang="cs-CZ" sz="26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79388" y="1124744"/>
            <a:ext cx="8942387" cy="32932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sz="2600" dirty="0" smtClean="0">
                <a:solidFill>
                  <a:schemeClr val="tx2"/>
                </a:solidFill>
                <a:latin typeface="+mn-lt"/>
              </a:rPr>
              <a:t>5.  Co je to svislý směr a pomocí čeho ho určíme? </a:t>
            </a:r>
          </a:p>
          <a:p>
            <a:pPr marL="0" indent="0"/>
            <a:r>
              <a:rPr lang="cs-CZ" sz="2600" dirty="0" smtClean="0">
                <a:solidFill>
                  <a:srgbClr val="FF0000"/>
                </a:solidFill>
                <a:latin typeface="+mn-lt"/>
              </a:rPr>
              <a:t>Svislý směr je směr do středu Země. Určujeme ho pomocí olovnice.</a:t>
            </a:r>
          </a:p>
          <a:p>
            <a:pPr marL="514350" indent="-514350">
              <a:buAutoNum type="arabicPeriod" startAt="6"/>
            </a:pPr>
            <a:r>
              <a:rPr lang="cs-CZ" sz="2600" dirty="0" smtClean="0">
                <a:solidFill>
                  <a:schemeClr val="tx2"/>
                </a:solidFill>
                <a:latin typeface="+mn-lt"/>
              </a:rPr>
              <a:t>Co je to vodorovný směr a pomocí čeho ho určíme?</a:t>
            </a:r>
          </a:p>
          <a:p>
            <a:pPr marL="0" indent="0"/>
            <a:r>
              <a:rPr lang="cs-CZ" sz="2600" dirty="0" smtClean="0">
                <a:solidFill>
                  <a:srgbClr val="FF0000"/>
                </a:solidFill>
                <a:latin typeface="+mn-lt"/>
              </a:rPr>
              <a:t>Vodorovný směr je kolmý na svislý směr. Určujeme ho pomocí vodováhy, libely.    </a:t>
            </a:r>
            <a:endParaRPr lang="cs-CZ" sz="2600" dirty="0">
              <a:solidFill>
                <a:srgbClr val="FF0000"/>
              </a:solidFill>
              <a:latin typeface="+mn-lt"/>
            </a:endParaRPr>
          </a:p>
          <a:p>
            <a:endParaRPr lang="cs-CZ" sz="2600" dirty="0">
              <a:solidFill>
                <a:srgbClr val="FF0000"/>
              </a:solidFill>
              <a:latin typeface="+mn-lt"/>
            </a:endParaRPr>
          </a:p>
          <a:p>
            <a:r>
              <a:rPr lang="cs-CZ" sz="2600" dirty="0">
                <a:latin typeface="+mn-lt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xmlns="" val="278626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124744"/>
            <a:ext cx="8424936" cy="55446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dirty="0" smtClean="0"/>
              <a:t>PEDIADEEP</a:t>
            </a:r>
            <a:r>
              <a:rPr lang="cs-CZ" sz="1800" dirty="0"/>
              <a:t>. </a:t>
            </a:r>
            <a:r>
              <a:rPr lang="cs-CZ" sz="1800" i="1" dirty="0" err="1"/>
              <a:t>wikimedia</a:t>
            </a:r>
            <a:r>
              <a:rPr lang="cs-CZ" sz="1800" dirty="0"/>
              <a:t>: CD s papírky [online]. [cit. </a:t>
            </a:r>
            <a:r>
              <a:rPr lang="cs-CZ" sz="1800" dirty="0" smtClean="0"/>
              <a:t>6.5.2013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cs.wikipedia.org/wiki/Soubor:Paper_shavings_attracted_by_charged_cd.jpg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JONATHAN ZANDER. </a:t>
            </a:r>
            <a:r>
              <a:rPr lang="cs-CZ" sz="1800" i="1" dirty="0" err="1"/>
              <a:t>wikimedia</a:t>
            </a:r>
            <a:r>
              <a:rPr lang="cs-CZ" sz="1800" dirty="0"/>
              <a:t>: magnety [online]. [cit. </a:t>
            </a:r>
            <a:r>
              <a:rPr lang="cs-CZ" sz="1800" dirty="0" smtClean="0"/>
              <a:t>6.5.2013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commons.wikimedia.org/wiki/File:The_Effects_of_Magnetism.JPG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PETER NUSSBAUMER. </a:t>
            </a:r>
            <a:r>
              <a:rPr lang="cs-CZ" sz="1800" i="1" dirty="0" err="1"/>
              <a:t>wikimedia</a:t>
            </a:r>
            <a:r>
              <a:rPr lang="cs-CZ" sz="1800" dirty="0"/>
              <a:t>: magnet [online]. [cit. </a:t>
            </a:r>
            <a:r>
              <a:rPr lang="cs-CZ" sz="1800" dirty="0" smtClean="0"/>
              <a:t>6.5.2013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commons.wikimedia.org/wiki/File:Magnet_4.jpg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POCO A POCO. </a:t>
            </a:r>
            <a:r>
              <a:rPr lang="cs-CZ" sz="1800" i="1" dirty="0" err="1"/>
              <a:t>wikimedia</a:t>
            </a:r>
            <a:r>
              <a:rPr lang="cs-CZ" sz="1800" dirty="0"/>
              <a:t>: vodopád [online]. [cit. </a:t>
            </a:r>
            <a:r>
              <a:rPr lang="cs-CZ" sz="1800" dirty="0" smtClean="0"/>
              <a:t>8.5.2013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cs.wikipedia.org/wiki/Soubor:Salto_del_Angel-Canaima-Venezuela19.JPG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HARRISON SCHMITT OR RON EVANS. </a:t>
            </a:r>
            <a:r>
              <a:rPr lang="cs-CZ" sz="1800" i="1" dirty="0" err="1"/>
              <a:t>wikimedia</a:t>
            </a:r>
            <a:r>
              <a:rPr lang="cs-CZ" sz="1800" dirty="0"/>
              <a:t>: Země [online]. [cit. </a:t>
            </a:r>
            <a:r>
              <a:rPr lang="cs-CZ" sz="1800" dirty="0" smtClean="0"/>
              <a:t>8.5.2013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 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cs.wikipedia.org/wiki/Soubor:The_Earth_seen_from_Apollo_17.jpg</a:t>
            </a:r>
            <a:endParaRPr lang="cs-CZ" sz="1800" dirty="0" smtClean="0"/>
          </a:p>
          <a:p>
            <a:pPr marL="0" indent="0">
              <a:buNone/>
            </a:pPr>
            <a:r>
              <a:rPr lang="en-US" sz="1800" dirty="0"/>
              <a:t>HARMAN SMITH AND LAURA GENEROSA. </a:t>
            </a:r>
            <a:r>
              <a:rPr lang="en-US" sz="1800" i="1" dirty="0" err="1"/>
              <a:t>wikimedia</a:t>
            </a:r>
            <a:r>
              <a:rPr lang="en-US" sz="1800" dirty="0"/>
              <a:t>: </a:t>
            </a:r>
            <a:r>
              <a:rPr lang="cs-CZ" sz="1800" dirty="0" smtClean="0"/>
              <a:t>Sluneční soustava</a:t>
            </a:r>
            <a:r>
              <a:rPr lang="en-US" sz="1800" dirty="0" smtClean="0"/>
              <a:t> </a:t>
            </a:r>
            <a:r>
              <a:rPr lang="en-US" sz="1800" dirty="0"/>
              <a:t>[online]. [cit. </a:t>
            </a:r>
            <a:r>
              <a:rPr lang="en-US" sz="1800" dirty="0" smtClean="0"/>
              <a:t>8.</a:t>
            </a:r>
            <a:r>
              <a:rPr lang="cs-CZ" sz="1800" dirty="0" smtClean="0"/>
              <a:t>5</a:t>
            </a:r>
            <a:r>
              <a:rPr lang="en-US" sz="1800" dirty="0" smtClean="0"/>
              <a:t>.2013</a:t>
            </a:r>
            <a:r>
              <a:rPr lang="en-US" sz="1800" dirty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pod </a:t>
            </a:r>
            <a:r>
              <a:rPr lang="en-US" sz="1800" dirty="0" err="1"/>
              <a:t>licencí</a:t>
            </a:r>
            <a:r>
              <a:rPr lang="en-US" sz="1800" dirty="0"/>
              <a:t> Public Domain </a:t>
            </a:r>
            <a:r>
              <a:rPr lang="en-US" sz="1800" dirty="0" err="1"/>
              <a:t>na</a:t>
            </a:r>
            <a:r>
              <a:rPr lang="en-US" sz="1800" dirty="0"/>
              <a:t> WWW: </a:t>
            </a:r>
            <a:r>
              <a:rPr lang="en-US" sz="1800" dirty="0">
                <a:hlinkClick r:id="rId7"/>
              </a:rPr>
              <a:t>http://</a:t>
            </a:r>
            <a:r>
              <a:rPr lang="en-US" sz="1800" dirty="0" smtClean="0">
                <a:hlinkClick r:id="rId7"/>
              </a:rPr>
              <a:t>commons.wikimedia.org/wiki/File:Solar_sys.jpg</a:t>
            </a:r>
            <a:endParaRPr lang="cs-CZ" sz="1800" dirty="0" smtClean="0"/>
          </a:p>
          <a:p>
            <a:pPr marL="0" indent="0">
              <a:buNone/>
            </a:pPr>
            <a:endParaRPr lang="cs-CZ" sz="1800" dirty="0">
              <a:solidFill>
                <a:schemeClr val="tx1"/>
              </a:solidFill>
              <a:hlinkClick r:id="rId8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25272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+mn-lt"/>
              </a:rPr>
              <a:t>Použité zdroje:</a:t>
            </a:r>
            <a:endParaRPr lang="cs-CZ" sz="2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6318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908720"/>
            <a:ext cx="8424936" cy="56886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dirty="0"/>
              <a:t>SILVER SPOON. </a:t>
            </a:r>
            <a:r>
              <a:rPr lang="cs-CZ" sz="1800" i="1" dirty="0" err="1"/>
              <a:t>wikimedia</a:t>
            </a:r>
            <a:r>
              <a:rPr lang="cs-CZ" sz="1800" dirty="0"/>
              <a:t>: Země a Měsíc [online]. [cit. </a:t>
            </a:r>
            <a:r>
              <a:rPr lang="cs-CZ" sz="1800" dirty="0" smtClean="0"/>
              <a:t>9.5.2013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, 2.5 </a:t>
            </a:r>
            <a:r>
              <a:rPr lang="cs-CZ" sz="1800" dirty="0" err="1"/>
              <a:t>Generic</a:t>
            </a:r>
            <a:r>
              <a:rPr lang="cs-CZ" sz="1800" dirty="0"/>
              <a:t>, 2.0 </a:t>
            </a:r>
            <a:r>
              <a:rPr lang="cs-CZ" sz="1800" dirty="0" err="1"/>
              <a:t>Generic</a:t>
            </a:r>
            <a:r>
              <a:rPr lang="cs-CZ" sz="1800" dirty="0"/>
              <a:t> and 1.0 </a:t>
            </a:r>
            <a:r>
              <a:rPr lang="cs-CZ" sz="1800" dirty="0" err="1"/>
              <a:t>Generic</a:t>
            </a:r>
            <a:r>
              <a:rPr lang="cs-CZ" sz="1800" dirty="0"/>
              <a:t> na WWW: </a:t>
            </a:r>
            <a:r>
              <a:rPr lang="cs-CZ" sz="1800" dirty="0">
                <a:hlinkClick r:id="rId2"/>
              </a:rPr>
              <a:t>http://commons.wikimedia.org/wiki/File:Earth_moon_size_comparison.gif</a:t>
            </a:r>
            <a:endParaRPr lang="cs-CZ" sz="1800" dirty="0"/>
          </a:p>
          <a:p>
            <a:pPr marL="0" indent="0">
              <a:buNone/>
            </a:pPr>
            <a:r>
              <a:rPr lang="cs-CZ" sz="1800" dirty="0"/>
              <a:t>BOWER. </a:t>
            </a:r>
            <a:r>
              <a:rPr lang="cs-CZ" sz="1800" i="1" dirty="0" err="1"/>
              <a:t>wikimedia</a:t>
            </a:r>
            <a:r>
              <a:rPr lang="cs-CZ" sz="1800" dirty="0"/>
              <a:t>: Země [online]. [cit. </a:t>
            </a:r>
            <a:r>
              <a:rPr lang="cs-CZ" sz="1800" dirty="0" smtClean="0"/>
              <a:t>9.5.2013</a:t>
            </a:r>
            <a:r>
              <a:rPr lang="cs-CZ" sz="1800" dirty="0"/>
              <a:t>]. Dostupný pod licencí Public </a:t>
            </a:r>
            <a:r>
              <a:rPr lang="cs-CZ" sz="1800" dirty="0" err="1"/>
              <a:t>Domain</a:t>
            </a:r>
            <a:r>
              <a:rPr lang="cs-CZ" sz="1800" dirty="0"/>
              <a:t>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cs.wikipedia.org/wiki/Soubor:Pangea_animation_03.gif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JIM THOMAS. </a:t>
            </a:r>
            <a:r>
              <a:rPr lang="cs-CZ" sz="1800" i="1" dirty="0" err="1"/>
              <a:t>wikimedia</a:t>
            </a:r>
            <a:r>
              <a:rPr lang="cs-CZ" sz="1800" dirty="0"/>
              <a:t>: olovnice [online]. [cit. </a:t>
            </a:r>
            <a:r>
              <a:rPr lang="cs-CZ" sz="1800" dirty="0" smtClean="0"/>
              <a:t>9.5.2013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cs.wikipedia.org/wiki/Soubor:Plumb_bob.jpg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ROBB. </a:t>
            </a:r>
            <a:r>
              <a:rPr lang="cs-CZ" sz="1800" i="1" dirty="0" err="1"/>
              <a:t>wikimedia</a:t>
            </a:r>
            <a:r>
              <a:rPr lang="cs-CZ" sz="1800" dirty="0"/>
              <a:t>: vodováha [online]. [cit. </a:t>
            </a:r>
            <a:r>
              <a:rPr lang="cs-CZ" sz="1800" dirty="0" smtClean="0"/>
              <a:t>9.5.2013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2.0 </a:t>
            </a:r>
            <a:r>
              <a:rPr lang="cs-CZ" sz="1800" dirty="0" err="1"/>
              <a:t>Germany</a:t>
            </a:r>
            <a:r>
              <a:rPr lang="cs-CZ" sz="1800" dirty="0"/>
              <a:t>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cs.wikipedia.org/wiki/Soubor:Dosenlibelle.png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BD. </a:t>
            </a:r>
            <a:r>
              <a:rPr lang="cs-CZ" sz="1800" i="1" dirty="0" err="1"/>
              <a:t>wikimedia</a:t>
            </a:r>
            <a:r>
              <a:rPr lang="cs-CZ" sz="1800" dirty="0"/>
              <a:t>: libela [online]. [cit. </a:t>
            </a:r>
            <a:r>
              <a:rPr lang="cs-CZ" sz="1800" dirty="0" smtClean="0"/>
              <a:t>9.5.2013</a:t>
            </a:r>
            <a:r>
              <a:rPr lang="cs-CZ" sz="1800" dirty="0"/>
              <a:t>]. Dostupný pod licencí </a:t>
            </a:r>
            <a:r>
              <a:rPr lang="cs-CZ" sz="1800" dirty="0" err="1"/>
              <a:t>Creative</a:t>
            </a:r>
            <a:r>
              <a:rPr lang="cs-CZ" sz="1800" dirty="0"/>
              <a:t> </a:t>
            </a:r>
            <a:r>
              <a:rPr lang="cs-CZ" sz="1800" dirty="0" err="1"/>
              <a:t>Commons</a:t>
            </a:r>
            <a:r>
              <a:rPr lang="cs-CZ" sz="1800" dirty="0"/>
              <a:t> </a:t>
            </a:r>
            <a:r>
              <a:rPr lang="cs-CZ" sz="1800" dirty="0" err="1"/>
              <a:t>Attribution-Share</a:t>
            </a:r>
            <a:r>
              <a:rPr lang="cs-CZ" sz="1800" dirty="0"/>
              <a:t> </a:t>
            </a:r>
            <a:r>
              <a:rPr lang="cs-CZ" sz="1800" dirty="0" err="1"/>
              <a:t>Alike</a:t>
            </a:r>
            <a:r>
              <a:rPr lang="cs-CZ" sz="1800" dirty="0"/>
              <a:t> 3.0 </a:t>
            </a:r>
            <a:r>
              <a:rPr lang="cs-CZ" sz="1800" dirty="0" err="1"/>
              <a:t>Unported</a:t>
            </a:r>
            <a:r>
              <a:rPr lang="cs-CZ" sz="1800" dirty="0"/>
              <a:t> na 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commons.wikimedia.org/wiki/File:Schlauchwaage_Schematik.png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WESSMANN.CLP. </a:t>
            </a:r>
            <a:r>
              <a:rPr lang="cs-CZ" sz="1800" i="1" dirty="0" err="1"/>
              <a:t>wikimedia</a:t>
            </a:r>
            <a:r>
              <a:rPr lang="cs-CZ" sz="1800" dirty="0"/>
              <a:t>: vodováha [online]. [cit. </a:t>
            </a:r>
            <a:r>
              <a:rPr lang="cs-CZ" sz="1800" dirty="0" smtClean="0"/>
              <a:t>9.5.2013</a:t>
            </a:r>
            <a:r>
              <a:rPr lang="cs-CZ" sz="1800" dirty="0"/>
              <a:t>]. Dostupný pod licencí </a:t>
            </a:r>
            <a:r>
              <a:rPr lang="cs-CZ" sz="1800" dirty="0" err="1"/>
              <a:t>version</a:t>
            </a:r>
            <a:r>
              <a:rPr lang="cs-CZ" sz="1800" dirty="0"/>
              <a:t> 2 and </a:t>
            </a:r>
            <a:r>
              <a:rPr lang="cs-CZ" sz="1800" dirty="0" err="1"/>
              <a:t>version</a:t>
            </a:r>
            <a:r>
              <a:rPr lang="cs-CZ" sz="1800" dirty="0"/>
              <a:t> 3 </a:t>
            </a:r>
            <a:r>
              <a:rPr lang="cs-CZ" sz="1800" dirty="0" err="1"/>
              <a:t>of</a:t>
            </a:r>
            <a:r>
              <a:rPr lang="cs-CZ" sz="1800" dirty="0"/>
              <a:t> </a:t>
            </a:r>
            <a:r>
              <a:rPr lang="cs-CZ" sz="1800" dirty="0" err="1"/>
              <a:t>the</a:t>
            </a:r>
            <a:r>
              <a:rPr lang="cs-CZ" sz="1800" dirty="0"/>
              <a:t> GNU General Public </a:t>
            </a:r>
            <a:r>
              <a:rPr lang="cs-CZ" sz="1800" dirty="0" err="1"/>
              <a:t>License</a:t>
            </a:r>
            <a:r>
              <a:rPr lang="cs-CZ" sz="1800" dirty="0"/>
              <a:t> na WWW: </a:t>
            </a: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cs.wikipedia.org/wiki/Soubor:Water_level_1.jpg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>
                <a:solidFill>
                  <a:schemeClr val="accent1">
                    <a:lumMod val="75000"/>
                  </a:schemeClr>
                </a:solidFill>
              </a:rPr>
              <a:t>Kliparty z galerie.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Ostatní obrázky autor.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4988"/>
            <a:ext cx="8229600" cy="125272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+mn-lt"/>
              </a:rPr>
              <a:t>Použité zdroje:</a:t>
            </a:r>
            <a:endParaRPr lang="cs-CZ" sz="24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24713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626</TotalTime>
  <Words>723</Words>
  <Application>Microsoft Office PowerPoint</Application>
  <PresentationFormat>Předvádění na obrazovce (4:3)</PresentationFormat>
  <Paragraphs>155</Paragraphs>
  <Slides>15</Slides>
  <Notes>3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Vlnění</vt:lpstr>
      <vt:lpstr>Snímek 1</vt:lpstr>
      <vt:lpstr>Síla</vt:lpstr>
      <vt:lpstr>Co je to síla a kde se s ní setkáme?</vt:lpstr>
      <vt:lpstr>Vzájemné působení těles</vt:lpstr>
      <vt:lpstr>Snímek 5</vt:lpstr>
      <vt:lpstr>Gravitační síla</vt:lpstr>
      <vt:lpstr>Snímek 7</vt:lpstr>
      <vt:lpstr>Jak poznáme, kdy je síla větší?</vt:lpstr>
      <vt:lpstr>Existuje gravitace jen kolem Země?</vt:lpstr>
      <vt:lpstr>Směr svislý a vodorovný</vt:lpstr>
      <vt:lpstr>Snímek 11</vt:lpstr>
      <vt:lpstr>Snímek 12</vt:lpstr>
      <vt:lpstr>Snímek 13</vt:lpstr>
      <vt:lpstr>Použité zdroje: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99</cp:revision>
  <dcterms:created xsi:type="dcterms:W3CDTF">2013-01-16T20:09:48Z</dcterms:created>
  <dcterms:modified xsi:type="dcterms:W3CDTF">2015-07-17T07:22:36Z</dcterms:modified>
</cp:coreProperties>
</file>