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8"/>
  </p:notesMasterIdLst>
  <p:sldIdLst>
    <p:sldId id="292" r:id="rId2"/>
    <p:sldId id="256" r:id="rId3"/>
    <p:sldId id="257" r:id="rId4"/>
    <p:sldId id="264" r:id="rId5"/>
    <p:sldId id="283" r:id="rId6"/>
    <p:sldId id="284" r:id="rId7"/>
    <p:sldId id="278" r:id="rId8"/>
    <p:sldId id="279" r:id="rId9"/>
    <p:sldId id="280" r:id="rId10"/>
    <p:sldId id="285" r:id="rId11"/>
    <p:sldId id="286" r:id="rId12"/>
    <p:sldId id="265" r:id="rId13"/>
    <p:sldId id="287" r:id="rId14"/>
    <p:sldId id="290" r:id="rId15"/>
    <p:sldId id="291" r:id="rId16"/>
    <p:sldId id="28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5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6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12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13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15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3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9.png"/><Relationship Id="rId10" Type="http://schemas.openxmlformats.org/officeDocument/2006/relationships/image" Target="../media/image16.png"/><Relationship Id="rId4" Type="http://schemas.openxmlformats.org/officeDocument/2006/relationships/image" Target="../media/image8.png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7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19.png"/><Relationship Id="rId10" Type="http://schemas.openxmlformats.org/officeDocument/2006/relationships/image" Target="../media/image11.png"/><Relationship Id="rId4" Type="http://schemas.openxmlformats.org/officeDocument/2006/relationships/image" Target="../media/image18.png"/><Relationship Id="rId9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6.png"/><Relationship Id="rId3" Type="http://schemas.openxmlformats.org/officeDocument/2006/relationships/image" Target="../media/image28.png"/><Relationship Id="rId7" Type="http://schemas.openxmlformats.org/officeDocument/2006/relationships/image" Target="../media/image21.png"/><Relationship Id="rId12" Type="http://schemas.openxmlformats.org/officeDocument/2006/relationships/image" Target="../media/image3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png"/><Relationship Id="rId11" Type="http://schemas.openxmlformats.org/officeDocument/2006/relationships/image" Target="../media/image34.png"/><Relationship Id="rId5" Type="http://schemas.openxmlformats.org/officeDocument/2006/relationships/image" Target="../media/image30.png"/><Relationship Id="rId10" Type="http://schemas.openxmlformats.org/officeDocument/2006/relationships/image" Target="../media/image33.png"/><Relationship Id="rId4" Type="http://schemas.openxmlformats.org/officeDocument/2006/relationships/image" Target="../media/image29.png"/><Relationship Id="rId9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8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8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10" Type="http://schemas.openxmlformats.org/officeDocument/2006/relationships/image" Target="../media/image37.png"/><Relationship Id="rId4" Type="http://schemas.openxmlformats.org/officeDocument/2006/relationships/image" Target="../media/image29.png"/><Relationship Id="rId9" Type="http://schemas.openxmlformats.org/officeDocument/2006/relationships/image" Target="../media/image35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Thermograph_by_Jules_Richard_(Paris)_c_1910_Nansen_IMG_0420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1700808"/>
            <a:ext cx="835292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Číslo projektu: </a:t>
            </a:r>
            <a:r>
              <a:rPr lang="cs-CZ" b="1" dirty="0" smtClean="0"/>
              <a:t>CZ.1.07/1.4.00/21.3811</a:t>
            </a:r>
            <a:endParaRPr lang="cs-CZ" b="1" dirty="0"/>
          </a:p>
          <a:p>
            <a:r>
              <a:rPr lang="cs-CZ" dirty="0"/>
              <a:t>Název DUM: </a:t>
            </a:r>
            <a:r>
              <a:rPr lang="cs-CZ" b="1" dirty="0" smtClean="0"/>
              <a:t>Měření teploty</a:t>
            </a:r>
            <a:r>
              <a:rPr lang="cs-CZ" dirty="0"/>
              <a:t>	</a:t>
            </a:r>
          </a:p>
          <a:p>
            <a:r>
              <a:rPr lang="cs-CZ" dirty="0"/>
              <a:t>Číslo DUM: </a:t>
            </a:r>
            <a:r>
              <a:rPr lang="cs-CZ" dirty="0" smtClean="0"/>
              <a:t>III/2/FY/2/1/14</a:t>
            </a:r>
            <a:endParaRPr lang="cs-CZ" dirty="0"/>
          </a:p>
          <a:p>
            <a:r>
              <a:rPr lang="cs-CZ" dirty="0"/>
              <a:t>Vzdělávací předmět: Fyzika</a:t>
            </a:r>
          </a:p>
          <a:p>
            <a:r>
              <a:rPr lang="cs-CZ" dirty="0"/>
              <a:t>Tematická oblast: Fyzikální veličiny a jejich měření</a:t>
            </a:r>
          </a:p>
          <a:p>
            <a:r>
              <a:rPr lang="cs-CZ" dirty="0"/>
              <a:t>Autor: </a:t>
            </a:r>
            <a:r>
              <a:rPr lang="cs-CZ" b="1" dirty="0"/>
              <a:t>Mgr. Petra </a:t>
            </a:r>
            <a:r>
              <a:rPr lang="cs-CZ" b="1" dirty="0" err="1"/>
              <a:t>Kejkrtová</a:t>
            </a:r>
            <a:endParaRPr lang="cs-CZ" b="1" dirty="0"/>
          </a:p>
          <a:p>
            <a:r>
              <a:rPr lang="cs-CZ" dirty="0"/>
              <a:t>Anotace:	Žák se seznámí s </a:t>
            </a:r>
            <a:r>
              <a:rPr lang="cs-CZ" dirty="0" smtClean="0"/>
              <a:t>postupem měření teploty, naučí se odečítat hodnotu teploty z jednotlivých druhů teploměrů. </a:t>
            </a:r>
            <a:endParaRPr lang="cs-CZ" dirty="0"/>
          </a:p>
          <a:p>
            <a:r>
              <a:rPr lang="cs-CZ" dirty="0"/>
              <a:t>Klíčová slova</a:t>
            </a:r>
            <a:r>
              <a:rPr lang="cs-CZ" dirty="0" smtClean="0"/>
              <a:t>: Postup měření teploty, teploměr, laboratorní teploměr, meteorologická stanice, měření teploty v průběhu času, odečítání hodnoty teploty.</a:t>
            </a:r>
            <a:endParaRPr lang="cs-CZ" dirty="0"/>
          </a:p>
          <a:p>
            <a:r>
              <a:rPr lang="cs-CZ" dirty="0"/>
              <a:t>Metodické pokyny: PC, DTP, metodické pokyny jsou součástí materiálu</a:t>
            </a:r>
          </a:p>
          <a:p>
            <a:r>
              <a:rPr lang="cs-CZ" dirty="0"/>
              <a:t>Druh učebního materiálu: Prezentace doplněná fotografiemi a úkoly.</a:t>
            </a:r>
          </a:p>
          <a:p>
            <a:r>
              <a:rPr lang="cs-CZ" dirty="0"/>
              <a:t>Druh interaktivity: Kombinovaná</a:t>
            </a:r>
          </a:p>
          <a:p>
            <a:r>
              <a:rPr lang="cs-CZ" dirty="0"/>
              <a:t>Cílová skupina: Žák 6. ročníku</a:t>
            </a:r>
          </a:p>
          <a:p>
            <a:r>
              <a:rPr lang="cs-CZ" dirty="0"/>
              <a:t>Datum vzniku DUM: </a:t>
            </a:r>
            <a:r>
              <a:rPr lang="cs-CZ" dirty="0" smtClean="0"/>
              <a:t>15.5.2013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6184" y="332656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34502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81999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Měření teploty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568952" cy="5328592"/>
          </a:xfrm>
        </p:spPr>
        <p:txBody>
          <a:bodyPr>
            <a:normAutofit/>
          </a:bodyPr>
          <a:lstStyle/>
          <a:p>
            <a:r>
              <a:rPr lang="cs-CZ" dirty="0" smtClean="0"/>
              <a:t>Existuje několik druhů teploměrů, např. kapalinový, bimetalový, plynový, odporový, termoelektrický, radiační, infračervený atd. 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Postup měření teploty:</a:t>
            </a:r>
          </a:p>
          <a:p>
            <a:r>
              <a:rPr lang="cs-CZ" dirty="0" smtClean="0"/>
              <a:t>Zvolíme vhodný teploměr</a:t>
            </a:r>
          </a:p>
          <a:p>
            <a:r>
              <a:rPr lang="cs-CZ" dirty="0" smtClean="0"/>
              <a:t>Zjistíme, v jakých jednotkách je sestrojena stupnice teploměru</a:t>
            </a:r>
          </a:p>
          <a:p>
            <a:r>
              <a:rPr lang="cs-CZ" dirty="0" smtClean="0"/>
              <a:t>Určíme, jaký teplotní rozdíl odpovídá nejmenšímu dílku stupnice</a:t>
            </a:r>
          </a:p>
          <a:p>
            <a:r>
              <a:rPr lang="cs-CZ" dirty="0" smtClean="0"/>
              <a:t>Zjistíme měřící rozsah teploměru</a:t>
            </a:r>
          </a:p>
          <a:p>
            <a:r>
              <a:rPr lang="cs-CZ" dirty="0" smtClean="0"/>
              <a:t>Odečteme hodnotu až se </a:t>
            </a:r>
            <a:r>
              <a:rPr lang="cs-CZ" dirty="0" smtClean="0"/>
              <a:t>ustálí (</a:t>
            </a:r>
            <a:r>
              <a:rPr lang="cs-CZ" dirty="0" smtClean="0"/>
              <a:t>na stupnici se díváme kolmo)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Teplota se měří teploměrem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7447873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 smtClean="0">
                <a:solidFill>
                  <a:schemeClr val="bg1"/>
                </a:solidFill>
                <a:latin typeface="+mj-lt"/>
              </a:rPr>
              <a:t>Naučíme se odečítat hodnotu ze stupnice: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313282" y="5085184"/>
            <a:ext cx="8942387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          t = 61 °C             t = 17 °C               t = 7 °C                 t = 83 °C   </a:t>
            </a: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                                                 </a:t>
            </a:r>
          </a:p>
          <a:p>
            <a:pPr marL="0" indent="0"/>
            <a:r>
              <a:rPr lang="cs-CZ" dirty="0">
                <a:solidFill>
                  <a:srgbClr val="FF0000"/>
                </a:solidFill>
                <a:latin typeface="+mn-lt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                                              1 dílek = 1 °C            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200150"/>
            <a:ext cx="1152128" cy="3741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14076" y="1200150"/>
            <a:ext cx="1080120" cy="37410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0304" y="1199269"/>
            <a:ext cx="1020484" cy="374101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200150"/>
            <a:ext cx="1152128" cy="3741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9955" y="3418114"/>
            <a:ext cx="54222" cy="13146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72127" y="3696958"/>
            <a:ext cx="45719" cy="104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76696" y="2564904"/>
            <a:ext cx="46409" cy="2190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7657" y="2408641"/>
            <a:ext cx="45719" cy="2335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1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1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3" grpId="0"/>
      <p:bldP spid="281605" grpId="0" build="allAtOnce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1806905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 smtClean="0">
                <a:solidFill>
                  <a:schemeClr val="bg1"/>
                </a:solidFill>
                <a:latin typeface="+mj-lt"/>
              </a:rPr>
              <a:t>Odečtěte</a:t>
            </a:r>
            <a:endParaRPr lang="cs-CZ" sz="3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313281" y="5119397"/>
            <a:ext cx="8219159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          t = -4 °C              t = 84 °C               t = -1 °C             t = -6 °C   </a:t>
            </a: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                                             </a:t>
            </a:r>
          </a:p>
          <a:p>
            <a:pPr marL="0" indent="0"/>
            <a:r>
              <a:rPr lang="cs-CZ" dirty="0">
                <a:solidFill>
                  <a:srgbClr val="FF0000"/>
                </a:solidFill>
                <a:latin typeface="+mn-lt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                                                1 dílek = 1 °C              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2695" y="1192948"/>
            <a:ext cx="1152128" cy="37418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201032"/>
            <a:ext cx="1080120" cy="37410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66179" y="2413315"/>
            <a:ext cx="49903" cy="2419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4475" y="1231932"/>
            <a:ext cx="1079561" cy="3741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36457" y="3786471"/>
            <a:ext cx="45719" cy="104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48756" y="1231932"/>
            <a:ext cx="1091596" cy="3741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170069" y="2727223"/>
            <a:ext cx="45719" cy="2157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8759" y="3623250"/>
            <a:ext cx="49423" cy="12099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27164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1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1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3" grpId="0"/>
      <p:bldP spid="281605" grpId="0" build="allAtOnce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821212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Teplotu lidského těla měříme lékařským teploměrem.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313281" y="5119397"/>
            <a:ext cx="8219159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      t = 38,3 °C           t = 36,5 °C              t = 36,2 °C           t = 38,7 °C   </a:t>
            </a: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                                          </a:t>
            </a:r>
          </a:p>
          <a:p>
            <a:pPr marL="0" indent="0"/>
            <a:r>
              <a:rPr lang="cs-CZ" dirty="0">
                <a:solidFill>
                  <a:srgbClr val="FF0000"/>
                </a:solidFill>
                <a:latin typeface="+mn-lt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                                                1 dílek = 0,1 °C               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9150" y="1231932"/>
            <a:ext cx="1088554" cy="37101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12246"/>
            <a:ext cx="49213" cy="2420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263714"/>
            <a:ext cx="1080120" cy="3710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786471"/>
            <a:ext cx="45719" cy="104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263714"/>
            <a:ext cx="1080120" cy="3678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564962" y="2616203"/>
            <a:ext cx="45719" cy="2216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263714"/>
            <a:ext cx="1090613" cy="3713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9233" y="1971675"/>
            <a:ext cx="60626" cy="2861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688308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1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1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3" grpId="0"/>
      <p:bldP spid="281605" grpId="0" build="allAtOnce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568952" cy="5112568"/>
          </a:xfrm>
        </p:spPr>
        <p:txBody>
          <a:bodyPr>
            <a:normAutofit fontScale="92500" lnSpcReduction="10000"/>
          </a:bodyPr>
          <a:lstStyle/>
          <a:p>
            <a:r>
              <a:rPr lang="cs-CZ" sz="2600" dirty="0" smtClean="0"/>
              <a:t>Chceme-li měřit teplotu nějakého tělesa, musíme zajistit, aby bylo delší dobu ve styku s teploměrem. Dojde k vyrovnání teploty teploměru a měřeného tělesa. Hodnotu na teploměru můžeme odečíst, až když se již nemění.</a:t>
            </a:r>
          </a:p>
          <a:p>
            <a:pPr marL="0" indent="0">
              <a:buNone/>
            </a:pPr>
            <a:r>
              <a:rPr lang="cs-CZ" sz="2600" dirty="0" smtClean="0"/>
              <a:t> 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b="1" dirty="0" smtClean="0"/>
              <a:t>Měření teploty laboratorním teploměrem:</a:t>
            </a:r>
          </a:p>
          <a:p>
            <a:r>
              <a:rPr lang="cs-CZ" sz="2600" dirty="0" smtClean="0"/>
              <a:t>Do kádinky nalijeme teplou vodu</a:t>
            </a:r>
          </a:p>
          <a:p>
            <a:r>
              <a:rPr lang="cs-CZ" sz="2600" dirty="0" smtClean="0"/>
              <a:t>Vložíme laboratorní teploměr, uchycený</a:t>
            </a:r>
          </a:p>
          <a:p>
            <a:pPr marL="0" indent="0">
              <a:buNone/>
            </a:pPr>
            <a:r>
              <a:rPr lang="cs-CZ" sz="2600" dirty="0"/>
              <a:t>v</a:t>
            </a:r>
            <a:r>
              <a:rPr lang="cs-CZ" sz="2600" dirty="0" smtClean="0"/>
              <a:t>e stojánku, aby se nedotýkal skla ani naší ruky</a:t>
            </a:r>
          </a:p>
          <a:p>
            <a:r>
              <a:rPr lang="cs-CZ" sz="2600" dirty="0" smtClean="0"/>
              <a:t>Počkáme, až se rtuť v teploměru ustálí</a:t>
            </a:r>
          </a:p>
          <a:p>
            <a:r>
              <a:rPr lang="cs-CZ" sz="2600" dirty="0" smtClean="0"/>
              <a:t>Přečteme hodnotu na </a:t>
            </a:r>
            <a:r>
              <a:rPr lang="cs-CZ" sz="2600" dirty="0" smtClean="0"/>
              <a:t>stupnici (</a:t>
            </a:r>
            <a:r>
              <a:rPr lang="cs-CZ" sz="2600" dirty="0" smtClean="0"/>
              <a:t>teploměr </a:t>
            </a:r>
          </a:p>
          <a:p>
            <a:pPr marL="0" indent="0">
              <a:buNone/>
            </a:pPr>
            <a:r>
              <a:rPr lang="cs-CZ" sz="2600" dirty="0" smtClean="0"/>
              <a:t>nevyjímáme)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85842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Měříme teplotu</a:t>
            </a:r>
            <a:endParaRPr lang="cs-CZ" sz="3200" dirty="0"/>
          </a:p>
        </p:txBody>
      </p:sp>
      <p:pic>
        <p:nvPicPr>
          <p:cNvPr id="1026" name="Picture 2" descr="C:\Users\petra.kejkrtova\Pictures\2013-07-06 001\P106098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492896"/>
            <a:ext cx="2116186" cy="422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02036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20688"/>
            <a:ext cx="8568952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Měření teploty venkovním lihovým teploměrem:</a:t>
            </a:r>
          </a:p>
          <a:p>
            <a:r>
              <a:rPr lang="cs-CZ" dirty="0" smtClean="0"/>
              <a:t>Umístíme teploměr venku na takové místo, aby na něj nesvítilo slunce</a:t>
            </a:r>
          </a:p>
          <a:p>
            <a:r>
              <a:rPr lang="cs-CZ" dirty="0" smtClean="0"/>
              <a:t>Necháme ho tam dostatečně dlouhou dobu</a:t>
            </a:r>
          </a:p>
          <a:p>
            <a:r>
              <a:rPr lang="cs-CZ" dirty="0" smtClean="0"/>
              <a:t>Počkáme, až se rtuť v teploměru ustálí</a:t>
            </a:r>
          </a:p>
          <a:p>
            <a:r>
              <a:rPr lang="cs-CZ" dirty="0" smtClean="0"/>
              <a:t>Přečteme hodnotu na stupnici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Teplota vzduchu závisí také na nadmořské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ýšce.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700808"/>
            <a:ext cx="1584176" cy="4776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34690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etra.kejkrtova\Pictures\2013-07-06 001\P107003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555522"/>
            <a:ext cx="5472608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20688"/>
            <a:ext cx="8568952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Existují  domácí teploměry, které umožňují měřit současně venkovní a vnitřní teplotu vzduchu, vlhkost vzduchu , oblačnost, tlak vzduchu, rosný bod, ukazují čas.</a:t>
            </a:r>
          </a:p>
          <a:p>
            <a:pPr marL="0" indent="0">
              <a:buNone/>
            </a:pPr>
            <a:r>
              <a:rPr lang="cs-CZ" b="1" dirty="0" smtClean="0"/>
              <a:t>Domácí meteorologické stanice</a:t>
            </a:r>
          </a:p>
        </p:txBody>
      </p:sp>
    </p:spTree>
    <p:extLst>
      <p:ext uri="{BB962C8B-B14F-4D97-AF65-F5344CB8AC3E}">
        <p14:creationId xmlns:p14="http://schemas.microsoft.com/office/powerpoint/2010/main" xmlns="" val="1574865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9255" y="1124744"/>
            <a:ext cx="8820472" cy="4464496"/>
          </a:xfrm>
        </p:spPr>
        <p:txBody>
          <a:bodyPr>
            <a:normAutofit/>
          </a:bodyPr>
          <a:lstStyle/>
          <a:p>
            <a:r>
              <a:rPr lang="cs-CZ" dirty="0" smtClean="0"/>
              <a:t>Na meteorologických stanicích se měří teplota vzduchu po celý den. Příklad jednoho měření si ukážeme. Výsledky měření jsou uvedeny v </a:t>
            </a:r>
            <a:r>
              <a:rPr lang="cs-CZ" b="1" dirty="0" smtClean="0"/>
              <a:t>tabulce</a:t>
            </a:r>
            <a:r>
              <a:rPr lang="cs-CZ" dirty="0" smtClean="0"/>
              <a:t>. Průběh teploty vzduchu znázorňujeme pomocí </a:t>
            </a:r>
            <a:r>
              <a:rPr lang="cs-CZ" b="1" dirty="0" smtClean="0"/>
              <a:t>grafu</a:t>
            </a:r>
            <a:r>
              <a:rPr lang="cs-CZ" dirty="0" smtClean="0"/>
              <a:t>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0244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Jak se mění teplota vzduchu v průběhu času</a:t>
            </a:r>
            <a:endParaRPr lang="cs-CZ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84584" y="2852936"/>
            <a:ext cx="10369152" cy="1288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717032"/>
            <a:ext cx="5116450" cy="2982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5844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20688"/>
            <a:ext cx="8568952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Na meteorologických stanicích se používá automatický přístroj    k měření teploty vzduchu. Ten měří teplotu plynule a zapisuje ji na papír. Je to bimetalový teploměr, u kterého je ručka opatřena hrotem. Hrot se dotýká papíru navinutého na válci, který se rovnoměrně otáčí. Tento přístroj se nazývá</a:t>
            </a:r>
            <a:r>
              <a:rPr lang="cs-CZ" b="1" dirty="0" smtClean="0"/>
              <a:t> termograf</a:t>
            </a:r>
            <a:r>
              <a:rPr lang="cs-CZ" dirty="0" smtClean="0"/>
              <a:t>.</a:t>
            </a:r>
            <a:endParaRPr lang="cs-CZ" b="1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212976"/>
            <a:ext cx="5761037" cy="314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905468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240152" y="980728"/>
            <a:ext cx="8942387" cy="5632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1. Jaký je postup měření teploty?</a:t>
            </a: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viz. Prezentace</a:t>
            </a:r>
          </a:p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2. Vyjmenuj některé druhy teploměrů.</a:t>
            </a:r>
          </a:p>
          <a:p>
            <a:pPr marL="0" indent="0"/>
            <a:r>
              <a:rPr lang="cs-CZ" dirty="0">
                <a:solidFill>
                  <a:srgbClr val="FF0000"/>
                </a:solidFill>
                <a:latin typeface="+mn-lt"/>
              </a:rPr>
              <a:t>k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apalinový, bimetalový, odporový, termoelektrický, radiační, infračervený</a:t>
            </a:r>
            <a:endParaRPr lang="cs-CZ" dirty="0">
              <a:solidFill>
                <a:srgbClr val="FF0000"/>
              </a:solidFill>
              <a:latin typeface="+mn-lt"/>
            </a:endParaRPr>
          </a:p>
          <a:p>
            <a:pPr marL="0" indent="0"/>
            <a:r>
              <a:rPr lang="cs-CZ" dirty="0" smtClean="0"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3. Popiš domácí meteorologickou stanici.</a:t>
            </a: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Umožňuje měřit současně teplotu, tlak, vlhkost vzduchu, ukazuje čas atd.  </a:t>
            </a:r>
          </a:p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4. Co je to termograf?</a:t>
            </a: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Automatické zařízení, které slouží nejen k měření teploty vzduchu, ale i k záznamu naměřených hodnot v průběhu času.</a:t>
            </a:r>
          </a:p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5. Urči o kolik a jak se změnila teplota v těchto případech: z 16 °C na 23 °C, z 53 °C na 12 °C, z -12 °C na -3 °C, z -6 °C na 4 °C a z 18 °C na -7 °C</a:t>
            </a:r>
          </a:p>
          <a:p>
            <a:pPr marL="0" indent="0"/>
            <a:r>
              <a:rPr lang="cs-CZ" dirty="0" err="1" smtClean="0">
                <a:solidFill>
                  <a:srgbClr val="FF0000"/>
                </a:solidFill>
                <a:latin typeface="+mn-lt"/>
              </a:rPr>
              <a:t>zv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. o 7 °C, </a:t>
            </a:r>
            <a:r>
              <a:rPr lang="cs-CZ" dirty="0" err="1" smtClean="0">
                <a:solidFill>
                  <a:srgbClr val="FF0000"/>
                </a:solidFill>
                <a:latin typeface="+mn-lt"/>
              </a:rPr>
              <a:t>sn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. o 41 °C, </a:t>
            </a:r>
            <a:r>
              <a:rPr lang="cs-CZ" dirty="0" err="1" smtClean="0">
                <a:solidFill>
                  <a:srgbClr val="FF0000"/>
                </a:solidFill>
                <a:latin typeface="+mn-lt"/>
              </a:rPr>
              <a:t>zv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. o 9 °C, </a:t>
            </a:r>
            <a:r>
              <a:rPr lang="cs-CZ" dirty="0" err="1" smtClean="0">
                <a:solidFill>
                  <a:srgbClr val="FF0000"/>
                </a:solidFill>
                <a:latin typeface="+mn-lt"/>
              </a:rPr>
              <a:t>zv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. o 10 °C, </a:t>
            </a:r>
            <a:r>
              <a:rPr lang="cs-CZ" dirty="0" err="1" smtClean="0">
                <a:solidFill>
                  <a:srgbClr val="FF0000"/>
                </a:solidFill>
                <a:latin typeface="+mn-lt"/>
              </a:rPr>
              <a:t>sn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. o 25 °C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 </a:t>
            </a:r>
            <a:endParaRPr lang="cs-CZ" dirty="0">
              <a:solidFill>
                <a:schemeClr val="tx2"/>
              </a:solidFill>
              <a:latin typeface="+mn-lt"/>
            </a:endParaRPr>
          </a:p>
          <a:p>
            <a:r>
              <a:rPr lang="cs-CZ" dirty="0">
                <a:latin typeface="+mn-lt"/>
              </a:rPr>
              <a:t>    </a:t>
            </a:r>
            <a:r>
              <a:rPr lang="cs-CZ" dirty="0" smtClean="0">
                <a:latin typeface="+mn-lt"/>
              </a:rPr>
              <a:t>   </a:t>
            </a:r>
            <a:endParaRPr lang="cs-CZ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7" y="179388"/>
            <a:ext cx="7036643" cy="1027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+mj-lt"/>
              </a:rPr>
              <a:t>Otázky a úkoly</a:t>
            </a:r>
            <a:r>
              <a:rPr lang="cs-CZ" sz="3200" dirty="0" smtClean="0">
                <a:solidFill>
                  <a:schemeClr val="bg1"/>
                </a:solidFill>
                <a:latin typeface="+mj-lt"/>
              </a:rPr>
              <a:t>:</a:t>
            </a:r>
          </a:p>
          <a:p>
            <a:pPr>
              <a:spcAft>
                <a:spcPct val="15000"/>
              </a:spcAft>
            </a:pPr>
            <a:r>
              <a:rPr lang="cs-CZ" dirty="0">
                <a:solidFill>
                  <a:schemeClr val="tx2"/>
                </a:solidFill>
                <a:latin typeface="+mn-lt"/>
              </a:rPr>
              <a:t>6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. Odečtěte hodnoty z teploměrů</a:t>
            </a:r>
            <a:endParaRPr lang="cs-CZ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249290" y="5445224"/>
            <a:ext cx="87151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   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t = 31 °C      t = 77 °C      t = -3°C        t = -5 °C    t = 38,1 °C   t = 36,2 °C    </a:t>
            </a:r>
            <a:endParaRPr lang="cs-CZ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8217"/>
            <a:ext cx="1079500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551522"/>
            <a:ext cx="1152525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551523"/>
            <a:ext cx="1152525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7957" y="1572416"/>
            <a:ext cx="1090613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5418" y="1572416"/>
            <a:ext cx="1090613" cy="3713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585937"/>
            <a:ext cx="1079500" cy="368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50376" y="2817032"/>
            <a:ext cx="49213" cy="2420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2871246"/>
            <a:ext cx="47466" cy="2334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6467" y="3861048"/>
            <a:ext cx="62731" cy="1337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32518" y="3857180"/>
            <a:ext cx="60325" cy="1341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08656" y="2885987"/>
            <a:ext cx="49213" cy="2335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569583" y="3220604"/>
            <a:ext cx="45719" cy="1985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02946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2816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7" y="179388"/>
            <a:ext cx="7036643" cy="1397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+mj-lt"/>
              </a:rPr>
              <a:t>Otázky a úkoly</a:t>
            </a:r>
            <a:r>
              <a:rPr lang="cs-CZ" sz="3200" dirty="0" smtClean="0">
                <a:solidFill>
                  <a:schemeClr val="bg1"/>
                </a:solidFill>
                <a:latin typeface="+mj-lt"/>
              </a:rPr>
              <a:t>:</a:t>
            </a:r>
          </a:p>
          <a:p>
            <a:pPr>
              <a:spcAft>
                <a:spcPct val="15000"/>
              </a:spcAft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7. Překresli si stupnice do sešitu a dokresli správně hodnotu.</a:t>
            </a:r>
            <a:endParaRPr lang="cs-CZ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249290" y="5445224"/>
            <a:ext cx="87151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   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t = 22 °C      t = 81 °C      t = -6°C       t = -13 °C   t = 37,6 °C   t = 35,9 °C    </a:t>
            </a:r>
            <a:endParaRPr lang="cs-CZ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8217"/>
            <a:ext cx="1079500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551522"/>
            <a:ext cx="1152525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551523"/>
            <a:ext cx="1152525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7957" y="1572416"/>
            <a:ext cx="1090613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5418" y="1572416"/>
            <a:ext cx="1090613" cy="3713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585937"/>
            <a:ext cx="1079500" cy="368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12971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2816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228195" y="204247"/>
            <a:ext cx="7036643" cy="957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Řešení:</a:t>
            </a:r>
          </a:p>
          <a:p>
            <a:pPr>
              <a:spcAft>
                <a:spcPct val="15000"/>
              </a:spcAft>
            </a:pPr>
            <a:endParaRPr lang="cs-CZ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249290" y="5445224"/>
            <a:ext cx="87151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   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t = 22 °C      t = 81 °C      t = -6°C       t = -13 °C   t = 37,6 °C   t = 35,9 °C    </a:t>
            </a:r>
            <a:endParaRPr lang="cs-CZ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8217"/>
            <a:ext cx="1079500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551522"/>
            <a:ext cx="1152525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551523"/>
            <a:ext cx="1152525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7957" y="1572416"/>
            <a:ext cx="1090613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5418" y="1572416"/>
            <a:ext cx="1090613" cy="3713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585937"/>
            <a:ext cx="1079500" cy="368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3922" y="3212976"/>
            <a:ext cx="45719" cy="19990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1127" y="3428998"/>
            <a:ext cx="45719" cy="17830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 flipH="1">
            <a:off x="3901266" y="4307861"/>
            <a:ext cx="45719" cy="891504"/>
          </a:xfrm>
          <a:prstGeom prst="rect">
            <a:avLst/>
          </a:prstGeom>
          <a:solidFill>
            <a:srgbClr val="FF0000">
              <a:alpha val="7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7173" y="3992421"/>
            <a:ext cx="45719" cy="1206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3489" y="3419770"/>
            <a:ext cx="45719" cy="17761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5310403" y="4509120"/>
            <a:ext cx="45719" cy="702887"/>
          </a:xfrm>
          <a:prstGeom prst="rect">
            <a:avLst/>
          </a:prstGeom>
          <a:solidFill>
            <a:srgbClr val="FF0000">
              <a:alpha val="7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843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568952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[</a:t>
            </a:r>
            <a:r>
              <a:rPr lang="cs-CZ" sz="1800" dirty="0"/>
              <a:t>cit. </a:t>
            </a:r>
            <a:r>
              <a:rPr lang="cs-CZ" sz="1800" dirty="0" smtClean="0"/>
              <a:t>2013-05-15</a:t>
            </a:r>
            <a:r>
              <a:rPr lang="en-US" sz="1800" dirty="0"/>
              <a:t>]</a:t>
            </a:r>
            <a:r>
              <a:rPr lang="cs-CZ" sz="1800" dirty="0"/>
              <a:t>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na WWW</a:t>
            </a:r>
            <a:r>
              <a:rPr lang="cs-CZ" sz="1800" dirty="0" smtClean="0"/>
              <a:t>:</a:t>
            </a:r>
          </a:p>
          <a:p>
            <a:pPr marL="0" indent="0">
              <a:buNone/>
            </a:pPr>
            <a:r>
              <a:rPr lang="cs-CZ" sz="1800" dirty="0"/>
              <a:t>BJOERTVEDT. </a:t>
            </a:r>
            <a:r>
              <a:rPr lang="cs-CZ" sz="1800" i="1" dirty="0" err="1"/>
              <a:t>wikimedia</a:t>
            </a:r>
            <a:r>
              <a:rPr lang="cs-CZ" sz="1800" dirty="0"/>
              <a:t>: termograf [online]. [cit. </a:t>
            </a:r>
            <a:r>
              <a:rPr lang="cs-CZ" sz="1800" dirty="0" smtClean="0"/>
              <a:t>15.5.2013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na WWW: </a:t>
            </a:r>
            <a:r>
              <a:rPr lang="cs-CZ" sz="1800" dirty="0">
                <a:hlinkClick r:id="rId2"/>
              </a:rPr>
              <a:t>http://commons.wikimedia.org/wiki/File:Thermograph_by_Jules_Richard_(Paris)_</a:t>
            </a:r>
            <a:r>
              <a:rPr lang="cs-CZ" sz="1800" dirty="0" smtClean="0">
                <a:hlinkClick r:id="rId2"/>
              </a:rPr>
              <a:t>c_1910_Nansen_IMG_0420.jpg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smtClean="0"/>
              <a:t>Ostatní </a:t>
            </a:r>
            <a:r>
              <a:rPr lang="cs-CZ" sz="1800" dirty="0" smtClean="0"/>
              <a:t>obrázky a </a:t>
            </a:r>
            <a:r>
              <a:rPr lang="cs-CZ" sz="1800" smtClean="0"/>
              <a:t>fotografie autor.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>
            <a:normAutofit/>
          </a:bodyPr>
          <a:lstStyle/>
          <a:p>
            <a:pPr algn="l"/>
            <a:r>
              <a:rPr lang="cs-CZ" sz="1700" dirty="0">
                <a:latin typeface="+mn-lt"/>
              </a:rPr>
              <a:t>P</a:t>
            </a:r>
            <a:r>
              <a:rPr lang="cs-CZ" sz="1700" dirty="0" smtClean="0">
                <a:latin typeface="+mn-lt"/>
              </a:rPr>
              <a:t>oužité zdroje</a:t>
            </a:r>
            <a:r>
              <a:rPr lang="cs-CZ" sz="1700" smtClean="0">
                <a:latin typeface="+mn-lt"/>
              </a:rPr>
              <a:t>: </a:t>
            </a:r>
            <a:endParaRPr lang="cs-CZ" sz="1700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4119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805</TotalTime>
  <Words>779</Words>
  <Application>Microsoft Office PowerPoint</Application>
  <PresentationFormat>Předvádění na obrazovce (4:3)</PresentationFormat>
  <Paragraphs>95</Paragraphs>
  <Slides>16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Vlnění</vt:lpstr>
      <vt:lpstr>Snímek 1</vt:lpstr>
      <vt:lpstr>Měření teploty</vt:lpstr>
      <vt:lpstr>Teplota se měří teploměrem</vt:lpstr>
      <vt:lpstr>Snímek 4</vt:lpstr>
      <vt:lpstr>Snímek 5</vt:lpstr>
      <vt:lpstr>Snímek 6</vt:lpstr>
      <vt:lpstr>Měříme teplotu</vt:lpstr>
      <vt:lpstr>Snímek 8</vt:lpstr>
      <vt:lpstr>Snímek 9</vt:lpstr>
      <vt:lpstr>Jak se mění teplota vzduchu v průběhu času</vt:lpstr>
      <vt:lpstr>Snímek 11</vt:lpstr>
      <vt:lpstr>Snímek 12</vt:lpstr>
      <vt:lpstr>Snímek 13</vt:lpstr>
      <vt:lpstr>Snímek 14</vt:lpstr>
      <vt:lpstr>Snímek 15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125</cp:revision>
  <dcterms:created xsi:type="dcterms:W3CDTF">2013-01-16T20:09:48Z</dcterms:created>
  <dcterms:modified xsi:type="dcterms:W3CDTF">2015-07-17T07:17:11Z</dcterms:modified>
</cp:coreProperties>
</file>