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88" r:id="rId2"/>
    <p:sldId id="277" r:id="rId3"/>
    <p:sldId id="282" r:id="rId4"/>
    <p:sldId id="278" r:id="rId5"/>
    <p:sldId id="283" r:id="rId6"/>
    <p:sldId id="286" r:id="rId7"/>
    <p:sldId id="287" r:id="rId8"/>
    <p:sldId id="280" r:id="rId9"/>
    <p:sldId id="281" r:id="rId10"/>
    <p:sldId id="275" r:id="rId11"/>
    <p:sldId id="26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8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9481" y="6021288"/>
            <a:ext cx="474345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1556792"/>
            <a:ext cx="828012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Měření objemu pevných látek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III/2/FY/2/1/6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 postupem měření objemu malého pevného tělesa a  výpočtem objemu některých pravidelných těles.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Postup při měření objemu tělesa, měření objemu malého pevného tělesa, výpočet objemu pravidelných těles.</a:t>
            </a:r>
            <a:r>
              <a:rPr lang="cs-CZ" dirty="0"/>
              <a:t>	</a:t>
            </a:r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15.4.2013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998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71601" y="3350298"/>
            <a:ext cx="635645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Měření 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objemu pevných látek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5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Objem malých těles z pevné látky měříme pomocí odměrných válců.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etra.kejkrtova\Pictures\2013-07-06 001\P10609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28800"/>
            <a:ext cx="1338994" cy="479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7-06 001\P10609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37017"/>
            <a:ext cx="1095751" cy="479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7-06 001\P10609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628800"/>
            <a:ext cx="1254268" cy="479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987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871309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Jak postupujeme při měření objemu pevného tělesa?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65816" y="1700808"/>
            <a:ext cx="8942387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vybereme si vhodný odměrný válec tak, aby jím těleso volně prošlo a nedotýkalo se stěn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d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o odměrného válce, který leží na vodorovné podložce nalijeme kapalinu (nejčastěji vodu)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dměříme objem nalité kapaliny a zapíšeme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1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t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ěleso zavěšené na niti ponoříme celé do kapaliny v odměrném válci (hladina stoupne)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u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rčíme objem kapaliny s ponořeným tělesem a zapíšeme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2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ypočítáme objem tělesa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 = V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-V</a:t>
            </a:r>
            <a:r>
              <a:rPr lang="cs-CZ" sz="2800" baseline="-25000" dirty="0" smtClean="0">
                <a:solidFill>
                  <a:srgbClr val="FF0000"/>
                </a:solidFill>
                <a:latin typeface="+mn-lt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 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931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Měření objemu malého kovového válečku.</a:t>
            </a:r>
            <a:endParaRPr lang="cs-CZ" sz="2800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19671" y="3140968"/>
            <a:ext cx="792088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7920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75655" y="5877272"/>
            <a:ext cx="108012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8349" y="1412776"/>
            <a:ext cx="8128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1. Do odměrného válce nalijeme určité množství vody a změříme její objem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"/>
          </p:nvPr>
        </p:nvSpPr>
        <p:spPr>
          <a:xfrm>
            <a:off x="4139952" y="3520579"/>
            <a:ext cx="2016224" cy="916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smtClean="0">
                <a:solidFill>
                  <a:srgbClr val="FF0000"/>
                </a:solidFill>
              </a:rPr>
              <a:t>1</a:t>
            </a:r>
            <a:r>
              <a:rPr lang="cs-CZ" sz="3200" dirty="0" smtClean="0">
                <a:solidFill>
                  <a:srgbClr val="FF0000"/>
                </a:solidFill>
              </a:rPr>
              <a:t> = 40 ml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1" y="4869160"/>
            <a:ext cx="792088" cy="1008112"/>
          </a:xfrm>
          <a:prstGeom prst="rect">
            <a:avLst/>
          </a:prstGeom>
          <a:solidFill>
            <a:schemeClr val="accent1">
              <a:alpha val="31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994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Měření objemu malého kovového válečku.</a:t>
            </a:r>
            <a:endParaRPr lang="cs-CZ" sz="2800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29171" y="3068960"/>
            <a:ext cx="792088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9172" y="3140968"/>
            <a:ext cx="7920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685155" y="5805264"/>
            <a:ext cx="108012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8349" y="1412776"/>
            <a:ext cx="8128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. Do odměrného válce vložíme váleček (hladina stoupne) a odečteme hodnotu.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"/>
          </p:nvPr>
        </p:nvSpPr>
        <p:spPr>
          <a:xfrm>
            <a:off x="4211960" y="3429001"/>
            <a:ext cx="2016224" cy="936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 = 57 ml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29171" y="4365104"/>
            <a:ext cx="792088" cy="1440160"/>
          </a:xfrm>
          <a:prstGeom prst="rect">
            <a:avLst/>
          </a:prstGeom>
          <a:solidFill>
            <a:schemeClr val="accent1">
              <a:alpha val="31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 rot="20156173">
            <a:off x="1940088" y="5213811"/>
            <a:ext cx="570255" cy="488983"/>
          </a:xfrm>
          <a:prstGeom prst="flowChartMagneticDisk">
            <a:avLst/>
          </a:prstGeom>
          <a:solidFill>
            <a:schemeClr val="bg1">
              <a:lumMod val="75000"/>
              <a:alpha val="68000"/>
            </a:schemeClr>
          </a:solidFill>
          <a:ln w="19050">
            <a:solidFill>
              <a:schemeClr val="bg1">
                <a:lumMod val="50000"/>
                <a:alpha val="91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705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Měření objemu malého kovového válečku.</a:t>
            </a:r>
            <a:endParaRPr lang="cs-CZ" sz="2800" dirty="0"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59731" y="2996952"/>
            <a:ext cx="792088" cy="27363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9732" y="3068960"/>
            <a:ext cx="7920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015715" y="5733256"/>
            <a:ext cx="108012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8349" y="1412776"/>
            <a:ext cx="8128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3. Z naměřených hodnot vypočítáme objem válečku.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"/>
          </p:nvPr>
        </p:nvSpPr>
        <p:spPr>
          <a:xfrm>
            <a:off x="4612403" y="3212977"/>
            <a:ext cx="2119837" cy="1800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 = V</a:t>
            </a:r>
            <a:r>
              <a:rPr lang="cs-CZ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 – V</a:t>
            </a:r>
            <a:r>
              <a:rPr lang="cs-CZ" sz="3200" baseline="-25000" dirty="0" smtClean="0">
                <a:solidFill>
                  <a:srgbClr val="FF000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 = 57 – 40</a:t>
            </a:r>
          </a:p>
          <a:p>
            <a:pPr marL="0" indent="0">
              <a:buNone/>
            </a:pPr>
            <a:r>
              <a:rPr lang="cs-CZ" sz="3200" u="dbl" dirty="0" smtClean="0">
                <a:solidFill>
                  <a:srgbClr val="FF0000"/>
                </a:solidFill>
              </a:rPr>
              <a:t>V = 17 ml </a:t>
            </a:r>
            <a:endParaRPr lang="cs-CZ" sz="3200" u="dbl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59731" y="4293096"/>
            <a:ext cx="792088" cy="1440160"/>
          </a:xfrm>
          <a:prstGeom prst="rect">
            <a:avLst/>
          </a:prstGeom>
          <a:solidFill>
            <a:schemeClr val="accent1">
              <a:alpha val="31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 rot="20156173">
            <a:off x="2270648" y="5141803"/>
            <a:ext cx="570255" cy="488983"/>
          </a:xfrm>
          <a:prstGeom prst="flowChartMagneticDisk">
            <a:avLst/>
          </a:prstGeom>
          <a:solidFill>
            <a:schemeClr val="bg1">
              <a:lumMod val="75000"/>
              <a:alpha val="68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174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3" grpId="0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11560" y="836712"/>
            <a:ext cx="369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1.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49755" y="836711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2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129" y="1555545"/>
            <a:ext cx="14017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65167"/>
            <a:ext cx="148113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0023" y="349273"/>
            <a:ext cx="4540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Urči objem pevných těles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2160" y="1555545"/>
            <a:ext cx="14017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444" y="1465167"/>
            <a:ext cx="148113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99592" y="3140968"/>
            <a:ext cx="936104" cy="1219799"/>
          </a:xfrm>
          <a:prstGeom prst="rect">
            <a:avLst/>
          </a:prstGeom>
          <a:solidFill>
            <a:schemeClr val="accent1">
              <a:alpha val="35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92896"/>
            <a:ext cx="883997" cy="186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611560" y="4701420"/>
            <a:ext cx="3086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 = 50 ml      V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= 75 ml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27010" y="5373216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25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555776" y="3465004"/>
            <a:ext cx="648072" cy="792088"/>
          </a:xfrm>
          <a:prstGeom prst="ellipse">
            <a:avLst/>
          </a:prstGeom>
          <a:solidFill>
            <a:schemeClr val="bg1">
              <a:lumMod val="50000"/>
              <a:alpha val="64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016689" y="3314261"/>
            <a:ext cx="958690" cy="972108"/>
          </a:xfrm>
          <a:prstGeom prst="rect">
            <a:avLst/>
          </a:prstGeom>
          <a:solidFill>
            <a:schemeClr val="accent1">
              <a:alpha val="37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Obdélník 2047"/>
          <p:cNvSpPr/>
          <p:nvPr/>
        </p:nvSpPr>
        <p:spPr>
          <a:xfrm>
            <a:off x="6619251" y="2973182"/>
            <a:ext cx="936104" cy="1313187"/>
          </a:xfrm>
          <a:prstGeom prst="rect">
            <a:avLst/>
          </a:prstGeom>
          <a:solidFill>
            <a:schemeClr val="accent1">
              <a:alpha val="37000"/>
            </a:schemeClr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9" name="TextovéPole 2048"/>
          <p:cNvSpPr txBox="1"/>
          <p:nvPr/>
        </p:nvSpPr>
        <p:spPr>
          <a:xfrm>
            <a:off x="4698508" y="4668578"/>
            <a:ext cx="3405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 = 240 ml     V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= 320 ml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5714811" y="5374135"/>
            <a:ext cx="1372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80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6" name="Vývojový diagram: příprava 2055"/>
          <p:cNvSpPr/>
          <p:nvPr/>
        </p:nvSpPr>
        <p:spPr>
          <a:xfrm>
            <a:off x="6777271" y="3910199"/>
            <a:ext cx="576064" cy="339533"/>
          </a:xfrm>
          <a:prstGeom prst="flowChartPreparation">
            <a:avLst/>
          </a:prstGeom>
          <a:solidFill>
            <a:schemeClr val="bg1">
              <a:lumMod val="50000"/>
              <a:alpha val="64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98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7" grpId="0"/>
      <p:bldP spid="28" grpId="0"/>
      <p:bldP spid="30" grpId="0" animBg="1"/>
      <p:bldP spid="31" grpId="0" animBg="1"/>
      <p:bldP spid="2048" grpId="0" animBg="1"/>
      <p:bldP spid="2049" grpId="0"/>
      <p:bldP spid="2052" grpId="0"/>
      <p:bldP spid="20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11560" y="836712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3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911533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4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298377"/>
            <a:ext cx="14271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676" y="1270105"/>
            <a:ext cx="1427163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4562" y="1238052"/>
            <a:ext cx="148113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8145" y="1298377"/>
            <a:ext cx="148113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47258" y="2761255"/>
            <a:ext cx="864096" cy="1243809"/>
          </a:xfrm>
          <a:prstGeom prst="rect">
            <a:avLst/>
          </a:prstGeom>
          <a:solidFill>
            <a:schemeClr val="accent1">
              <a:alpha val="34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79"/>
            <a:ext cx="877887" cy="168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2922711" y="3577922"/>
            <a:ext cx="720080" cy="460356"/>
          </a:xfrm>
          <a:prstGeom prst="ellipse">
            <a:avLst/>
          </a:prstGeom>
          <a:solidFill>
            <a:schemeClr val="bg1">
              <a:lumMod val="50000"/>
              <a:alpha val="65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15869" y="4407495"/>
            <a:ext cx="3312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 = 36 ml        V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= 58 ml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1679306" y="5262802"/>
            <a:ext cx="1466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22 ml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55704" y="3606194"/>
            <a:ext cx="864096" cy="527458"/>
          </a:xfrm>
          <a:prstGeom prst="rect">
            <a:avLst/>
          </a:prstGeom>
          <a:solidFill>
            <a:schemeClr val="accent1">
              <a:alpha val="34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2727" y="3140968"/>
            <a:ext cx="951849" cy="979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Vývojový diagram: příprava 15"/>
          <p:cNvSpPr/>
          <p:nvPr/>
        </p:nvSpPr>
        <p:spPr>
          <a:xfrm>
            <a:off x="7204615" y="3557104"/>
            <a:ext cx="648072" cy="484996"/>
          </a:xfrm>
          <a:prstGeom prst="flowChartPreparation">
            <a:avLst/>
          </a:prstGeom>
          <a:solidFill>
            <a:schemeClr val="bg1">
              <a:lumMod val="50000"/>
              <a:alpha val="69000"/>
            </a:schemeClr>
          </a:solidFill>
          <a:ln w="190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159976" y="4407494"/>
            <a:ext cx="3358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 = 110 ml      V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= 220 ml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8118" y="5262802"/>
            <a:ext cx="141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110 ml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103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/>
      <p:bldP spid="14" grpId="0"/>
      <p:bldP spid="15" grpId="0" animBg="1"/>
      <p:bldP spid="16" grpId="0" animBg="1"/>
      <p:bldP spid="26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Objem pevných těles určíme pomocí odměrného válce (nepravidelná tělesa malých rozměrů) nebo výpočtem z jeho rozměrů (krychle, kvádr, válec, koule,…).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Krychle                                           Válec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= </a:t>
            </a:r>
            <a:r>
              <a:rPr lang="cs-CZ" dirty="0" err="1" smtClean="0">
                <a:solidFill>
                  <a:srgbClr val="FF0000"/>
                </a:solidFill>
              </a:rPr>
              <a:t>a.a.a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V =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.r².v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Kvádr                                              Koule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= </a:t>
            </a:r>
            <a:r>
              <a:rPr lang="cs-CZ" dirty="0" err="1" smtClean="0">
                <a:solidFill>
                  <a:srgbClr val="FF0000"/>
                </a:solidFill>
              </a:rPr>
              <a:t>a.b.c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V = </a:t>
            </a:r>
            <a:r>
              <a:rPr lang="el-GR" dirty="0">
                <a:solidFill>
                  <a:srgbClr val="FF0000"/>
                </a:solidFill>
              </a:rPr>
              <a:t>4/3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el-GR" dirty="0" smtClean="0">
                <a:solidFill>
                  <a:srgbClr val="FF0000"/>
                </a:solidFill>
              </a:rPr>
              <a:t> </a:t>
            </a:r>
            <a:r>
              <a:rPr lang="el-GR" dirty="0">
                <a:solidFill>
                  <a:srgbClr val="FF0000"/>
                </a:solidFill>
              </a:rPr>
              <a:t>π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el-GR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baseline="30000" dirty="0">
                <a:solidFill>
                  <a:srgbClr val="FF0000"/>
                </a:solidFill>
              </a:rPr>
              <a:t>3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aseline="-25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Určování objemu různých těles pravidelného tvaru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699792" y="3238939"/>
            <a:ext cx="936104" cy="8640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6689374" y="3202090"/>
            <a:ext cx="792088" cy="1080120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267744" y="4725144"/>
            <a:ext cx="1800200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60232" y="4941168"/>
            <a:ext cx="93610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99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n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9458" y="908720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Jak budeš postupovat při měření objemu pevného tělesa?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Jaké měření objemu provádíš nejčastěji?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Vypočítej objem vzduchu v učebně fyziky. (změř si potřebné údaje)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Najdi si venku kámen správného rozměru a změř jeho objem pomocí odměrného válce.</a:t>
            </a: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    </a:t>
            </a: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a fotografie autor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>
                <a:solidFill>
                  <a:schemeClr val="bg1"/>
                </a:solidFill>
                <a:latin typeface="+mn-lt"/>
              </a:rPr>
              <a:t>Použité zdroje: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96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686</TotalTime>
  <Words>368</Words>
  <Application>Microsoft Office PowerPoint</Application>
  <PresentationFormat>Předvádění na obrazovce (4:3)</PresentationFormat>
  <Paragraphs>72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Snímek 2</vt:lpstr>
      <vt:lpstr>Objem malých těles z pevné látky měříme pomocí odměrných válců.</vt:lpstr>
      <vt:lpstr>Snímek 4</vt:lpstr>
      <vt:lpstr>Měření objemu malého kovového válečku.</vt:lpstr>
      <vt:lpstr>Měření objemu malého kovového válečku.</vt:lpstr>
      <vt:lpstr>Měření objemu malého kovového válečku.</vt:lpstr>
      <vt:lpstr>Snímek 8</vt:lpstr>
      <vt:lpstr>Snímek 9</vt:lpstr>
      <vt:lpstr>Určování objemu různých těles pravidelného tvaru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104</cp:revision>
  <dcterms:created xsi:type="dcterms:W3CDTF">2013-01-16T20:09:48Z</dcterms:created>
  <dcterms:modified xsi:type="dcterms:W3CDTF">2015-07-17T07:15:58Z</dcterms:modified>
</cp:coreProperties>
</file>