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86" r:id="rId2"/>
    <p:sldId id="277" r:id="rId3"/>
    <p:sldId id="282" r:id="rId4"/>
    <p:sldId id="264" r:id="rId5"/>
    <p:sldId id="283" r:id="rId6"/>
    <p:sldId id="280" r:id="rId7"/>
    <p:sldId id="281" r:id="rId8"/>
    <p:sldId id="270" r:id="rId9"/>
    <p:sldId id="284" r:id="rId10"/>
    <p:sldId id="285" r:id="rId11"/>
    <p:sldId id="279" r:id="rId12"/>
    <p:sldId id="265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5143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529490"/>
            <a:ext cx="856815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</a:t>
            </a:r>
            <a:r>
              <a:rPr lang="cs-CZ" dirty="0" smtClean="0"/>
              <a:t>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</a:t>
            </a:r>
            <a:r>
              <a:rPr lang="cs-CZ" dirty="0" smtClean="0"/>
              <a:t>: </a:t>
            </a:r>
            <a:r>
              <a:rPr lang="cs-CZ" b="1" dirty="0" smtClean="0"/>
              <a:t>Měření objemu kapalin</a:t>
            </a:r>
            <a:r>
              <a:rPr lang="cs-CZ" dirty="0"/>
              <a:t>	</a:t>
            </a:r>
          </a:p>
          <a:p>
            <a:r>
              <a:rPr lang="cs-CZ" dirty="0"/>
              <a:t>Číslo </a:t>
            </a:r>
            <a:r>
              <a:rPr lang="cs-CZ" dirty="0" smtClean="0"/>
              <a:t>DUM: III/2/FY/2/1/5</a:t>
            </a:r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předmět: Fyzika</a:t>
            </a:r>
            <a:endParaRPr lang="cs-CZ" dirty="0"/>
          </a:p>
          <a:p>
            <a:r>
              <a:rPr lang="cs-CZ" dirty="0"/>
              <a:t>Tematická </a:t>
            </a:r>
            <a:r>
              <a:rPr lang="cs-CZ" dirty="0" smtClean="0"/>
              <a:t>oblast: Fyzikální </a:t>
            </a:r>
            <a:r>
              <a:rPr lang="cs-CZ" dirty="0"/>
              <a:t>veličiny a jejich měření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</a:t>
            </a:r>
            <a:r>
              <a:rPr lang="cs-CZ" b="1" dirty="0"/>
              <a:t>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</a:t>
            </a:r>
            <a:r>
              <a:rPr lang="cs-CZ" dirty="0" smtClean="0"/>
              <a:t>s postupem při měření objemu kapalin, naučí se</a:t>
            </a:r>
          </a:p>
          <a:p>
            <a:r>
              <a:rPr lang="cs-CZ" dirty="0"/>
              <a:t>určovat z odměrného válce </a:t>
            </a:r>
            <a:r>
              <a:rPr lang="cs-CZ" dirty="0" smtClean="0"/>
              <a:t>měřící rozsah, naměřenou hodnotu, hodnotu nejmenšího dílku a odchylku měření.</a:t>
            </a:r>
            <a:endParaRPr lang="cs-CZ" dirty="0"/>
          </a:p>
          <a:p>
            <a:r>
              <a:rPr lang="cs-CZ" dirty="0" smtClean="0"/>
              <a:t>Klíčová slova: Odměrný válec, postup při měření objemu, naměřená hodnota, hodnota nejmenšího dílku, odchylka měření, měřící rozsah, chyby při měření.</a:t>
            </a:r>
            <a:endParaRPr lang="cs-CZ" dirty="0"/>
          </a:p>
          <a:p>
            <a:r>
              <a:rPr lang="cs-CZ" dirty="0"/>
              <a:t>Metodické </a:t>
            </a:r>
            <a:r>
              <a:rPr lang="cs-CZ" dirty="0" smtClean="0"/>
              <a:t>pokyny: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 Prezentace </a:t>
            </a:r>
            <a:r>
              <a:rPr lang="cs-CZ" dirty="0"/>
              <a:t>doplněná fotografiemi a úkoly.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 Kombinovaná</a:t>
            </a:r>
            <a:endParaRPr lang="cs-CZ" dirty="0"/>
          </a:p>
          <a:p>
            <a:r>
              <a:rPr lang="cs-CZ" dirty="0"/>
              <a:t>Cílová </a:t>
            </a:r>
            <a:r>
              <a:rPr lang="cs-CZ" dirty="0" smtClean="0"/>
              <a:t>skupina: Žák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ročníku</a:t>
            </a:r>
          </a:p>
          <a:p>
            <a:r>
              <a:rPr lang="cs-CZ" dirty="0"/>
              <a:t>Datum vzniku </a:t>
            </a:r>
            <a:r>
              <a:rPr lang="cs-CZ" dirty="0" smtClean="0"/>
              <a:t>DUM: 24.9.2013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1489" y="6012960"/>
            <a:ext cx="474345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8504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971600" y="3350298"/>
            <a:ext cx="686277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Měření 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objemu kapalin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258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Objem kapalin měříme pomocí odměrných válců (nebo odměrných nádob).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petra.kejkrtova\Pictures\2013-07-06 001\P10609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2932923" cy="454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etra.kejkrtova\Pictures\2013-09-22 001\P10706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31776"/>
            <a:ext cx="4448133" cy="258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987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9" y="490872"/>
            <a:ext cx="786946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Jak postupujeme při měření objemu kapalin?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9" y="1412776"/>
            <a:ext cx="8824852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vybereme si vhodný odměrný válec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>
                <a:solidFill>
                  <a:schemeClr val="tx2"/>
                </a:solidFill>
                <a:latin typeface="+mn-lt"/>
              </a:rPr>
              <a:t>z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jistíme, v jakých jednotkách je stupnice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>
                <a:solidFill>
                  <a:schemeClr val="tx2"/>
                </a:solidFill>
                <a:latin typeface="+mn-lt"/>
              </a:rPr>
              <a:t>u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rčíme, kolik jednotek odpovídá jednomu dílku stupnice a jaká bude odchylka  měření (polovina nejmenšího dílku stupnice)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>
                <a:solidFill>
                  <a:schemeClr val="tx2"/>
                </a:solidFill>
                <a:latin typeface="+mn-lt"/>
              </a:rPr>
              <a:t>z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jistíme měřící rozsah stupnice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ezmeme odměrný válec a položíme ho na vodorovnou podložku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>
                <a:solidFill>
                  <a:schemeClr val="tx2"/>
                </a:solidFill>
                <a:latin typeface="+mn-lt"/>
              </a:rPr>
              <a:t>k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apalinu přelijeme do odměrného válce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>
                <a:solidFill>
                  <a:schemeClr val="tx2"/>
                </a:solidFill>
                <a:latin typeface="+mn-lt"/>
              </a:rPr>
              <a:t>p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očkáme, až se hladina ustálí</a:t>
            </a:r>
          </a:p>
          <a:p>
            <a:pPr lvl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>
                <a:solidFill>
                  <a:schemeClr val="tx2"/>
                </a:solidFill>
                <a:latin typeface="+mn-lt"/>
              </a:rPr>
              <a:t>odečteme 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hodnotu na stupnici tak, 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aby oko bylo ve stejné výšce jako 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hladina   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Autofit/>
          </a:bodyPr>
          <a:lstStyle/>
          <a:p>
            <a:pPr algn="just"/>
            <a:r>
              <a:rPr lang="cs-CZ" sz="2600" dirty="0" smtClean="0">
                <a:latin typeface="+mn-lt"/>
              </a:rPr>
              <a:t>Nejdříve se naučíme určovat základní údaje na odměrném válci – jednotku, měřící rozsah, hodnotu nejmenšího dílku a odchylku měření.</a:t>
            </a:r>
            <a:endParaRPr lang="cs-CZ" sz="2600" dirty="0">
              <a:latin typeface="+mn-lt"/>
            </a:endParaRP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385004589"/>
              </p:ext>
            </p:extLst>
          </p:nvPr>
        </p:nvGraphicFramePr>
        <p:xfrm>
          <a:off x="4355976" y="3140968"/>
          <a:ext cx="3751710" cy="2375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1303438"/>
              </a:tblGrid>
              <a:tr h="558062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2"/>
                          </a:solidFill>
                        </a:rPr>
                        <a:t>Jednotka</a:t>
                      </a:r>
                      <a:endParaRPr lang="cs-CZ" sz="2000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Měřící rozsah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10 – 80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Hodnota nejmenšího</a:t>
                      </a:r>
                      <a:r>
                        <a:rPr lang="cs-CZ" sz="2000" baseline="0" dirty="0" smtClean="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dílku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Odchylka měření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0,5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1711118" y="3140968"/>
            <a:ext cx="792088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1119" y="3212976"/>
            <a:ext cx="79208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567102" y="5877272"/>
            <a:ext cx="108012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73531" y="2348880"/>
            <a:ext cx="43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1. 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994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589" y="1135789"/>
            <a:ext cx="963613" cy="277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3619195175"/>
              </p:ext>
            </p:extLst>
          </p:nvPr>
        </p:nvGraphicFramePr>
        <p:xfrm>
          <a:off x="531370" y="4365104"/>
          <a:ext cx="3312368" cy="19872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1568"/>
                <a:gridCol w="1150800"/>
              </a:tblGrid>
              <a:tr h="428743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2"/>
                          </a:solidFill>
                        </a:rPr>
                        <a:t>Jednotka</a:t>
                      </a:r>
                      <a:endParaRPr lang="cs-CZ" sz="2000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874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Měřící rozsah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5 – 100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5798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Hodnota nejmenšího</a:t>
                      </a:r>
                      <a:r>
                        <a:rPr lang="cs-CZ" sz="2000" baseline="0" dirty="0" smtClean="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dílku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5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874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Odchylka měření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2,5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1619671" y="1124744"/>
            <a:ext cx="917037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456588" y="3869783"/>
            <a:ext cx="1243203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8339" y="1484784"/>
            <a:ext cx="530398" cy="2308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2506" y="3531472"/>
            <a:ext cx="380878" cy="28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7554" y="3289783"/>
            <a:ext cx="530638" cy="2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7554" y="3058827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7554" y="2810398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87554" y="2557264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  <a:cs typeface="Times New Roman" pitchFamily="18" charset="0"/>
              </a:rPr>
              <a:t>50</a:t>
            </a:r>
            <a:endParaRPr lang="cs-CZ" sz="1200" b="1" dirty="0"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72506" y="2280265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60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65407" y="2068629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70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7909" y="1124744"/>
            <a:ext cx="4154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rebuchet MS" pitchFamily="34" charset="0"/>
              </a:rPr>
              <a:t>ml</a:t>
            </a:r>
            <a:endParaRPr lang="cs-CZ" sz="1600" dirty="0">
              <a:latin typeface="Trebuchet MS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69305" y="1791630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80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65896" y="1553207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90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12805" y="1324798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100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836712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2.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589" y="1463298"/>
            <a:ext cx="590563" cy="2315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5284" y="3882819"/>
            <a:ext cx="1292225" cy="9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609220" y="1113711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rebuchet MS" pitchFamily="34" charset="0"/>
              </a:rPr>
              <a:t>ml</a:t>
            </a:r>
            <a:endParaRPr lang="cs-CZ" dirty="0">
              <a:latin typeface="Trebuchet MS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74785" y="3322895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100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93161" y="2929042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200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4785" y="2545499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300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74785" y="2141765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400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08557" y="1702388"/>
            <a:ext cx="450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500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98931" y="1324797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600</a:t>
            </a:r>
            <a:endParaRPr lang="cs-CZ" sz="1200" b="1" dirty="0">
              <a:latin typeface="Trebuchet MS" pitchFamily="34" charset="0"/>
            </a:endParaRPr>
          </a:p>
        </p:txBody>
      </p:sp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4000" y="4365104"/>
            <a:ext cx="3595991" cy="2015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4499992" y="911533"/>
            <a:ext cx="410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3.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098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6382" y="1110681"/>
            <a:ext cx="963613" cy="278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2153718626"/>
              </p:ext>
            </p:extLst>
          </p:nvPr>
        </p:nvGraphicFramePr>
        <p:xfrm>
          <a:off x="570961" y="4221088"/>
          <a:ext cx="3312368" cy="19872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1568"/>
                <a:gridCol w="1150800"/>
              </a:tblGrid>
              <a:tr h="428743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2"/>
                          </a:solidFill>
                        </a:rPr>
                        <a:t>Jednotka</a:t>
                      </a:r>
                      <a:endParaRPr lang="cs-CZ" sz="2000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874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Měřící rozsah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2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– 60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5798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Hodnota nejmenšího</a:t>
                      </a:r>
                      <a:r>
                        <a:rPr lang="cs-CZ" sz="2000" baseline="0" dirty="0" smtClean="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dílku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2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874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</a:rPr>
                        <a:t>Odchylka měření</a:t>
                      </a:r>
                      <a:endParaRPr lang="cs-CZ" sz="2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 ml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1456588" y="3869783"/>
            <a:ext cx="1243203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8989" y="3329897"/>
            <a:ext cx="380878" cy="28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8989" y="3034895"/>
            <a:ext cx="530638" cy="2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3067" y="2662026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7145" y="2280264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12672" y="1925649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  <a:cs typeface="Times New Roman" pitchFamily="18" charset="0"/>
              </a:rPr>
              <a:t>50</a:t>
            </a:r>
            <a:endParaRPr lang="cs-CZ" sz="1200" b="1" dirty="0"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26868" y="1539929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60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7909" y="1124744"/>
            <a:ext cx="4154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rebuchet MS" pitchFamily="34" charset="0"/>
              </a:rPr>
              <a:t>ml</a:t>
            </a:r>
            <a:endParaRPr lang="cs-CZ" sz="1600" dirty="0">
              <a:latin typeface="Trebuchet MS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836712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4.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911533"/>
            <a:ext cx="412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5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994" y="1702388"/>
            <a:ext cx="633413" cy="206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1597" y="1055912"/>
            <a:ext cx="15240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3959" y="4179912"/>
            <a:ext cx="3322637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103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36912"/>
            <a:ext cx="841375" cy="277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rmAutofit/>
          </a:bodyPr>
          <a:lstStyle/>
          <a:p>
            <a:pPr algn="just"/>
            <a:r>
              <a:rPr lang="cs-CZ" sz="2600" dirty="0" smtClean="0">
                <a:latin typeface="+mn-lt"/>
              </a:rPr>
              <a:t>Do odměrného válce nalijeme měřenou kapalinu a odečteme hodnotu.</a:t>
            </a:r>
            <a:endParaRPr lang="cs-CZ" sz="2600" dirty="0"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19672" y="2636912"/>
            <a:ext cx="792088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3" y="2708920"/>
            <a:ext cx="79208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475656" y="5373216"/>
            <a:ext cx="108012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73531" y="2348880"/>
            <a:ext cx="43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1.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4005064"/>
            <a:ext cx="792088" cy="1368152"/>
          </a:xfrm>
          <a:prstGeom prst="rect">
            <a:avLst/>
          </a:prstGeom>
          <a:solidFill>
            <a:schemeClr val="accent1">
              <a:alpha val="37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51388" y="5589240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54 ml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1292" y="2704596"/>
            <a:ext cx="792163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9204" y="5387290"/>
            <a:ext cx="1127125" cy="9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007003" y="5589240"/>
            <a:ext cx="1435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28 ml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2080" y="4689141"/>
            <a:ext cx="792163" cy="799360"/>
          </a:xfrm>
          <a:prstGeom prst="rect">
            <a:avLst/>
          </a:prstGeom>
          <a:solidFill>
            <a:schemeClr val="accent1">
              <a:alpha val="36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277772" y="2406415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2.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Kejkrt\Desktop\oko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9704" y="4444064"/>
            <a:ext cx="848068" cy="50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H="1" flipV="1">
            <a:off x="4067944" y="4689139"/>
            <a:ext cx="1224136" cy="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4086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589" y="1135789"/>
            <a:ext cx="963613" cy="277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619671" y="1124744"/>
            <a:ext cx="917037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456588" y="3869783"/>
            <a:ext cx="1243203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8339" y="1484784"/>
            <a:ext cx="530398" cy="2308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2506" y="3531472"/>
            <a:ext cx="380878" cy="28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7554" y="3289783"/>
            <a:ext cx="530638" cy="2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7554" y="3058827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7554" y="2810398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87554" y="2557264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  <a:cs typeface="Times New Roman" pitchFamily="18" charset="0"/>
              </a:rPr>
              <a:t>50</a:t>
            </a:r>
            <a:endParaRPr lang="cs-CZ" sz="1200" b="1" dirty="0"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72506" y="2280265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60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65407" y="2068629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70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7909" y="1124744"/>
            <a:ext cx="4154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rebuchet MS" pitchFamily="34" charset="0"/>
              </a:rPr>
              <a:t>ml</a:t>
            </a:r>
            <a:endParaRPr lang="cs-CZ" sz="1600" dirty="0">
              <a:latin typeface="Trebuchet MS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69305" y="1791630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80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65896" y="1553207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90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12805" y="1324798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100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836712"/>
            <a:ext cx="410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3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589" y="1463298"/>
            <a:ext cx="590563" cy="2315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5284" y="3882819"/>
            <a:ext cx="1292225" cy="9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609220" y="1113711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rebuchet MS" pitchFamily="34" charset="0"/>
              </a:rPr>
              <a:t>ml</a:t>
            </a:r>
            <a:endParaRPr lang="cs-CZ" dirty="0">
              <a:latin typeface="Trebuchet MS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74785" y="3322895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100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93161" y="2929042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200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4785" y="2545499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300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74785" y="2141765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400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08557" y="1702388"/>
            <a:ext cx="450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500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98931" y="1324797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600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911533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4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1" y="2545498"/>
            <a:ext cx="909938" cy="1315549"/>
          </a:xfrm>
          <a:prstGeom prst="rect">
            <a:avLst/>
          </a:prstGeom>
          <a:solidFill>
            <a:schemeClr val="accent1">
              <a:alpha val="35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56588" y="4854351"/>
            <a:ext cx="1335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55 ml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370775" y="2207128"/>
            <a:ext cx="921240" cy="1697185"/>
          </a:xfrm>
          <a:prstGeom prst="rect">
            <a:avLst/>
          </a:prstGeom>
          <a:solidFill>
            <a:schemeClr val="accent1">
              <a:alpha val="35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142161" y="4855905"/>
            <a:ext cx="15327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420 ml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599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589" y="1135789"/>
            <a:ext cx="963613" cy="277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619671" y="1124744"/>
            <a:ext cx="917037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456588" y="3869783"/>
            <a:ext cx="1243203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8989" y="3329897"/>
            <a:ext cx="380878" cy="28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8989" y="3034895"/>
            <a:ext cx="530638" cy="2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3067" y="2662026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7145" y="2280264"/>
            <a:ext cx="542482" cy="2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12672" y="1925649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  <a:cs typeface="Times New Roman" pitchFamily="18" charset="0"/>
              </a:rPr>
              <a:t>50</a:t>
            </a:r>
            <a:endParaRPr lang="cs-CZ" sz="1200" b="1" dirty="0"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11698" y="1592019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60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7909" y="1124744"/>
            <a:ext cx="4154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rebuchet MS" pitchFamily="34" charset="0"/>
              </a:rPr>
              <a:t>ml</a:t>
            </a:r>
            <a:endParaRPr lang="cs-CZ" sz="1600" dirty="0">
              <a:latin typeface="Trebuchet MS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836712"/>
            <a:ext cx="412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5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589" y="1463298"/>
            <a:ext cx="590563" cy="2315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5284" y="3882819"/>
            <a:ext cx="1292225" cy="9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609220" y="1113711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rebuchet MS" pitchFamily="34" charset="0"/>
              </a:rPr>
              <a:t>ml</a:t>
            </a:r>
            <a:endParaRPr lang="cs-CZ" dirty="0">
              <a:latin typeface="Trebuchet MS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74785" y="3322895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100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93161" y="2929042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200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4785" y="2545499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300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74785" y="2141765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400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08557" y="1702388"/>
            <a:ext cx="450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500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98931" y="1324797"/>
            <a:ext cx="4539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rebuchet MS" pitchFamily="34" charset="0"/>
              </a:rPr>
              <a:t>600</a:t>
            </a:r>
            <a:endParaRPr lang="cs-CZ" sz="1200" b="1" dirty="0">
              <a:latin typeface="Trebuchet MS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911533"/>
            <a:ext cx="431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6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994" y="1702388"/>
            <a:ext cx="633413" cy="206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19994" y="2620828"/>
            <a:ext cx="916714" cy="1248955"/>
          </a:xfrm>
          <a:prstGeom prst="rect">
            <a:avLst/>
          </a:prstGeom>
          <a:solidFill>
            <a:schemeClr val="accent1">
              <a:alpha val="35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11073" y="4854351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34 ml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71293" y="1957243"/>
            <a:ext cx="921240" cy="1935399"/>
          </a:xfrm>
          <a:prstGeom prst="rect">
            <a:avLst/>
          </a:prstGeom>
          <a:solidFill>
            <a:schemeClr val="accent1">
              <a:alpha val="35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018710" y="4854351"/>
            <a:ext cx="1550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480 ml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963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360637"/>
            <a:ext cx="7408333" cy="449736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Špatně jsme zvolili odměrnou nádobu (s malým nebo velkým měřícím rozsahem).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Nesprávně jsme určili hodnotu jednoho dílku stupnice.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Na stupnici jsme se nedívali kolmo.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Chybně jsme odečetli hodnotu na stupnici.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Jakých chyb se při měření nejčastěji dopouštíme?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3494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210849" y="404664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n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1268760"/>
            <a:ext cx="8942387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 budeš postupovat při měření objemu kapalin? </a:t>
            </a:r>
          </a:p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Jakých chyb se můžeš při měření dopustit?</a:t>
            </a:r>
          </a:p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V jakých jednotkách objemu se nejčastěji udává objem nápojů v lahvích, nádrže automobilu, tekutých léků, vody v bazénu?</a:t>
            </a:r>
          </a:p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Navrhni postup, jakým bys zjistil objem  jedné kapky vody, vydechnutého vzduchu z plic.</a:t>
            </a:r>
            <a:r>
              <a:rPr lang="cs-CZ" sz="2800" dirty="0" smtClean="0">
                <a:latin typeface="+mn-lt"/>
              </a:rPr>
              <a:t> </a:t>
            </a:r>
            <a:endParaRPr lang="cs-CZ" sz="2800" dirty="0">
              <a:latin typeface="+mn-lt"/>
            </a:endParaRPr>
          </a:p>
          <a:p>
            <a:endParaRPr lang="cs-CZ" sz="2800" dirty="0">
              <a:latin typeface="+mn-lt"/>
            </a:endParaRPr>
          </a:p>
          <a:p>
            <a:r>
              <a:rPr lang="cs-CZ" sz="2800" dirty="0"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Obrázky a fotografie autor.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bg1"/>
                </a:solidFill>
                <a:latin typeface="+mn-lt"/>
              </a:rPr>
              <a:t>Použité zdroje: </a:t>
            </a:r>
            <a:endParaRPr lang="cs-CZ" sz="18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796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661</TotalTime>
  <Words>399</Words>
  <Application>Microsoft Office PowerPoint</Application>
  <PresentationFormat>Předvádění na obrazovce (4:3)</PresentationFormat>
  <Paragraphs>126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Snímek 2</vt:lpstr>
      <vt:lpstr>Objem kapalin měříme pomocí odměrných válců (nebo odměrných nádob).</vt:lpstr>
      <vt:lpstr>Snímek 4</vt:lpstr>
      <vt:lpstr>Nejdříve se naučíme určovat základní údaje na odměrném válci – jednotku, měřící rozsah, hodnotu nejmenšího dílku a odchylku měření.</vt:lpstr>
      <vt:lpstr>Snímek 6</vt:lpstr>
      <vt:lpstr>Snímek 7</vt:lpstr>
      <vt:lpstr>Do odměrného válce nalijeme měřenou kapalinu a odečteme hodnotu.</vt:lpstr>
      <vt:lpstr>Snímek 9</vt:lpstr>
      <vt:lpstr>Snímek 10</vt:lpstr>
      <vt:lpstr>Jakých chyb se při měření nejčastěji dopouštíme?</vt:lpstr>
      <vt:lpstr>Snímek 12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103</cp:revision>
  <dcterms:created xsi:type="dcterms:W3CDTF">2013-01-16T20:09:48Z</dcterms:created>
  <dcterms:modified xsi:type="dcterms:W3CDTF">2015-07-17T07:14:48Z</dcterms:modified>
</cp:coreProperties>
</file>