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86" r:id="rId2"/>
    <p:sldId id="256" r:id="rId3"/>
    <p:sldId id="257" r:id="rId4"/>
    <p:sldId id="278" r:id="rId5"/>
    <p:sldId id="281" r:id="rId6"/>
    <p:sldId id="282" r:id="rId7"/>
    <p:sldId id="283" r:id="rId8"/>
    <p:sldId id="284" r:id="rId9"/>
    <p:sldId id="285" r:id="rId10"/>
    <p:sldId id="264" r:id="rId11"/>
    <p:sldId id="265" r:id="rId12"/>
    <p:sldId id="28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E336F"/>
    <a:srgbClr val="A84EA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4.8565517292950354E-2"/>
          <c:y val="0.1694438786636876"/>
          <c:w val="0.77935077192277769"/>
          <c:h val="0.7148307086614174"/>
        </c:manualLayout>
      </c:layout>
      <c:lineChart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0</c:v>
                </c:pt>
              </c:strCache>
            </c:strRef>
          </c:tx>
          <c:marker>
            <c:symbol val="none"/>
          </c:marker>
          <c:cat>
            <c:numRef>
              <c:f>List1!$A$2:$A$6</c:f>
              <c:numCache>
                <c:formatCode>General</c:formatCode>
                <c:ptCount val="5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</c:numCache>
            </c:numRef>
          </c:cat>
          <c:val>
            <c:numRef>
              <c:f>List1!$B$2:$B$6</c:f>
              <c:numCache>
                <c:formatCode>General</c:formatCode>
                <c:ptCount val="5"/>
                <c:pt idx="0">
                  <c:v>0</c:v>
                </c:pt>
                <c:pt idx="1">
                  <c:v>1.5</c:v>
                </c:pt>
                <c:pt idx="2">
                  <c:v>3</c:v>
                </c:pt>
                <c:pt idx="3">
                  <c:v>4.5</c:v>
                </c:pt>
                <c:pt idx="4">
                  <c:v>6</c:v>
                </c:pt>
              </c:numCache>
            </c:numRef>
          </c:val>
        </c:ser>
        <c:dLbls/>
        <c:marker val="1"/>
        <c:axId val="171140224"/>
        <c:axId val="171142144"/>
      </c:lineChart>
      <c:catAx>
        <c:axId val="171140224"/>
        <c:scaling>
          <c:orientation val="minMax"/>
        </c:scaling>
        <c:axPos val="b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Počet závaží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8281671961662378"/>
              <c:y val="0.84984101560731962"/>
            </c:manualLayout>
          </c:layout>
        </c:title>
        <c:numFmt formatCode="General" sourceLinked="1"/>
        <c:tickLblPos val="nextTo"/>
        <c:crossAx val="171142144"/>
        <c:crossesAt val="0"/>
        <c:auto val="1"/>
        <c:lblAlgn val="ctr"/>
        <c:lblOffset val="100"/>
        <c:tickLblSkip val="1"/>
      </c:catAx>
      <c:valAx>
        <c:axId val="171142144"/>
        <c:scaling>
          <c:orientation val="minMax"/>
        </c:scaling>
        <c:axPos val="l"/>
        <c:majorGridlines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Prodloužení</a:t>
                </a:r>
                <a:r>
                  <a:rPr lang="cs-CZ" baseline="0" dirty="0" smtClean="0"/>
                  <a:t> pružiny [cm]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2.220601689807062E-2"/>
              <c:y val="1.3848461282079782E-3"/>
            </c:manualLayout>
          </c:layout>
        </c:title>
        <c:numFmt formatCode="General" sourceLinked="1"/>
        <c:tickLblPos val="nextTo"/>
        <c:crossAx val="171140224"/>
        <c:crossesAt val="1"/>
        <c:crossBetween val="midCat"/>
      </c:valAx>
    </c:plotArea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0.85308</cdr:x>
      <cdr:y>0.90964</cdr:y>
    </cdr:from>
    <cdr:to>
      <cdr:x>1</cdr:x>
      <cdr:y>1</cdr:y>
    </cdr:to>
    <cdr:sp macro="" textlink="">
      <cdr:nvSpPr>
        <cdr:cNvPr id="6" name="TextovéPole 5"/>
        <cdr:cNvSpPr txBox="1"/>
      </cdr:nvSpPr>
      <cdr:spPr>
        <a:xfrm xmlns:a="http://schemas.openxmlformats.org/drawingml/2006/main">
          <a:off x="6388573" y="3209566"/>
          <a:ext cx="1100259" cy="31882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ilom%C4%9Br_25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0867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5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4961" y="1628800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Měření a znázornění síly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III/2/FY/2/1/16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</a:t>
            </a:r>
            <a:r>
              <a:rPr lang="cs-CZ" dirty="0" smtClean="0"/>
              <a:t>se silou jako </a:t>
            </a:r>
            <a:r>
              <a:rPr lang="cs-CZ" dirty="0"/>
              <a:t>fyzikální veličinou, jednotkami </a:t>
            </a:r>
            <a:r>
              <a:rPr lang="cs-CZ" dirty="0" smtClean="0"/>
              <a:t>síly </a:t>
            </a:r>
            <a:r>
              <a:rPr lang="cs-CZ" dirty="0"/>
              <a:t>a jejich </a:t>
            </a:r>
            <a:r>
              <a:rPr lang="cs-CZ" dirty="0" smtClean="0"/>
              <a:t>převody. Naučí se znázorňovat sílu pomocí orientované úsečky a měřit sílu pomocí pružinového siloměru.</a:t>
            </a:r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Síla, </a:t>
            </a:r>
            <a:r>
              <a:rPr lang="cs-CZ" dirty="0"/>
              <a:t>jednotky </a:t>
            </a:r>
            <a:r>
              <a:rPr lang="cs-CZ" dirty="0" smtClean="0"/>
              <a:t>síly, Newton, orientovaná úsečka, pružinový siloměr.</a:t>
            </a:r>
            <a:endParaRPr lang="cs-CZ" dirty="0"/>
          </a:p>
          <a:p>
            <a:r>
              <a:rPr lang="cs-CZ" dirty="0"/>
              <a:t>Metodické pokyny: PC,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6. ročníku</a:t>
            </a:r>
          </a:p>
          <a:p>
            <a:r>
              <a:rPr lang="cs-CZ" dirty="0"/>
              <a:t>Datum vzniku DUM: </a:t>
            </a:r>
            <a:r>
              <a:rPr lang="cs-CZ" dirty="0" smtClean="0"/>
              <a:t>10.5.2013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608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Měření a znázornění síly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568952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Síla je fyzikální veličina</a:t>
            </a:r>
          </a:p>
          <a:p>
            <a:r>
              <a:rPr lang="cs-CZ" dirty="0" smtClean="0"/>
              <a:t>Značka: </a:t>
            </a:r>
            <a:r>
              <a:rPr lang="cs-CZ" b="1" dirty="0" smtClean="0">
                <a:solidFill>
                  <a:srgbClr val="FF0000"/>
                </a:solidFill>
              </a:rPr>
              <a:t>F</a:t>
            </a:r>
          </a:p>
          <a:p>
            <a:r>
              <a:rPr lang="cs-CZ" dirty="0" smtClean="0"/>
              <a:t>Základní jednotka: </a:t>
            </a:r>
            <a:r>
              <a:rPr lang="cs-CZ" b="1" dirty="0" smtClean="0">
                <a:solidFill>
                  <a:srgbClr val="FF0000"/>
                </a:solidFill>
              </a:rPr>
              <a:t>1 newton (1N) </a:t>
            </a:r>
          </a:p>
          <a:p>
            <a:r>
              <a:rPr lang="cs-CZ" dirty="0" smtClean="0"/>
              <a:t>Při měření používáme násobky a díly jednotky newton: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m</a:t>
            </a:r>
            <a:r>
              <a:rPr lang="cs-CZ" dirty="0" err="1" smtClean="0">
                <a:solidFill>
                  <a:srgbClr val="FF0000"/>
                </a:solidFill>
              </a:rPr>
              <a:t>eganewton</a:t>
            </a:r>
            <a:r>
              <a:rPr lang="cs-CZ" dirty="0" smtClean="0"/>
              <a:t> (1MN), </a:t>
            </a:r>
            <a:r>
              <a:rPr lang="cs-CZ" dirty="0" err="1" smtClean="0">
                <a:solidFill>
                  <a:srgbClr val="FF0000"/>
                </a:solidFill>
              </a:rPr>
              <a:t>kilonewton</a:t>
            </a:r>
            <a:r>
              <a:rPr lang="cs-CZ" dirty="0" smtClean="0"/>
              <a:t> (1kN), </a:t>
            </a:r>
            <a:r>
              <a:rPr lang="cs-CZ" dirty="0" err="1" smtClean="0">
                <a:solidFill>
                  <a:srgbClr val="FF0000"/>
                </a:solidFill>
              </a:rPr>
              <a:t>milinewton</a:t>
            </a:r>
            <a:r>
              <a:rPr lang="cs-CZ" dirty="0" smtClean="0"/>
              <a:t> (1mN)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Základní převody jednotek síly: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9588916"/>
              </p:ext>
            </p:extLst>
          </p:nvPr>
        </p:nvGraphicFramePr>
        <p:xfrm>
          <a:off x="1043608" y="4293096"/>
          <a:ext cx="6096000" cy="132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300" b="0" dirty="0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1 MN = 1 000 000 N</a:t>
                      </a:r>
                      <a:endParaRPr lang="cs-CZ" sz="2300" b="0" dirty="0">
                        <a:solidFill>
                          <a:schemeClr val="tx2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300" b="0" dirty="0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1 N = 0,000</a:t>
                      </a:r>
                      <a:r>
                        <a:rPr lang="cs-CZ" sz="2300" b="0" baseline="0" dirty="0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 001 MN</a:t>
                      </a:r>
                      <a:endParaRPr lang="cs-CZ" sz="2300" b="0" dirty="0">
                        <a:solidFill>
                          <a:schemeClr val="tx2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300" dirty="0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1 </a:t>
                      </a:r>
                      <a:r>
                        <a:rPr lang="cs-CZ" sz="2300" dirty="0" err="1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kN</a:t>
                      </a:r>
                      <a:r>
                        <a:rPr lang="cs-CZ" sz="2300" dirty="0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 = 1 000N</a:t>
                      </a:r>
                      <a:endParaRPr lang="cs-CZ" sz="2300" dirty="0">
                        <a:solidFill>
                          <a:schemeClr val="tx2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300" dirty="0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1 N = 0,001 </a:t>
                      </a:r>
                      <a:r>
                        <a:rPr lang="cs-CZ" sz="2300" dirty="0" err="1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kN</a:t>
                      </a:r>
                      <a:endParaRPr lang="cs-CZ" sz="2300" dirty="0">
                        <a:solidFill>
                          <a:schemeClr val="tx2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300" dirty="0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1 N = 1 000 </a:t>
                      </a:r>
                      <a:r>
                        <a:rPr lang="cs-CZ" sz="2300" dirty="0" err="1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mN</a:t>
                      </a:r>
                      <a:endParaRPr lang="cs-CZ" sz="2300" dirty="0">
                        <a:solidFill>
                          <a:schemeClr val="tx2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300" dirty="0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1 N = 0,001 </a:t>
                      </a:r>
                      <a:r>
                        <a:rPr lang="cs-CZ" sz="2300" dirty="0" err="1" smtClean="0">
                          <a:solidFill>
                            <a:schemeClr val="tx2"/>
                          </a:solidFill>
                          <a:latin typeface="Candara" pitchFamily="34" charset="0"/>
                        </a:rPr>
                        <a:t>mN</a:t>
                      </a:r>
                      <a:endParaRPr lang="cs-CZ" sz="2300" dirty="0">
                        <a:solidFill>
                          <a:schemeClr val="tx2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Přímá spojnice 10"/>
          <p:cNvCxnSpPr/>
          <p:nvPr/>
        </p:nvCxnSpPr>
        <p:spPr>
          <a:xfrm flipH="1">
            <a:off x="3074977" y="5501466"/>
            <a:ext cx="144016" cy="17554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9300" y="5204288"/>
            <a:ext cx="3013571" cy="1252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4464496"/>
          </a:xfrm>
        </p:spPr>
        <p:txBody>
          <a:bodyPr>
            <a:normAutofit/>
          </a:bodyPr>
          <a:lstStyle/>
          <a:p>
            <a:r>
              <a:rPr lang="cs-CZ" dirty="0" smtClean="0"/>
              <a:t>Síla je určena svým působištěm, směrem a velikostí.</a:t>
            </a:r>
          </a:p>
          <a:p>
            <a:r>
              <a:rPr lang="cs-CZ" dirty="0" smtClean="0"/>
              <a:t>Sílu znázorňujeme šipkou, kterou nazýváme </a:t>
            </a:r>
            <a:r>
              <a:rPr lang="cs-CZ" b="1" dirty="0" smtClean="0"/>
              <a:t>orientovaná úsečka.</a:t>
            </a:r>
          </a:p>
          <a:p>
            <a:r>
              <a:rPr lang="cs-CZ" b="1" dirty="0" smtClean="0"/>
              <a:t>Působiště síly – </a:t>
            </a:r>
            <a:r>
              <a:rPr lang="cs-CZ" dirty="0" smtClean="0"/>
              <a:t>bod, v němž působí síla na těleso (počátek úsečky)</a:t>
            </a:r>
          </a:p>
          <a:p>
            <a:r>
              <a:rPr lang="cs-CZ" b="1" dirty="0" smtClean="0"/>
              <a:t>Velikost síly- </a:t>
            </a:r>
            <a:r>
              <a:rPr lang="cs-CZ" dirty="0" smtClean="0"/>
              <a:t>vyjadřuje délka úsečky</a:t>
            </a:r>
          </a:p>
          <a:p>
            <a:r>
              <a:rPr lang="cs-CZ" b="1" dirty="0" smtClean="0"/>
              <a:t>Směr síly </a:t>
            </a:r>
            <a:r>
              <a:rPr lang="cs-CZ" dirty="0" smtClean="0"/>
              <a:t>– určuje šipka</a:t>
            </a:r>
          </a:p>
          <a:p>
            <a:pPr marL="0" indent="0">
              <a:buNone/>
            </a:pPr>
            <a:r>
              <a:rPr lang="cs-CZ" dirty="0" smtClean="0"/>
              <a:t>Při znázornění síly musíme zvolit vhodné měřítko.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Znázornění síly</a:t>
            </a:r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146985" y="5589240"/>
            <a:ext cx="1296144" cy="792290"/>
          </a:xfrm>
          <a:prstGeom prst="straightConnector1">
            <a:avLst/>
          </a:prstGeom>
          <a:ln w="31750" cmpd="sng">
            <a:solidFill>
              <a:srgbClr val="FF0000"/>
            </a:solidFill>
            <a:headEnd w="sm" len="sm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292080" y="5116514"/>
            <a:ext cx="1109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cm =̂ 1 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2036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378629"/>
          </a:xfrm>
        </p:spPr>
        <p:txBody>
          <a:bodyPr>
            <a:normAutofit/>
          </a:bodyPr>
          <a:lstStyle/>
          <a:p>
            <a:r>
              <a:rPr lang="cs-CZ" dirty="0" smtClean="0"/>
              <a:t>Sílu měříme</a:t>
            </a:r>
            <a:r>
              <a:rPr lang="cs-CZ" b="1" dirty="0" smtClean="0"/>
              <a:t> siloměrem</a:t>
            </a:r>
            <a:r>
              <a:rPr lang="cs-CZ" dirty="0" smtClean="0"/>
              <a:t>. Pracuje na principu deformace pružiny.</a:t>
            </a:r>
          </a:p>
          <a:p>
            <a:r>
              <a:rPr lang="cs-CZ" dirty="0" smtClean="0"/>
              <a:t>Prodloužení pružiny je přímo úměrné velikosti působící síly.</a:t>
            </a:r>
          </a:p>
          <a:p>
            <a:r>
              <a:rPr lang="cs-CZ" dirty="0" smtClean="0"/>
              <a:t>Na danou pružinu postupně zavěsíme 1, 2, 3,4 závaží a měříme prodloužení.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Měření síly</a:t>
            </a:r>
            <a:endParaRPr lang="cs-CZ" sz="3200" dirty="0"/>
          </a:p>
        </p:txBody>
      </p:sp>
      <p:cxnSp>
        <p:nvCxnSpPr>
          <p:cNvPr id="1091" name="Přímá spojnice 1090"/>
          <p:cNvCxnSpPr/>
          <p:nvPr/>
        </p:nvCxnSpPr>
        <p:spPr>
          <a:xfrm flipV="1">
            <a:off x="0" y="2564905"/>
            <a:ext cx="0" cy="16711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38" name="Picture 1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540" y="2957211"/>
            <a:ext cx="6937375" cy="370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39036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5"/>
            <a:ext cx="8640960" cy="6264697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Tabulka naměřených hodnot: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Graf: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Platí, že kolikrát větší je působící síla, tolikrát větší je prodloužení pružiny.</a:t>
            </a:r>
          </a:p>
          <a:p>
            <a:pPr marL="0" indent="0">
              <a:buNone/>
            </a:pPr>
            <a:endParaRPr lang="cs-CZ" dirty="0" smtClean="0"/>
          </a:p>
        </p:txBody>
      </p:sp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66077830"/>
              </p:ext>
            </p:extLst>
          </p:nvPr>
        </p:nvGraphicFramePr>
        <p:xfrm>
          <a:off x="418147" y="692696"/>
          <a:ext cx="7946104" cy="73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5274"/>
                <a:gridCol w="990390"/>
                <a:gridCol w="936104"/>
                <a:gridCol w="1008112"/>
                <a:gridCol w="1008112"/>
                <a:gridCol w="10081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Počet závaží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 anchor="ctr" anchorCtr="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 anchor="ctr" anchorCtr="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 anchor="ctr" anchorCtr="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 anchor="ctr" anchorCtr="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4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 anchor="ctr" anchorCtr="1">
                    <a:solidFill>
                      <a:schemeClr val="bg2"/>
                    </a:solidFill>
                  </a:tcPr>
                </a:tc>
              </a:tr>
              <a:tr h="3492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Dočasné prodloužení pružiny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0 cm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 anchor="ctr" anchorCtr="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1,5 cm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 anchor="ctr" anchorCtr="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3 cm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 anchor="ctr" anchorCtr="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4,5 cm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 anchor="ctr" anchorCtr="1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6 cm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 anchor="ctr" anchorCtr="1"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xmlns="" val="2312507498"/>
              </p:ext>
            </p:extLst>
          </p:nvPr>
        </p:nvGraphicFramePr>
        <p:xfrm>
          <a:off x="611560" y="1988840"/>
          <a:ext cx="7669633" cy="36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4074922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Je to přístroj, který slouží k měření síly. Pracuje na principu deformace pružiny.</a:t>
            </a:r>
          </a:p>
          <a:p>
            <a:r>
              <a:rPr lang="cs-CZ" dirty="0"/>
              <a:t>Základní </a:t>
            </a:r>
            <a:r>
              <a:rPr lang="cs-CZ" dirty="0" smtClean="0"/>
              <a:t>části</a:t>
            </a:r>
            <a:r>
              <a:rPr lang="cs-CZ" dirty="0"/>
              <a:t>: 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Pružinový siloměr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149" y="2368249"/>
            <a:ext cx="858837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4572000" y="2297287"/>
            <a:ext cx="1224136" cy="1956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820616" y="3212976"/>
            <a:ext cx="83150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391199" y="3933056"/>
            <a:ext cx="1404937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2555776" y="4205499"/>
            <a:ext cx="1656184" cy="10237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2123728" y="5373216"/>
            <a:ext cx="2267471" cy="7656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802159" y="1955775"/>
            <a:ext cx="8226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háček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2120" y="2924944"/>
            <a:ext cx="6623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obal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57274" y="4361337"/>
            <a:ext cx="10102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pružina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63449" y="3933056"/>
            <a:ext cx="1117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stupnice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94655" y="5173161"/>
            <a:ext cx="8290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háček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3850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2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Postup:</a:t>
            </a:r>
          </a:p>
          <a:p>
            <a:r>
              <a:rPr lang="cs-CZ" dirty="0" smtClean="0"/>
              <a:t>Před použitím siloměr zkontrolujeme, zda při působení nulové síly splývá okraj obalu s nulovou hodnotou na stupnici.</a:t>
            </a:r>
          </a:p>
          <a:p>
            <a:r>
              <a:rPr lang="cs-CZ" dirty="0" smtClean="0"/>
              <a:t>Zjistíme, v jakých jednotkách je sestrojena stupnice.</a:t>
            </a:r>
          </a:p>
          <a:p>
            <a:r>
              <a:rPr lang="cs-CZ" dirty="0" smtClean="0"/>
              <a:t>Určíme hodnotu nejmenšího dílku.</a:t>
            </a:r>
          </a:p>
          <a:p>
            <a:r>
              <a:rPr lang="cs-CZ" dirty="0" smtClean="0"/>
              <a:t>Zjistíme měřící rozsah siloměru.</a:t>
            </a:r>
          </a:p>
          <a:p>
            <a:r>
              <a:rPr lang="cs-CZ" dirty="0" smtClean="0"/>
              <a:t>Na háček zavěsíme dané těleso.</a:t>
            </a:r>
          </a:p>
          <a:p>
            <a:r>
              <a:rPr lang="cs-CZ" dirty="0" smtClean="0"/>
              <a:t>Na stupnici odečteme hodnotu.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Siloměr nikdy nepřetěžujeme! </a:t>
            </a:r>
            <a:r>
              <a:rPr lang="cs-CZ" dirty="0" smtClean="0"/>
              <a:t>(došlo by k trvalé deformaci pružiny a tím znehodnocení siloměru)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Měření pomocí pružinového siloměru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2887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18457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Zjistili jsme, že velikost síly </a:t>
            </a:r>
            <a:r>
              <a:rPr lang="cs-CZ" dirty="0" smtClean="0">
                <a:solidFill>
                  <a:srgbClr val="FF0000"/>
                </a:solidFill>
              </a:rPr>
              <a:t>1 N </a:t>
            </a:r>
            <a:r>
              <a:rPr lang="cs-CZ" dirty="0" smtClean="0"/>
              <a:t>je rovna síle, která působí na </a:t>
            </a:r>
            <a:r>
              <a:rPr lang="cs-CZ" dirty="0"/>
              <a:t>Z</a:t>
            </a:r>
            <a:r>
              <a:rPr lang="cs-CZ" dirty="0" smtClean="0"/>
              <a:t>emi na závaží o hmotnosti </a:t>
            </a:r>
            <a:r>
              <a:rPr lang="cs-CZ" dirty="0" smtClean="0">
                <a:solidFill>
                  <a:srgbClr val="FF0000"/>
                </a:solidFill>
              </a:rPr>
              <a:t>100 g</a:t>
            </a:r>
            <a:r>
              <a:rPr lang="cs-CZ" dirty="0" smtClean="0"/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Na siloměr postupně zavěsíme 1, 2, 3, 4 závaží o hmotnosti 50 g a změříme sílu.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petra.kejkrtova\Pictures\2013-07-18 001\P10700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56792"/>
            <a:ext cx="1037623" cy="372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7-18 001\P10700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7" y="1556792"/>
            <a:ext cx="1069249" cy="372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.kejkrtova\Pictures\2013-07-18 001\P107006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3920" y="1556792"/>
            <a:ext cx="990208" cy="372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a.kejkrtova\Pictures\2013-07-18 001\P107006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56792"/>
            <a:ext cx="1046745" cy="372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2812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8" y="1124744"/>
            <a:ext cx="8942387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1. Jaká je značka a základní jednotka síly?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F, 1N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2. Převeďte na N. 2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kN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; 5 MN; 4589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mN</a:t>
            </a:r>
            <a:endParaRPr lang="cs-CZ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2 000N; 5 000 000 N; 4,589N</a:t>
            </a:r>
            <a:endParaRPr lang="cs-CZ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3. Převeďte na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kN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. 4,5 MN; 598 N; 78965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mN</a:t>
            </a:r>
            <a:endParaRPr lang="cs-CZ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4 500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kN</a:t>
            </a:r>
            <a:r>
              <a:rPr lang="cs-CZ" dirty="0">
                <a:solidFill>
                  <a:srgbClr val="FF0000"/>
                </a:solidFill>
                <a:latin typeface="+mn-lt"/>
              </a:rPr>
              <a:t>;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0,598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kN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; 0,078965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kN</a:t>
            </a:r>
            <a:endParaRPr lang="cs-CZ" dirty="0" smtClean="0">
              <a:latin typeface="+mn-lt"/>
            </a:endParaRP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4. Převeďte na MN. 8974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kN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; 98746N; 7896897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mN</a:t>
            </a:r>
            <a:endParaRPr lang="cs-CZ" dirty="0">
              <a:solidFill>
                <a:schemeClr val="tx2"/>
              </a:solidFill>
              <a:latin typeface="+mn-lt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+mn-lt"/>
              </a:rPr>
              <a:t>8,974 MN; 0,098746 MN;0,007896897 MN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5. Jak znázorňujeme sílu?</a:t>
            </a:r>
          </a:p>
          <a:p>
            <a:r>
              <a:rPr lang="cs-CZ" dirty="0" smtClean="0">
                <a:solidFill>
                  <a:srgbClr val="FF0000"/>
                </a:solidFill>
                <a:latin typeface="+mn-lt"/>
              </a:rPr>
              <a:t>Šipkou.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6. Čím je určena síla?</a:t>
            </a:r>
          </a:p>
          <a:p>
            <a:r>
              <a:rPr lang="cs-CZ" dirty="0" smtClean="0">
                <a:solidFill>
                  <a:srgbClr val="FF0000"/>
                </a:solidFill>
                <a:latin typeface="+mn-lt"/>
              </a:rPr>
              <a:t>Působištěm, směrem, velikostí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8" y="1124744"/>
            <a:ext cx="8942387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AutoNum type="arabicPeriod" startAt="7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Čím měříme sílu?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Siloměrem.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8. Na jakém principu pracuje pružinový siloměr?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Na principu deformace pružiny. Kolikrát větší je působící síla, tolikrát větší je prodloužení pružiny.</a:t>
            </a:r>
            <a:endParaRPr lang="cs-CZ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9. Jak postupujeme při měření pružinovým siloměrem?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Viz. Prezentace.</a:t>
            </a:r>
            <a:r>
              <a:rPr lang="cs-CZ" dirty="0" smtClean="0">
                <a:latin typeface="+mn-lt"/>
              </a:rPr>
              <a:t> 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10. Jaké jsou základní části siloměru?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Háčky, obal, stupnice, pružina.</a:t>
            </a:r>
          </a:p>
          <a:p>
            <a:endParaRPr lang="cs-CZ" dirty="0">
              <a:latin typeface="+mn-lt"/>
            </a:endParaRPr>
          </a:p>
          <a:p>
            <a:r>
              <a:rPr lang="cs-CZ" dirty="0">
                <a:latin typeface="+mn-lt"/>
              </a:rPr>
              <a:t>    </a:t>
            </a:r>
          </a:p>
          <a:p>
            <a:endParaRPr lang="cs-CZ" dirty="0">
              <a:latin typeface="+mn-lt"/>
            </a:endParaRPr>
          </a:p>
          <a:p>
            <a:r>
              <a:rPr lang="cs-CZ" dirty="0">
                <a:latin typeface="+mn-lt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5" y="1052736"/>
            <a:ext cx="7884865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ZDENĚK </a:t>
            </a:r>
            <a:r>
              <a:rPr lang="cs-CZ" sz="1800" dirty="0"/>
              <a:t>CHALUPSKÝ. </a:t>
            </a:r>
            <a:r>
              <a:rPr lang="cs-CZ" sz="1800" i="1" dirty="0" err="1"/>
              <a:t>wikimedia</a:t>
            </a:r>
            <a:r>
              <a:rPr lang="cs-CZ" sz="1800" dirty="0"/>
              <a:t>: siloměr [online]. [cit. 25.10.2013].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, 2.5 </a:t>
            </a:r>
            <a:r>
              <a:rPr lang="cs-CZ" sz="1800" dirty="0" err="1"/>
              <a:t>Generic</a:t>
            </a:r>
            <a:r>
              <a:rPr lang="cs-CZ" sz="1800" dirty="0"/>
              <a:t>, 2.0 </a:t>
            </a:r>
            <a:r>
              <a:rPr lang="cs-CZ" sz="1800" dirty="0" err="1"/>
              <a:t>Generic</a:t>
            </a:r>
            <a:r>
              <a:rPr lang="cs-CZ" sz="1800" dirty="0"/>
              <a:t> and 1.0 </a:t>
            </a:r>
            <a:r>
              <a:rPr lang="cs-CZ" sz="1800" dirty="0" err="1"/>
              <a:t>Generic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cs.wikipedia.org/wiki/Soubor:Silom%C4%9Br_25.png</a:t>
            </a:r>
            <a:endParaRPr lang="cs-CZ" sz="1800" dirty="0" smtClean="0"/>
          </a:p>
          <a:p>
            <a:pPr marL="0" indent="0">
              <a:buNone/>
            </a:pPr>
            <a:endParaRPr lang="cs-CZ" sz="17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Použité zdroje: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7736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923</TotalTime>
  <Words>569</Words>
  <Application>Microsoft Office PowerPoint</Application>
  <PresentationFormat>Předvádění na obrazovce (4:3)</PresentationFormat>
  <Paragraphs>132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Měření a znázornění síly</vt:lpstr>
      <vt:lpstr>Snímek 3</vt:lpstr>
      <vt:lpstr>Znázornění síly</vt:lpstr>
      <vt:lpstr>Měření síly</vt:lpstr>
      <vt:lpstr>Snímek 6</vt:lpstr>
      <vt:lpstr>Pružinový siloměr</vt:lpstr>
      <vt:lpstr>Měření pomocí pružinového siloměru</vt:lpstr>
      <vt:lpstr>Na siloměr postupně zavěsíme 1, 2, 3, 4 závaží o hmotnosti 50 g a změříme sílu.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126</cp:revision>
  <dcterms:created xsi:type="dcterms:W3CDTF">2013-01-16T20:09:48Z</dcterms:created>
  <dcterms:modified xsi:type="dcterms:W3CDTF">2015-07-17T07:09:05Z</dcterms:modified>
</cp:coreProperties>
</file>