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72" r:id="rId2"/>
    <p:sldId id="256" r:id="rId3"/>
    <p:sldId id="257" r:id="rId4"/>
    <p:sldId id="266" r:id="rId5"/>
    <p:sldId id="267" r:id="rId6"/>
    <p:sldId id="262" r:id="rId7"/>
    <p:sldId id="263" r:id="rId8"/>
    <p:sldId id="273" r:id="rId9"/>
    <p:sldId id="269" r:id="rId10"/>
    <p:sldId id="274" r:id="rId11"/>
    <p:sldId id="270" r:id="rId12"/>
    <p:sldId id="264" r:id="rId13"/>
    <p:sldId id="271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_pesons.jpg" TargetMode="External"/><Relationship Id="rId2" Type="http://schemas.openxmlformats.org/officeDocument/2006/relationships/hyperlink" Target="http://cs.wikipedia.org/wiki/Soubor:Baby_being_weigh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Weegschaal1.jpg?uselang=cs" TargetMode="External"/><Relationship Id="rId5" Type="http://schemas.openxmlformats.org/officeDocument/2006/relationships/hyperlink" Target="http://commons.wikimedia.org/wiki/File:Balance_de_menage_Trayvou_5kg.jpg?uselang=cs" TargetMode="External"/><Relationship Id="rId4" Type="http://schemas.openxmlformats.org/officeDocument/2006/relationships/hyperlink" Target="http://commons.wikimedia.org/wiki/File:Digi-keukenweegschaal1284.JPG?uselang=c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tter_balance.jpg" TargetMode="External"/><Relationship Id="rId2" Type="http://schemas.openxmlformats.org/officeDocument/2006/relationships/hyperlink" Target="http://cs.wikipedia.org/wiki/Soubor:Vaha_KERN_-_PEJ_2200-2M_-_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ational_prototype_kilogram_K20_replica.jpg" TargetMode="External"/><Relationship Id="rId5" Type="http://schemas.openxmlformats.org/officeDocument/2006/relationships/hyperlink" Target="http://cs.wikipedia.org/wiki/Soubor:CGKilogram.jpg" TargetMode="External"/><Relationship Id="rId4" Type="http://schemas.openxmlformats.org/officeDocument/2006/relationships/hyperlink" Target="http://commons.wikimedia.org/wiki/File:Balance_Ker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7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9480" y="6021288"/>
            <a:ext cx="474345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3034" y="1628800"/>
            <a:ext cx="83529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Hmotnost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III/2/FY/2/1/7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hmotností jako fyzikální veličinou, jednotkami hmotnosti a jejich převody, naučí se určovat druhy vah.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Hmotnost, jednotky hmotnosti(kg, g, t, mg, </a:t>
            </a:r>
            <a:r>
              <a:rPr lang="cs-CZ" dirty="0"/>
              <a:t>d</a:t>
            </a:r>
            <a:r>
              <a:rPr lang="cs-CZ" dirty="0" smtClean="0"/>
              <a:t>kg, q), druhy vah.</a:t>
            </a:r>
            <a:endParaRPr lang="cs-CZ" dirty="0"/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6.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16.9.2013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703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Hmotnost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sz="2600" dirty="0" smtClean="0"/>
              <a:t>Hmotnost  je fyzikální veličina, se kterou se v životě setkáme velmi brzy a často. Lékař sleduje naši hmotnost již od narození, jdeme do obchodu koupit 2kg pomerančů a 5kg brambor, na nákladní automobil naložili 2t uhlí, do koláče přidáme 300g mouky a 150 g cukru, balík vážil 1,5kg atd.</a:t>
            </a: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to hmotnost a kde se s ní setkáme?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620688"/>
            <a:ext cx="7408333" cy="5688632"/>
          </a:xfrm>
        </p:spPr>
        <p:txBody>
          <a:bodyPr>
            <a:normAutofit/>
          </a:bodyPr>
          <a:lstStyle/>
          <a:p>
            <a:r>
              <a:rPr lang="cs-CZ" sz="2600" dirty="0" smtClean="0"/>
              <a:t>Hmotnost tělesa nám udává množství látky v tělese.</a:t>
            </a:r>
          </a:p>
          <a:p>
            <a:r>
              <a:rPr lang="cs-CZ" sz="2600" dirty="0" smtClean="0"/>
              <a:t>Značka : </a:t>
            </a:r>
            <a:r>
              <a:rPr lang="cs-CZ" sz="2600" dirty="0" smtClean="0">
                <a:solidFill>
                  <a:srgbClr val="FF0000"/>
                </a:solidFill>
              </a:rPr>
              <a:t>m</a:t>
            </a:r>
          </a:p>
          <a:p>
            <a:r>
              <a:rPr lang="cs-CZ" sz="2600" dirty="0" smtClean="0"/>
              <a:t>Základní jednotka : </a:t>
            </a:r>
            <a:r>
              <a:rPr lang="cs-CZ" sz="2600" dirty="0" smtClean="0">
                <a:solidFill>
                  <a:srgbClr val="FF0000"/>
                </a:solidFill>
              </a:rPr>
              <a:t>kilogram (kg)</a:t>
            </a:r>
          </a:p>
          <a:p>
            <a:r>
              <a:rPr lang="cs-CZ" sz="2600" dirty="0" smtClean="0"/>
              <a:t>Prototyp kilogramu je uložen  v Mezinárodním  úřadu pro váhy a míry v </a:t>
            </a:r>
            <a:r>
              <a:rPr lang="cs-CZ" sz="2600" dirty="0" err="1" smtClean="0"/>
              <a:t>Sèvres</a:t>
            </a:r>
            <a:r>
              <a:rPr lang="cs-CZ" sz="2600" dirty="0" smtClean="0"/>
              <a:t> u Paříže.</a:t>
            </a:r>
          </a:p>
          <a:p>
            <a:pPr marL="0" indent="0">
              <a:buNone/>
            </a:pPr>
            <a:endParaRPr lang="cs-CZ" sz="2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01673" y="4163284"/>
            <a:ext cx="28450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/>
                </a:solidFill>
              </a:rPr>
              <a:t>Je to </a:t>
            </a:r>
            <a:r>
              <a:rPr lang="cs-CZ" dirty="0" smtClean="0">
                <a:solidFill>
                  <a:schemeClr val="tx2"/>
                </a:solidFill>
              </a:rPr>
              <a:t>válec </a:t>
            </a:r>
            <a:r>
              <a:rPr lang="cs-CZ" dirty="0">
                <a:solidFill>
                  <a:schemeClr val="tx2"/>
                </a:solidFill>
              </a:rPr>
              <a:t>ze slitiny platiny a </a:t>
            </a:r>
            <a:r>
              <a:rPr lang="cs-CZ" dirty="0" smtClean="0">
                <a:solidFill>
                  <a:schemeClr val="tx2"/>
                </a:solidFill>
              </a:rPr>
              <a:t>iridia. Jeden kilogram byl stanoven jako hmotnost 1dm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čisté, odstáté vody o teplotě 4°C.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873" y="4153849"/>
            <a:ext cx="2880320" cy="2106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374" y="3543814"/>
            <a:ext cx="1919497" cy="2716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900113" y="333375"/>
            <a:ext cx="7407275" cy="5754688"/>
          </a:xfrm>
        </p:spPr>
        <p:txBody>
          <a:bodyPr>
            <a:normAutofit/>
          </a:bodyPr>
          <a:lstStyle/>
          <a:p>
            <a:pPr lvl="0"/>
            <a:r>
              <a:rPr lang="cs-CZ" sz="2600" dirty="0"/>
              <a:t>Někdy je potřeba vyjádřit </a:t>
            </a:r>
            <a:r>
              <a:rPr lang="cs-CZ" sz="2600" dirty="0" smtClean="0"/>
              <a:t>hmotnost </a:t>
            </a:r>
            <a:r>
              <a:rPr lang="cs-CZ" sz="2600" dirty="0"/>
              <a:t>v menších nebo větších jednotkách. K tomu používáme násobky nebo naopak díly </a:t>
            </a:r>
            <a:r>
              <a:rPr lang="cs-CZ" sz="2600" dirty="0" smtClean="0"/>
              <a:t>hmotnostních </a:t>
            </a:r>
            <a:r>
              <a:rPr lang="cs-CZ" sz="2600" dirty="0"/>
              <a:t>jednotek.</a:t>
            </a:r>
          </a:p>
          <a:p>
            <a:r>
              <a:rPr lang="cs-CZ" sz="2600" dirty="0" smtClean="0"/>
              <a:t>gram(1g), miligram(1mg), dekagram(1dkg), tuna(1t), metrický cent(1q)   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/>
              <a:t>Základní převody jednotek </a:t>
            </a:r>
            <a:r>
              <a:rPr lang="cs-CZ" sz="2600" dirty="0" smtClean="0"/>
              <a:t>hmotnosti:</a:t>
            </a:r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endParaRPr lang="cs-CZ" sz="26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24872862"/>
              </p:ext>
            </p:extLst>
          </p:nvPr>
        </p:nvGraphicFramePr>
        <p:xfrm>
          <a:off x="1331640" y="4005064"/>
          <a:ext cx="6312024" cy="2484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6012"/>
                <a:gridCol w="3156012"/>
              </a:tblGrid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1g = 0,001kg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1kg = 1000g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1dkg = 0,01kg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1kg = 100dkg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1mg = 0,000001kg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1kg = 1000000mg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1t = 1000kg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1kg = 0,001t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rgbClr val="FF0000"/>
                          </a:solidFill>
                        </a:rPr>
                        <a:t>1q = 100kg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rgbClr val="FF0000"/>
                          </a:solidFill>
                        </a:rPr>
                        <a:t>1kg = 0,01q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 Box 2"/>
          <p:cNvSpPr txBox="1">
            <a:spLocks noChangeArrowheads="1"/>
          </p:cNvSpPr>
          <p:nvPr/>
        </p:nvSpPr>
        <p:spPr bwMode="auto">
          <a:xfrm>
            <a:off x="254000" y="953194"/>
            <a:ext cx="3889375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4,5 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 kg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14dkg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 t =                      </a:t>
            </a:r>
            <a:r>
              <a:rPr lang="cs-CZ" sz="2400" dirty="0">
                <a:solidFill>
                  <a:srgbClr val="FFC000"/>
                </a:solidFill>
              </a:rPr>
              <a:t>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25 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 q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0,56 kg =</a:t>
            </a:r>
            <a:r>
              <a:rPr lang="cs-CZ" sz="2400" dirty="0">
                <a:solidFill>
                  <a:srgbClr val="FFC000"/>
                </a:solidFill>
              </a:rPr>
              <a:t>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6 dkg =         </a:t>
            </a:r>
            <a:r>
              <a:rPr lang="cs-CZ" sz="2400" dirty="0">
                <a:solidFill>
                  <a:srgbClr val="FFC000"/>
                </a:solidFill>
              </a:rPr>
              <a:t>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0,008 t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78g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mg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905000" y="97155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4500</a:t>
            </a:r>
            <a:endParaRPr lang="cs-CZ" sz="2400" dirty="0"/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1732814" y="15430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3 000 000</a:t>
            </a:r>
            <a:endParaRPr lang="cs-CZ" sz="2400" dirty="0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1791861" y="2084483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140 000</a:t>
            </a:r>
            <a:endParaRPr lang="cs-CZ" sz="2400" dirty="0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364102" y="2632373"/>
            <a:ext cx="216075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2 000 000 000</a:t>
            </a:r>
            <a:endParaRPr lang="cs-CZ" sz="2400" dirty="0"/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1791861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25 000</a:t>
            </a:r>
            <a:endParaRPr lang="cs-CZ" sz="2400" dirty="0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578306" y="3726881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300 000 000</a:t>
            </a:r>
            <a:endParaRPr lang="cs-CZ" sz="2400" dirty="0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1732814" y="428625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560 000</a:t>
            </a:r>
            <a:endParaRPr lang="cs-CZ" sz="2400" dirty="0"/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 bwMode="auto">
          <a:xfrm>
            <a:off x="1563261" y="482704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60 000</a:t>
            </a:r>
            <a:endParaRPr lang="cs-CZ" sz="2400" dirty="0"/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1524000" y="5373688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8 000 000</a:t>
            </a:r>
            <a:endParaRPr lang="cs-CZ" sz="2400" dirty="0"/>
          </a:p>
        </p:txBody>
      </p:sp>
      <p:sp>
        <p:nvSpPr>
          <p:cNvPr id="61452" name="Text Box 12"/>
          <p:cNvSpPr txBox="1">
            <a:spLocks noChangeArrowheads="1"/>
          </p:cNvSpPr>
          <p:nvPr/>
        </p:nvSpPr>
        <p:spPr bwMode="auto">
          <a:xfrm>
            <a:off x="1542314" y="5871952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78 000</a:t>
            </a:r>
            <a:endParaRPr lang="cs-CZ" sz="2400" dirty="0"/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5076825" y="981075"/>
            <a:ext cx="3887788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7 kg =</a:t>
            </a:r>
            <a:r>
              <a:rPr lang="cs-CZ" sz="2400" dirty="0">
                <a:solidFill>
                  <a:srgbClr val="FFC000"/>
                </a:solidFill>
              </a:rPr>
              <a:t>		    g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4 587 mg </a:t>
            </a:r>
            <a:r>
              <a:rPr lang="cs-CZ" sz="2400" dirty="0">
                <a:solidFill>
                  <a:srgbClr val="FFC000"/>
                </a:solidFill>
              </a:rPr>
              <a:t>=		    g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14 dkg =</a:t>
            </a:r>
            <a:r>
              <a:rPr lang="cs-CZ" sz="2400" dirty="0">
                <a:solidFill>
                  <a:srgbClr val="FFC000"/>
                </a:solidFill>
              </a:rPr>
              <a:t>		    g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0,006 t </a:t>
            </a:r>
            <a:r>
              <a:rPr lang="cs-CZ" sz="2400" dirty="0">
                <a:solidFill>
                  <a:srgbClr val="FFC000"/>
                </a:solidFill>
              </a:rPr>
              <a:t>=		    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 q </a:t>
            </a:r>
            <a:r>
              <a:rPr lang="cs-CZ" sz="2400" dirty="0">
                <a:solidFill>
                  <a:srgbClr val="FFC000"/>
                </a:solidFill>
              </a:rPr>
              <a:t>=		    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2,45 kg </a:t>
            </a:r>
            <a:r>
              <a:rPr lang="cs-CZ" sz="2400" dirty="0">
                <a:solidFill>
                  <a:srgbClr val="FFC000"/>
                </a:solidFill>
              </a:rPr>
              <a:t>=		    g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98 745 mg =     </a:t>
            </a:r>
            <a:r>
              <a:rPr lang="cs-CZ" sz="2400" dirty="0">
                <a:solidFill>
                  <a:srgbClr val="FFC000"/>
                </a:solidFill>
              </a:rPr>
              <a:t>	    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65 dkg =       </a:t>
            </a:r>
            <a:r>
              <a:rPr lang="cs-CZ" sz="2400" dirty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rgbClr val="FFC000"/>
                </a:solidFill>
              </a:rPr>
              <a:t>    </a:t>
            </a:r>
            <a:r>
              <a:rPr lang="cs-CZ" sz="2400" dirty="0">
                <a:solidFill>
                  <a:srgbClr val="FFC000"/>
                </a:solidFill>
              </a:rPr>
              <a:t>g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1,3 t </a:t>
            </a:r>
            <a:r>
              <a:rPr lang="cs-CZ" sz="2400" dirty="0">
                <a:solidFill>
                  <a:srgbClr val="FFC000"/>
                </a:solidFill>
              </a:rPr>
              <a:t>=		    g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456 mg </a:t>
            </a:r>
            <a:r>
              <a:rPr lang="cs-CZ" sz="2400" dirty="0">
                <a:solidFill>
                  <a:srgbClr val="FFC000"/>
                </a:solidFill>
              </a:rPr>
              <a:t>=		    g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54" name="Text Box 14"/>
          <p:cNvSpPr txBox="1">
            <a:spLocks noChangeArrowheads="1"/>
          </p:cNvSpPr>
          <p:nvPr/>
        </p:nvSpPr>
        <p:spPr bwMode="auto">
          <a:xfrm>
            <a:off x="6381750" y="9810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7 000</a:t>
            </a:r>
            <a:endParaRPr lang="cs-CZ" sz="2400" dirty="0"/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6376988" y="15573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4,587</a:t>
            </a:r>
            <a:endParaRPr lang="cs-CZ" sz="2400" dirty="0"/>
          </a:p>
        </p:txBody>
      </p:sp>
      <p:sp>
        <p:nvSpPr>
          <p:cNvPr id="61456" name="Text Box 16"/>
          <p:cNvSpPr txBox="1">
            <a:spLocks noChangeArrowheads="1"/>
          </p:cNvSpPr>
          <p:nvPr/>
        </p:nvSpPr>
        <p:spPr bwMode="auto">
          <a:xfrm>
            <a:off x="6453188" y="21145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140</a:t>
            </a:r>
            <a:endParaRPr lang="cs-CZ" sz="2400" dirty="0"/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6372225" y="26368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6 000</a:t>
            </a:r>
            <a:endParaRPr lang="cs-CZ" sz="2400" dirty="0"/>
          </a:p>
        </p:txBody>
      </p:sp>
      <p:sp>
        <p:nvSpPr>
          <p:cNvPr id="61458" name="Text Box 18"/>
          <p:cNvSpPr txBox="1">
            <a:spLocks noChangeArrowheads="1"/>
          </p:cNvSpPr>
          <p:nvPr/>
        </p:nvSpPr>
        <p:spPr bwMode="auto">
          <a:xfrm>
            <a:off x="6453188" y="319229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300 000</a:t>
            </a:r>
            <a:endParaRPr lang="cs-CZ" sz="2400" dirty="0"/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6524625" y="37163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2 450</a:t>
            </a:r>
            <a:endParaRPr lang="cs-CZ" sz="2400" dirty="0"/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6672263" y="4286250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98,745</a:t>
            </a:r>
            <a:endParaRPr lang="cs-CZ" sz="2400" dirty="0"/>
          </a:p>
        </p:txBody>
      </p:sp>
      <p:sp>
        <p:nvSpPr>
          <p:cNvPr id="61461" name="Text Box 21"/>
          <p:cNvSpPr txBox="1">
            <a:spLocks noChangeArrowheads="1"/>
          </p:cNvSpPr>
          <p:nvPr/>
        </p:nvSpPr>
        <p:spPr bwMode="auto">
          <a:xfrm>
            <a:off x="6519863" y="48291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</a:t>
            </a:r>
            <a:r>
              <a:rPr lang="cs-CZ" sz="2400" dirty="0" smtClean="0"/>
              <a:t>650</a:t>
            </a:r>
            <a:endParaRPr lang="cs-CZ" sz="2400" dirty="0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6519863" y="537368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1 300 000</a:t>
            </a:r>
            <a:endParaRPr lang="cs-CZ" sz="2400" dirty="0"/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6596063" y="59293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0,456</a:t>
            </a:r>
            <a:endParaRPr lang="cs-CZ" sz="2400" dirty="0"/>
          </a:p>
        </p:txBody>
      </p:sp>
      <p:sp>
        <p:nvSpPr>
          <p:cNvPr id="5144" name="Text Box 24"/>
          <p:cNvSpPr txBox="1">
            <a:spLocks noChangeArrowheads="1"/>
          </p:cNvSpPr>
          <p:nvPr/>
        </p:nvSpPr>
        <p:spPr bwMode="auto">
          <a:xfrm>
            <a:off x="395287" y="152400"/>
            <a:ext cx="38893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C000"/>
                </a:solidFill>
              </a:rPr>
              <a:t>a) převeďte na mg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5076825" y="152400"/>
            <a:ext cx="3887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</a:rPr>
              <a:t>b) </a:t>
            </a:r>
            <a:r>
              <a:rPr lang="cs-CZ" sz="3200" b="1" dirty="0" smtClean="0">
                <a:solidFill>
                  <a:srgbClr val="FFC000"/>
                </a:solidFill>
              </a:rPr>
              <a:t>převeďte</a:t>
            </a:r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</a:rPr>
              <a:t> na g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</a:endParaRPr>
          </a:p>
        </p:txBody>
      </p:sp>
      <p:sp>
        <p:nvSpPr>
          <p:cNvPr id="5146" name="Rectangle 27"/>
          <p:cNvSpPr>
            <a:spLocks noChangeArrowheads="1"/>
          </p:cNvSpPr>
          <p:nvPr/>
        </p:nvSpPr>
        <p:spPr bwMode="auto">
          <a:xfrm>
            <a:off x="4500563" y="333375"/>
            <a:ext cx="45719" cy="5975945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7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 autoUpdateAnimBg="0"/>
      <p:bldP spid="61443" grpId="0" autoUpdateAnimBg="0"/>
      <p:bldP spid="61444" grpId="0" autoUpdateAnimBg="0"/>
      <p:bldP spid="61445" grpId="0" autoUpdateAnimBg="0"/>
      <p:bldP spid="61446" grpId="0" autoUpdateAnimBg="0"/>
      <p:bldP spid="61447" grpId="0" autoUpdateAnimBg="0"/>
      <p:bldP spid="61448" grpId="0" autoUpdateAnimBg="0"/>
      <p:bldP spid="61449" grpId="0" autoUpdateAnimBg="0"/>
      <p:bldP spid="61450" grpId="0" autoUpdateAnimBg="0"/>
      <p:bldP spid="61451" grpId="0" autoUpdateAnimBg="0"/>
      <p:bldP spid="61452" grpId="0" autoUpdateAnimBg="0"/>
      <p:bldP spid="61453" grpId="0" autoUpdateAnimBg="0"/>
      <p:bldP spid="61454" grpId="0" autoUpdateAnimBg="0"/>
      <p:bldP spid="61455" grpId="0" autoUpdateAnimBg="0"/>
      <p:bldP spid="61456" grpId="0" autoUpdateAnimBg="0"/>
      <p:bldP spid="61457" grpId="0" autoUpdateAnimBg="0"/>
      <p:bldP spid="61458" grpId="0" autoUpdateAnimBg="0"/>
      <p:bldP spid="61459" grpId="0" autoUpdateAnimBg="0"/>
      <p:bldP spid="61460" grpId="0" autoUpdateAnimBg="0"/>
      <p:bldP spid="61461" grpId="0" autoUpdateAnimBg="0"/>
      <p:bldP spid="61462" grpId="0" autoUpdateAnimBg="0"/>
      <p:bldP spid="6146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 Box 2"/>
          <p:cNvSpPr txBox="1">
            <a:spLocks noChangeArrowheads="1"/>
          </p:cNvSpPr>
          <p:nvPr/>
        </p:nvSpPr>
        <p:spPr bwMode="auto">
          <a:xfrm>
            <a:off x="395288" y="981075"/>
            <a:ext cx="3889375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  <a:latin typeface="Times New Roman" pitchFamily="18" charset="0"/>
              </a:rPr>
              <a:t>1</a:t>
            </a:r>
            <a:r>
              <a:rPr lang="cs-CZ" sz="2400" b="1" dirty="0">
                <a:solidFill>
                  <a:srgbClr val="FFC000"/>
                </a:solidFill>
              </a:rPr>
              <a:t>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658 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6 q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87965 mg =</a:t>
            </a:r>
            <a:r>
              <a:rPr lang="cs-CZ" sz="2400" dirty="0">
                <a:solidFill>
                  <a:srgbClr val="FFC000"/>
                </a:solidFill>
              </a:rPr>
              <a:t>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4,5 t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4,5 q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98 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786 mg =</a:t>
            </a:r>
            <a:r>
              <a:rPr lang="cs-CZ" sz="2400" dirty="0">
                <a:solidFill>
                  <a:srgbClr val="FFC000"/>
                </a:solidFill>
              </a:rPr>
              <a:t>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16 dkg </a:t>
            </a:r>
            <a:r>
              <a:rPr lang="cs-CZ" sz="2400" dirty="0">
                <a:solidFill>
                  <a:srgbClr val="FFC000"/>
                </a:solidFill>
              </a:rPr>
              <a:t>=	      </a:t>
            </a:r>
            <a:r>
              <a:rPr lang="cs-CZ" sz="2400" dirty="0" smtClean="0">
                <a:solidFill>
                  <a:srgbClr val="FFC000"/>
                </a:solidFill>
              </a:rPr>
              <a:t>             kg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8 974 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96 dkg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kg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905000" y="97155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0,658</a:t>
            </a:r>
            <a:endParaRPr lang="cs-CZ" sz="2400" dirty="0"/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1905000" y="15430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600</a:t>
            </a:r>
            <a:endParaRPr lang="cs-CZ" sz="2400" dirty="0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2057400" y="2071688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0,087965</a:t>
            </a:r>
            <a:endParaRPr lang="cs-CZ" sz="2400" dirty="0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881188" y="26146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4 500</a:t>
            </a:r>
            <a:endParaRPr lang="cs-CZ" sz="2400" dirty="0"/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1881188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450</a:t>
            </a:r>
            <a:endParaRPr lang="cs-CZ" sz="2400" dirty="0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881188" y="37147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0,098</a:t>
            </a:r>
            <a:endParaRPr lang="cs-CZ" sz="2400" dirty="0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1876425" y="42576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0,000786</a:t>
            </a:r>
            <a:endParaRPr lang="cs-CZ" sz="2400" dirty="0"/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 bwMode="auto">
          <a:xfrm>
            <a:off x="1763713" y="4829175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0,16</a:t>
            </a:r>
            <a:endParaRPr lang="cs-CZ" sz="2400" dirty="0"/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1781175" y="535781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8,974</a:t>
            </a:r>
            <a:endParaRPr lang="cs-CZ" sz="2400" dirty="0"/>
          </a:p>
        </p:txBody>
      </p:sp>
      <p:sp>
        <p:nvSpPr>
          <p:cNvPr id="61452" name="Text Box 12"/>
          <p:cNvSpPr txBox="1">
            <a:spLocks noChangeArrowheads="1"/>
          </p:cNvSpPr>
          <p:nvPr/>
        </p:nvSpPr>
        <p:spPr bwMode="auto">
          <a:xfrm>
            <a:off x="1709738" y="592931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0,96</a:t>
            </a:r>
            <a:endParaRPr lang="cs-CZ" sz="2400" dirty="0"/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5076825" y="981075"/>
            <a:ext cx="3887788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4 586 kg =</a:t>
            </a:r>
            <a:r>
              <a:rPr lang="cs-CZ" sz="2400" dirty="0">
                <a:solidFill>
                  <a:srgbClr val="FFC000"/>
                </a:solidFill>
              </a:rPr>
              <a:t>		    t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78 dkg=</a:t>
            </a:r>
            <a:r>
              <a:rPr lang="cs-CZ" sz="2400" dirty="0">
                <a:solidFill>
                  <a:srgbClr val="FFC000"/>
                </a:solidFill>
              </a:rPr>
              <a:t>	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98 759 g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620 g =        </a:t>
            </a:r>
            <a:r>
              <a:rPr lang="cs-CZ" sz="2400" dirty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rgbClr val="FFC000"/>
                </a:solidFill>
              </a:rPr>
              <a:t>   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325 kg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8 dkg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521 g =            </a:t>
            </a:r>
            <a:r>
              <a:rPr lang="cs-CZ" sz="2400" dirty="0">
                <a:solidFill>
                  <a:srgbClr val="FFC000"/>
                </a:solidFill>
              </a:rPr>
              <a:t>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20 q </a:t>
            </a:r>
            <a:r>
              <a:rPr lang="cs-CZ" sz="2400" dirty="0">
                <a:solidFill>
                  <a:srgbClr val="FFC000"/>
                </a:solidFill>
              </a:rPr>
              <a:t>=	</a:t>
            </a:r>
            <a:r>
              <a:rPr lang="cs-CZ" sz="2400" dirty="0" smtClean="0">
                <a:solidFill>
                  <a:srgbClr val="FFC000"/>
                </a:solidFill>
              </a:rPr>
              <a:t>                  t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 kg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 q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t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54" name="Text Box 14"/>
          <p:cNvSpPr txBox="1">
            <a:spLocks noChangeArrowheads="1"/>
          </p:cNvSpPr>
          <p:nvPr/>
        </p:nvSpPr>
        <p:spPr bwMode="auto">
          <a:xfrm>
            <a:off x="6381750" y="9810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  </a:t>
            </a:r>
            <a:r>
              <a:rPr lang="cs-CZ" sz="2400" dirty="0" smtClean="0"/>
              <a:t>4,586</a:t>
            </a:r>
            <a:endParaRPr lang="cs-CZ" sz="2400" dirty="0"/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6376988" y="15573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     0,00078</a:t>
            </a:r>
            <a:endParaRPr lang="cs-CZ" sz="2400" dirty="0"/>
          </a:p>
        </p:txBody>
      </p:sp>
      <p:sp>
        <p:nvSpPr>
          <p:cNvPr id="61456" name="Text Box 16"/>
          <p:cNvSpPr txBox="1">
            <a:spLocks noChangeArrowheads="1"/>
          </p:cNvSpPr>
          <p:nvPr/>
        </p:nvSpPr>
        <p:spPr bwMode="auto">
          <a:xfrm>
            <a:off x="6453188" y="21145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 </a:t>
            </a:r>
            <a:r>
              <a:rPr lang="cs-CZ" sz="2400" dirty="0" smtClean="0"/>
              <a:t>0,098759</a:t>
            </a:r>
            <a:endParaRPr lang="cs-CZ" sz="2400" dirty="0"/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6372225" y="26368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0,00062</a:t>
            </a:r>
            <a:endParaRPr lang="cs-CZ" sz="2400" dirty="0"/>
          </a:p>
        </p:txBody>
      </p:sp>
      <p:sp>
        <p:nvSpPr>
          <p:cNvPr id="61458" name="Text Box 18"/>
          <p:cNvSpPr txBox="1">
            <a:spLocks noChangeArrowheads="1"/>
          </p:cNvSpPr>
          <p:nvPr/>
        </p:nvSpPr>
        <p:spPr bwMode="auto">
          <a:xfrm>
            <a:off x="6434818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   0,325</a:t>
            </a:r>
            <a:endParaRPr lang="cs-CZ" sz="2400" dirty="0"/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6228184" y="37163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  </a:t>
            </a:r>
            <a:r>
              <a:rPr lang="cs-CZ" sz="2400" dirty="0" smtClean="0"/>
              <a:t>0,00008</a:t>
            </a:r>
            <a:endParaRPr lang="cs-CZ" sz="2400" dirty="0"/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6524625" y="4286250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0,000521</a:t>
            </a:r>
            <a:endParaRPr lang="cs-CZ" sz="2400" dirty="0"/>
          </a:p>
        </p:txBody>
      </p:sp>
      <p:sp>
        <p:nvSpPr>
          <p:cNvPr id="61461" name="Text Box 21"/>
          <p:cNvSpPr txBox="1">
            <a:spLocks noChangeArrowheads="1"/>
          </p:cNvSpPr>
          <p:nvPr/>
        </p:nvSpPr>
        <p:spPr bwMode="auto">
          <a:xfrm>
            <a:off x="6519863" y="48291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</a:t>
            </a:r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6596063" y="537368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</a:t>
            </a:r>
            <a:r>
              <a:rPr lang="cs-CZ" sz="2400" dirty="0" smtClean="0"/>
              <a:t>0,007</a:t>
            </a:r>
            <a:endParaRPr lang="cs-CZ" sz="2400" dirty="0"/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6596063" y="59293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/>
              <a:t>0,3</a:t>
            </a:r>
            <a:endParaRPr lang="cs-CZ" sz="2400" dirty="0"/>
          </a:p>
        </p:txBody>
      </p:sp>
      <p:sp>
        <p:nvSpPr>
          <p:cNvPr id="5144" name="Text Box 24"/>
          <p:cNvSpPr txBox="1">
            <a:spLocks noChangeArrowheads="1"/>
          </p:cNvSpPr>
          <p:nvPr/>
        </p:nvSpPr>
        <p:spPr bwMode="auto">
          <a:xfrm>
            <a:off x="395287" y="152400"/>
            <a:ext cx="38893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C000"/>
                </a:solidFill>
                <a:latin typeface="+mj-lt"/>
              </a:rPr>
              <a:t>c</a:t>
            </a:r>
            <a:r>
              <a:rPr lang="cs-CZ" sz="3200" b="1" dirty="0" smtClean="0">
                <a:solidFill>
                  <a:srgbClr val="FFC000"/>
                </a:solidFill>
                <a:latin typeface="+mj-lt"/>
              </a:rPr>
              <a:t>) převeďte na kg</a:t>
            </a:r>
            <a:endParaRPr lang="cs-CZ" sz="3200" b="1" dirty="0">
              <a:solidFill>
                <a:srgbClr val="FFC000"/>
              </a:solidFill>
              <a:latin typeface="+mj-lt"/>
            </a:endParaRPr>
          </a:p>
        </p:txBody>
      </p:sp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5076825" y="152400"/>
            <a:ext cx="3887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C000"/>
                </a:solidFill>
                <a:latin typeface="+mj-lt"/>
              </a:rPr>
              <a:t>d</a:t>
            </a:r>
            <a:r>
              <a:rPr lang="cs-CZ" sz="3200" b="1" dirty="0" smtClean="0">
                <a:solidFill>
                  <a:srgbClr val="FFC000"/>
                </a:solidFill>
                <a:latin typeface="+mj-lt"/>
              </a:rPr>
              <a:t>) převeďte na t</a:t>
            </a:r>
            <a:endParaRPr lang="cs-CZ" sz="3200" b="1" dirty="0">
              <a:solidFill>
                <a:srgbClr val="FFC000"/>
              </a:solidFill>
              <a:latin typeface="+mj-lt"/>
            </a:endParaRPr>
          </a:p>
        </p:txBody>
      </p:sp>
      <p:sp>
        <p:nvSpPr>
          <p:cNvPr id="5146" name="Rectangle 27"/>
          <p:cNvSpPr>
            <a:spLocks noChangeArrowheads="1"/>
          </p:cNvSpPr>
          <p:nvPr/>
        </p:nvSpPr>
        <p:spPr bwMode="auto">
          <a:xfrm>
            <a:off x="4500563" y="333375"/>
            <a:ext cx="45719" cy="5975945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91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 autoUpdateAnimBg="0"/>
      <p:bldP spid="61443" grpId="0" autoUpdateAnimBg="0"/>
      <p:bldP spid="61444" grpId="0" autoUpdateAnimBg="0"/>
      <p:bldP spid="61445" grpId="0" autoUpdateAnimBg="0"/>
      <p:bldP spid="61446" grpId="0" autoUpdateAnimBg="0"/>
      <p:bldP spid="61447" grpId="0" autoUpdateAnimBg="0"/>
      <p:bldP spid="61448" grpId="0" autoUpdateAnimBg="0"/>
      <p:bldP spid="61449" grpId="0" autoUpdateAnimBg="0"/>
      <p:bldP spid="61450" grpId="0" autoUpdateAnimBg="0"/>
      <p:bldP spid="61451" grpId="0" autoUpdateAnimBg="0"/>
      <p:bldP spid="61452" grpId="0" autoUpdateAnimBg="0"/>
      <p:bldP spid="61453" grpId="0" autoUpdateAnimBg="0"/>
      <p:bldP spid="61454" grpId="0" autoUpdateAnimBg="0"/>
      <p:bldP spid="61455" grpId="0" autoUpdateAnimBg="0"/>
      <p:bldP spid="61456" grpId="0" autoUpdateAnimBg="0"/>
      <p:bldP spid="61457" grpId="0" autoUpdateAnimBg="0"/>
      <p:bldP spid="61458" grpId="0" autoUpdateAnimBg="0"/>
      <p:bldP spid="61459" grpId="0" autoUpdateAnimBg="0"/>
      <p:bldP spid="61460" grpId="0" autoUpdateAnimBg="0"/>
      <p:bldP spid="61461" grpId="0" autoUpdateAnimBg="0"/>
      <p:bldP spid="61462" grpId="0" autoUpdateAnimBg="0"/>
      <p:bldP spid="6146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12776"/>
            <a:ext cx="7984397" cy="5184576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Kuchyňské váhy </a:t>
            </a:r>
          </a:p>
          <a:p>
            <a:pPr marL="0" indent="0">
              <a:buNone/>
            </a:pPr>
            <a:r>
              <a:rPr lang="cs-CZ" sz="2600" dirty="0" smtClean="0"/>
              <a:t>- slouží k odměřování přísad do jídla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r>
              <a:rPr lang="cs-CZ" sz="2600" b="1" dirty="0" smtClean="0"/>
              <a:t>Osobní váhy</a:t>
            </a:r>
          </a:p>
          <a:p>
            <a:pPr marL="0" indent="0">
              <a:buNone/>
            </a:pPr>
            <a:r>
              <a:rPr lang="cs-CZ" sz="2600" dirty="0"/>
              <a:t>-</a:t>
            </a:r>
            <a:r>
              <a:rPr lang="cs-CZ" sz="2600" dirty="0" smtClean="0"/>
              <a:t> k zjišťování vlastní </a:t>
            </a:r>
          </a:p>
          <a:p>
            <a:pPr marL="0" indent="0">
              <a:buNone/>
            </a:pPr>
            <a:r>
              <a:rPr lang="cs-CZ" sz="2600" dirty="0" smtClean="0"/>
              <a:t>hmotnosti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 smtClean="0"/>
          </a:p>
          <a:p>
            <a:pPr lvl="0"/>
            <a:endParaRPr lang="cs-CZ" sz="2600" dirty="0"/>
          </a:p>
          <a:p>
            <a:endParaRPr lang="cs-CZ" sz="2600" dirty="0"/>
          </a:p>
          <a:p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435280" cy="936104"/>
          </a:xfrm>
        </p:spPr>
        <p:txBody>
          <a:bodyPr>
            <a:normAutofit/>
          </a:bodyPr>
          <a:lstStyle/>
          <a:p>
            <a:pPr lvl="0"/>
            <a:r>
              <a:rPr lang="cs-CZ" sz="3200" dirty="0"/>
              <a:t>K měření </a:t>
            </a:r>
            <a:r>
              <a:rPr lang="cs-CZ" sz="3200" dirty="0" smtClean="0"/>
              <a:t>hmotnosti </a:t>
            </a:r>
            <a:r>
              <a:rPr lang="cs-CZ" sz="3200" dirty="0"/>
              <a:t>se používají </a:t>
            </a:r>
            <a:r>
              <a:rPr lang="cs-CZ" sz="3200" dirty="0" smtClean="0"/>
              <a:t>váhy.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626107"/>
            <a:ext cx="2520280" cy="1679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etra.kejkrtova\Pictures\2013-07-06 001\P10700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9275" y="4506707"/>
            <a:ext cx="2074345" cy="191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93195"/>
            <a:ext cx="2271539" cy="1856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16991"/>
            <a:ext cx="1527345" cy="2036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2843" y="2396607"/>
            <a:ext cx="2475792" cy="1856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4338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6192688"/>
          </a:xfrm>
        </p:spPr>
        <p:txBody>
          <a:bodyPr>
            <a:normAutofit/>
          </a:bodyPr>
          <a:lstStyle/>
          <a:p>
            <a:pPr lvl="0"/>
            <a:r>
              <a:rPr lang="cs-CZ" sz="2600" b="1" dirty="0" smtClean="0"/>
              <a:t>Pružinové váhy </a:t>
            </a:r>
          </a:p>
          <a:p>
            <a:pPr marL="0" lvl="0" indent="0">
              <a:buNone/>
            </a:pPr>
            <a:r>
              <a:rPr lang="cs-CZ" sz="2600" dirty="0" smtClean="0"/>
              <a:t>-  pracují na principu deformace pružiny</a:t>
            </a:r>
          </a:p>
          <a:p>
            <a:pPr marL="0" lvl="0" indent="0">
              <a:buNone/>
            </a:pPr>
            <a:r>
              <a:rPr lang="cs-CZ" sz="2600" dirty="0" smtClean="0"/>
              <a:t> např. </a:t>
            </a:r>
            <a:r>
              <a:rPr lang="cs-CZ" sz="2600" b="1" dirty="0" smtClean="0"/>
              <a:t>mincíř </a:t>
            </a:r>
            <a:r>
              <a:rPr lang="cs-CZ" sz="2600" dirty="0" smtClean="0"/>
              <a:t>dodnes </a:t>
            </a:r>
            <a:r>
              <a:rPr lang="cs-CZ" sz="2600" dirty="0" smtClean="0"/>
              <a:t>se občas používá</a:t>
            </a:r>
          </a:p>
          <a:p>
            <a:pPr marL="0" lvl="0" indent="0">
              <a:buNone/>
            </a:pPr>
            <a:r>
              <a:rPr lang="cs-CZ" sz="2600" dirty="0" smtClean="0"/>
              <a:t> v zemědělství k měření hmotnosti </a:t>
            </a:r>
          </a:p>
          <a:p>
            <a:pPr marL="0" lvl="0" indent="0">
              <a:buNone/>
            </a:pPr>
            <a:r>
              <a:rPr lang="cs-CZ" sz="2600" dirty="0" smtClean="0"/>
              <a:t>pytlů s obilím) </a:t>
            </a:r>
          </a:p>
          <a:p>
            <a:pPr marL="0" lvl="0" indent="0">
              <a:buNone/>
            </a:pPr>
            <a:endParaRPr lang="cs-CZ" sz="2600" dirty="0" smtClean="0"/>
          </a:p>
          <a:p>
            <a:pPr lvl="0"/>
            <a:r>
              <a:rPr lang="cs-CZ" sz="2600" b="1" dirty="0" smtClean="0"/>
              <a:t>Tenzometrické elektronické</a:t>
            </a:r>
            <a:r>
              <a:rPr lang="cs-CZ" sz="2600" b="1" dirty="0" smtClean="0"/>
              <a:t>) váhy </a:t>
            </a:r>
            <a:endParaRPr lang="cs-CZ" sz="2600" b="1" dirty="0"/>
          </a:p>
          <a:p>
            <a:pPr marL="0" lvl="0" indent="0">
              <a:buNone/>
            </a:pPr>
            <a:r>
              <a:rPr lang="cs-CZ" sz="2600" dirty="0" smtClean="0"/>
              <a:t>-  měří </a:t>
            </a:r>
            <a:r>
              <a:rPr lang="cs-CZ" sz="2600" dirty="0"/>
              <a:t>pomocí deformace </a:t>
            </a:r>
            <a:r>
              <a:rPr lang="cs-CZ" sz="2600" dirty="0" smtClean="0"/>
              <a:t>piezoelektrického</a:t>
            </a:r>
          </a:p>
          <a:p>
            <a:pPr marL="0" lvl="0" indent="0">
              <a:buNone/>
            </a:pPr>
            <a:r>
              <a:rPr lang="cs-CZ" sz="2600" dirty="0" smtClean="0"/>
              <a:t> prvku</a:t>
            </a:r>
          </a:p>
          <a:p>
            <a:pPr marL="0" lvl="0" indent="0">
              <a:buNone/>
            </a:pPr>
            <a:endParaRPr lang="cs-CZ" sz="2600" dirty="0" smtClean="0"/>
          </a:p>
          <a:p>
            <a:pPr lvl="0"/>
            <a:r>
              <a:rPr lang="cs-CZ" sz="2600" b="1" dirty="0" smtClean="0"/>
              <a:t>Digitální váhy </a:t>
            </a:r>
            <a:r>
              <a:rPr lang="cs-CZ" sz="2600" dirty="0" smtClean="0"/>
              <a:t>– přímo na displeji odečteme naměřenou hodnotu</a:t>
            </a:r>
          </a:p>
          <a:p>
            <a:pPr marL="0" lvl="0" indent="0">
              <a:buNone/>
            </a:pPr>
            <a:endParaRPr lang="cs-CZ" sz="2600" dirty="0"/>
          </a:p>
          <a:p>
            <a:endParaRPr lang="cs-CZ" sz="2600" dirty="0"/>
          </a:p>
          <a:p>
            <a:endParaRPr lang="cs-CZ" sz="2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24744"/>
            <a:ext cx="2917925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140968"/>
            <a:ext cx="2103437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127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1" y="404664"/>
            <a:ext cx="7740849" cy="5721499"/>
          </a:xfrm>
        </p:spPr>
        <p:txBody>
          <a:bodyPr>
            <a:normAutofit/>
          </a:bodyPr>
          <a:lstStyle/>
          <a:p>
            <a:pPr lvl="0"/>
            <a:r>
              <a:rPr lang="cs-CZ" sz="2600" b="1" dirty="0"/>
              <a:t>Listovní </a:t>
            </a:r>
            <a:r>
              <a:rPr lang="cs-CZ" sz="2600" b="1" dirty="0" smtClean="0"/>
              <a:t>váhy</a:t>
            </a:r>
          </a:p>
          <a:p>
            <a:pPr marL="0" lvl="0" indent="0">
              <a:buNone/>
            </a:pPr>
            <a:r>
              <a:rPr lang="cs-CZ" sz="2600" b="1" dirty="0" smtClean="0"/>
              <a:t> </a:t>
            </a:r>
            <a:r>
              <a:rPr lang="cs-CZ" sz="2600" dirty="0"/>
              <a:t>– dříve se </a:t>
            </a:r>
            <a:r>
              <a:rPr lang="cs-CZ" sz="2600" dirty="0" smtClean="0"/>
              <a:t>používaly k </a:t>
            </a:r>
            <a:r>
              <a:rPr lang="cs-CZ" sz="2600" dirty="0"/>
              <a:t>měření hmotnosti např. </a:t>
            </a:r>
            <a:r>
              <a:rPr lang="cs-CZ" sz="2600" dirty="0" smtClean="0"/>
              <a:t>dopisů</a:t>
            </a:r>
          </a:p>
          <a:p>
            <a:pPr marL="0" lvl="0" indent="0">
              <a:buNone/>
            </a:pPr>
            <a:endParaRPr lang="cs-CZ" sz="2600" dirty="0"/>
          </a:p>
          <a:p>
            <a:pPr marL="0" lvl="0" indent="0">
              <a:buNone/>
            </a:pPr>
            <a:endParaRPr lang="cs-CZ" sz="2600" dirty="0" smtClean="0"/>
          </a:p>
          <a:p>
            <a:pPr marL="0" lvl="0" indent="0">
              <a:buNone/>
            </a:pPr>
            <a:endParaRPr lang="cs-CZ" sz="2600" dirty="0"/>
          </a:p>
          <a:p>
            <a:pPr marL="0" lvl="0" indent="0">
              <a:buNone/>
            </a:pPr>
            <a:endParaRPr lang="cs-CZ" sz="2600" dirty="0" smtClean="0"/>
          </a:p>
          <a:p>
            <a:pPr marL="0" lvl="0" indent="0">
              <a:buNone/>
            </a:pPr>
            <a:endParaRPr lang="cs-CZ" sz="2600" dirty="0"/>
          </a:p>
          <a:p>
            <a:pPr marL="0" lvl="0" indent="0">
              <a:buNone/>
            </a:pPr>
            <a:endParaRPr lang="cs-CZ" sz="2600" dirty="0" smtClean="0"/>
          </a:p>
          <a:p>
            <a:r>
              <a:rPr lang="cs-CZ" sz="2600" b="1" dirty="0"/>
              <a:t>Rovnoramenné váhy</a:t>
            </a:r>
          </a:p>
          <a:p>
            <a:pPr marL="0" indent="0">
              <a:buNone/>
            </a:pPr>
            <a:r>
              <a:rPr lang="cs-CZ" sz="2600" dirty="0" smtClean="0"/>
              <a:t>- nejčastěji používané</a:t>
            </a:r>
          </a:p>
          <a:p>
            <a:pPr marL="0" indent="0">
              <a:buNone/>
            </a:pPr>
            <a:r>
              <a:rPr lang="cs-CZ" sz="2600" dirty="0" smtClean="0"/>
              <a:t> ve </a:t>
            </a:r>
            <a:r>
              <a:rPr lang="cs-CZ" sz="2600" dirty="0"/>
              <a:t>fyzice </a:t>
            </a:r>
          </a:p>
          <a:p>
            <a:pPr marL="0" lvl="0" indent="0">
              <a:buNone/>
            </a:pPr>
            <a:endParaRPr lang="cs-CZ" sz="2600" dirty="0" smtClean="0"/>
          </a:p>
          <a:p>
            <a:pPr marL="0" lvl="0" indent="0">
              <a:buNone/>
            </a:pPr>
            <a:endParaRPr lang="cs-CZ" sz="2600" dirty="0"/>
          </a:p>
          <a:p>
            <a:pPr marL="0" lvl="0" indent="0">
              <a:buNone/>
            </a:pPr>
            <a:endParaRPr lang="cs-CZ" sz="2600" dirty="0" smtClean="0"/>
          </a:p>
          <a:p>
            <a:pPr marL="0" lvl="0" indent="0">
              <a:buNone/>
            </a:pPr>
            <a:endParaRPr lang="cs-CZ" sz="2600" dirty="0"/>
          </a:p>
          <a:p>
            <a:endParaRPr lang="cs-CZ" sz="2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90416"/>
            <a:ext cx="1800200" cy="2393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etra.kejkrtova\Pictures\2013-07-18 001\P107004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66201"/>
            <a:ext cx="1788797" cy="239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etra.kejkrtova\Pictures\2013-09-15 001\P107058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6724" y="4293096"/>
            <a:ext cx="2403444" cy="22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585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12776"/>
            <a:ext cx="7552349" cy="4176464"/>
          </a:xfrm>
        </p:spPr>
        <p:txBody>
          <a:bodyPr>
            <a:normAutofit/>
          </a:bodyPr>
          <a:lstStyle/>
          <a:p>
            <a:r>
              <a:rPr lang="cs-CZ" sz="2600" dirty="0" smtClean="0"/>
              <a:t>Brutto – celková hmotnost obsahu i s obalem </a:t>
            </a:r>
            <a:r>
              <a:rPr lang="cs-CZ" sz="2600" dirty="0" smtClean="0"/>
              <a:t>(plechovkou</a:t>
            </a:r>
            <a:r>
              <a:rPr lang="cs-CZ" sz="2600" dirty="0" smtClean="0"/>
              <a:t>, krabicí, papírem,…)</a:t>
            </a:r>
          </a:p>
          <a:p>
            <a:r>
              <a:rPr lang="cs-CZ" sz="2600" dirty="0" smtClean="0"/>
              <a:t>Netto – hmotnost pouze obsahu </a:t>
            </a:r>
            <a:r>
              <a:rPr lang="cs-CZ" sz="2600" dirty="0" smtClean="0"/>
              <a:t>čistá </a:t>
            </a:r>
            <a:r>
              <a:rPr lang="cs-CZ" sz="2600" dirty="0" smtClean="0"/>
              <a:t>hmotnost potravin)</a:t>
            </a:r>
          </a:p>
          <a:p>
            <a:r>
              <a:rPr lang="cs-CZ" sz="2600" dirty="0" smtClean="0"/>
              <a:t>Tára – hmotnost obalu</a:t>
            </a:r>
            <a:endParaRPr lang="cs-CZ" sz="2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Na výrobcích je udávána hmotnost, ale jaká?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4127" y="4293093"/>
            <a:ext cx="2504381" cy="207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0677" y="4293094"/>
            <a:ext cx="2660400" cy="2077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4293095"/>
            <a:ext cx="2765204" cy="2077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664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6802" y="908720"/>
            <a:ext cx="8942387" cy="6647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Jaká 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je značka a základní jednotka 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hmotnosti? 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  (m, 1kg)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2.  Jaké 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další jednotky 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hmotnosti 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používáme? </a:t>
            </a:r>
            <a:endParaRPr lang="cs-CZ" sz="26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latin typeface="+mn-lt"/>
              </a:rPr>
              <a:t> 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(mg, g, dkg, t, q)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3. Co je to mezinárodní prototyp kilogramu a jak byl získán?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  (válec ze slitiny platiny a iridia, hmotnost 1dm</a:t>
            </a:r>
            <a:r>
              <a:rPr lang="cs-CZ" sz="2600" baseline="30000" dirty="0" smtClean="0">
                <a:solidFill>
                  <a:srgbClr val="FF0000"/>
                </a:solidFill>
                <a:latin typeface="+mn-lt"/>
              </a:rPr>
              <a:t>3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 čisté, odstáté vody o teplotě 4°C)</a:t>
            </a: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4. 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Vyjmenuj 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některé druhy vah.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r>
              <a:rPr lang="cs-CZ" sz="2600" dirty="0">
                <a:latin typeface="+mn-lt"/>
              </a:rPr>
              <a:t> </a:t>
            </a:r>
            <a:r>
              <a:rPr lang="cs-CZ" sz="2600" dirty="0" smtClean="0">
                <a:latin typeface="+mn-lt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(kuchyňské váhy, osobní váhy, rovnoramenné váhy, pružinové váhy, tenzometrické váhy, digitální váhy)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5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.  Vysvětli pojmy brutto, netto, tára.</a:t>
            </a:r>
          </a:p>
          <a:p>
            <a:pPr marL="0" indent="0"/>
            <a:r>
              <a:rPr lang="cs-CZ" sz="2600" dirty="0">
                <a:solidFill>
                  <a:srgbClr val="FF0000"/>
                </a:solidFill>
                <a:latin typeface="+mn-lt"/>
              </a:rPr>
              <a:t>  (brutto – celková hmotnost, netto – hmotnost obsahu, tára – hmotnost balu)</a:t>
            </a:r>
            <a:endParaRPr lang="cs-CZ" sz="2600" dirty="0"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6</a:t>
            </a:r>
            <a:r>
              <a:rPr lang="cs-CZ" sz="2600" dirty="0">
                <a:solidFill>
                  <a:schemeClr val="tx2"/>
                </a:solidFill>
                <a:latin typeface="+mn-lt"/>
              </a:rPr>
              <a:t>.  Vyjmenuj, které váhy máte doma.</a:t>
            </a:r>
            <a:endParaRPr lang="cs-CZ" sz="2600" dirty="0">
              <a:latin typeface="+mn-lt"/>
            </a:endParaRPr>
          </a:p>
          <a:p>
            <a:endParaRPr lang="cs-CZ" sz="2800" dirty="0"/>
          </a:p>
          <a:p>
            <a:endParaRPr lang="cs-CZ" sz="2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smtClean="0"/>
              <a:t>DRPOULETTE </a:t>
            </a:r>
            <a:r>
              <a:rPr lang="cs-CZ" sz="1800" dirty="0"/>
              <a:t>FROM MEXICO CITY, MEXICO. </a:t>
            </a:r>
            <a:r>
              <a:rPr lang="cs-CZ" sz="1800" i="1" dirty="0" err="1"/>
              <a:t>wikimedia</a:t>
            </a:r>
            <a:r>
              <a:rPr lang="cs-CZ" sz="1800" dirty="0"/>
              <a:t>: váha pro kojence [online]. [cit. </a:t>
            </a:r>
            <a:r>
              <a:rPr lang="cs-CZ" sz="1800" dirty="0" smtClean="0"/>
              <a:t>4.9.2013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</a:t>
            </a:r>
            <a:r>
              <a:rPr lang="cs-CZ" sz="1800" dirty="0"/>
              <a:t> 2.0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cs.wikipedia.org/wiki/Soubor:Baby_being_weighed.jpg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ANTONYB. </a:t>
            </a:r>
            <a:r>
              <a:rPr lang="cs-CZ" sz="1800" i="1" dirty="0" err="1"/>
              <a:t>wikimedia</a:t>
            </a:r>
            <a:r>
              <a:rPr lang="cs-CZ" sz="1800" dirty="0"/>
              <a:t>: mincíř [online]. [cit. </a:t>
            </a:r>
            <a:r>
              <a:rPr lang="cs-CZ" sz="1800" dirty="0" smtClean="0"/>
              <a:t>4.9.2013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cs.wikipedia.org/wiki/Soubor:2_pesons.jpg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ALGONT. </a:t>
            </a:r>
            <a:r>
              <a:rPr lang="cs-CZ" sz="1800" i="1" dirty="0" err="1"/>
              <a:t>wikimedia</a:t>
            </a:r>
            <a:r>
              <a:rPr lang="cs-CZ" sz="1800" dirty="0"/>
              <a:t>: kuchyňská váha [online]. [cit. </a:t>
            </a:r>
            <a:r>
              <a:rPr lang="cs-CZ" sz="1800" dirty="0" smtClean="0"/>
              <a:t>4.9.2013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commons.wikimedia.org/wiki/File:Digi-keukenweegschaal1284.JPG?uselang=cs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ANTONYB. </a:t>
            </a:r>
            <a:r>
              <a:rPr lang="cs-CZ" sz="1800" i="1" dirty="0" err="1"/>
              <a:t>wikimedia</a:t>
            </a:r>
            <a:r>
              <a:rPr lang="cs-CZ" sz="1800" dirty="0"/>
              <a:t>: kuchyňská váha [online]. [cit. </a:t>
            </a:r>
            <a:r>
              <a:rPr lang="cs-CZ" sz="1800" dirty="0" smtClean="0"/>
              <a:t>4.9.2013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commons.wikimedia.org/wiki/File:Balance_de_menage_Trayvou_5kg.jpg?uselang=cs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M.MINDERHOUD. </a:t>
            </a:r>
            <a:r>
              <a:rPr lang="cs-CZ" sz="1800" i="1" dirty="0" err="1"/>
              <a:t>wikimedia</a:t>
            </a:r>
            <a:r>
              <a:rPr lang="cs-CZ" sz="1800" dirty="0"/>
              <a:t>: kuchyňská váha [online]. [cit. </a:t>
            </a:r>
            <a:r>
              <a:rPr lang="cs-CZ" sz="1800" dirty="0" smtClean="0"/>
              <a:t>5.9.2013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commons.wikimedia.org/wiki/File:Weegschaal1.jpg?uselang=cs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264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820472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EL CARLOS. </a:t>
            </a:r>
            <a:r>
              <a:rPr lang="cs-CZ" sz="1800" i="1" dirty="0" err="1"/>
              <a:t>wikimedia</a:t>
            </a:r>
            <a:r>
              <a:rPr lang="cs-CZ" sz="1800" dirty="0"/>
              <a:t>: laboratorní váha [online]. [cit. </a:t>
            </a:r>
            <a:r>
              <a:rPr lang="cs-CZ" sz="1800" dirty="0" smtClean="0"/>
              <a:t>5.9.2013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http://cs.wikipedia.org/wiki/Soubor:Vaha_KERN_-_PEJ_2200-2M_-_</a:t>
            </a:r>
            <a:r>
              <a:rPr lang="cs-CZ" sz="1800" dirty="0" smtClean="0">
                <a:hlinkClick r:id="rId2"/>
              </a:rPr>
              <a:t>03.jpg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MORN. </a:t>
            </a:r>
            <a:r>
              <a:rPr lang="cs-CZ" sz="1800" i="1" dirty="0" err="1"/>
              <a:t>wikimedia</a:t>
            </a:r>
            <a:r>
              <a:rPr lang="cs-CZ" sz="1800" dirty="0"/>
              <a:t>: váha [online]. [cit. </a:t>
            </a:r>
            <a:r>
              <a:rPr lang="cs-CZ" sz="1800" dirty="0" smtClean="0"/>
              <a:t>5.9.2013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cs.wikipedia.org/wiki/Soubor:Letter_balance.jpg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KARELJ. </a:t>
            </a:r>
            <a:r>
              <a:rPr lang="cs-CZ" sz="1800" i="1" dirty="0" err="1"/>
              <a:t>wikimedia</a:t>
            </a:r>
            <a:r>
              <a:rPr lang="cs-CZ" sz="1800" dirty="0"/>
              <a:t>: váha [online]. [cit. </a:t>
            </a:r>
            <a:r>
              <a:rPr lang="cs-CZ" sz="1800" dirty="0" smtClean="0"/>
              <a:t>5.9.2013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commons.wikimedia.org/wiki/File:Balance_Kern.jpg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GREG L. </a:t>
            </a:r>
            <a:r>
              <a:rPr lang="cs-CZ" sz="1800" i="1" dirty="0" err="1"/>
              <a:t>wikimedia</a:t>
            </a:r>
            <a:r>
              <a:rPr lang="cs-CZ" sz="1800" dirty="0"/>
              <a:t>: kilogram [online]. [cit. </a:t>
            </a:r>
            <a:r>
              <a:rPr lang="cs-CZ" sz="1800" dirty="0" smtClean="0"/>
              <a:t>5.9.2013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cs.wikipedia.org/wiki/Soubor:CGKilogram.jpg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CHETVORNO. </a:t>
            </a:r>
            <a:r>
              <a:rPr lang="cs-CZ" sz="1800" i="1" dirty="0" err="1"/>
              <a:t>wikimedia</a:t>
            </a:r>
            <a:r>
              <a:rPr lang="cs-CZ" sz="1800" dirty="0"/>
              <a:t>: prototyp kilogramu [online]. [cit. </a:t>
            </a:r>
            <a:r>
              <a:rPr lang="cs-CZ" sz="1800" smtClean="0"/>
              <a:t>5.9.2013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commons.wikimedia.org/wiki/File:National_prototype_kilogram_K20_replica.jpg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700" dirty="0" smtClean="0"/>
              <a:t>Ostatní obrázky autor.</a:t>
            </a:r>
            <a:endParaRPr lang="cs-CZ" sz="17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85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637</TotalTime>
  <Words>563</Words>
  <Application>Microsoft Office PowerPoint</Application>
  <PresentationFormat>Předvádění na obrazovce (4:3)</PresentationFormat>
  <Paragraphs>192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Hmotnost</vt:lpstr>
      <vt:lpstr>Co je to hmotnost a kde se s ní setkáme?</vt:lpstr>
      <vt:lpstr>Snímek 4</vt:lpstr>
      <vt:lpstr>Snímek 5</vt:lpstr>
      <vt:lpstr>Snímek 6</vt:lpstr>
      <vt:lpstr>Snímek 7</vt:lpstr>
      <vt:lpstr>K měření hmotnosti se používají váhy.</vt:lpstr>
      <vt:lpstr>Snímek 9</vt:lpstr>
      <vt:lpstr>Snímek 10</vt:lpstr>
      <vt:lpstr>Na výrobcích je udávána hmotnost, ale jaká?</vt:lpstr>
      <vt:lpstr>Snímek 12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103</cp:revision>
  <dcterms:created xsi:type="dcterms:W3CDTF">2013-01-16T20:09:48Z</dcterms:created>
  <dcterms:modified xsi:type="dcterms:W3CDTF">2015-07-17T07:06:06Z</dcterms:modified>
</cp:coreProperties>
</file>