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6"/>
  </p:notesMasterIdLst>
  <p:sldIdLst>
    <p:sldId id="271" r:id="rId2"/>
    <p:sldId id="256" r:id="rId3"/>
    <p:sldId id="257" r:id="rId4"/>
    <p:sldId id="266" r:id="rId5"/>
    <p:sldId id="267" r:id="rId6"/>
    <p:sldId id="268" r:id="rId7"/>
    <p:sldId id="274" r:id="rId8"/>
    <p:sldId id="269" r:id="rId9"/>
    <p:sldId id="272" r:id="rId10"/>
    <p:sldId id="262" r:id="rId11"/>
    <p:sldId id="263" r:id="rId12"/>
    <p:sldId id="264" r:id="rId13"/>
    <p:sldId id="265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ineale.jpg" TargetMode="External"/><Relationship Id="rId3" Type="http://schemas.openxmlformats.org/officeDocument/2006/relationships/hyperlink" Target="http://cs.wikipedia.org/wiki/Soubor:Vitruvian_Man_Measurements_cs.png" TargetMode="External"/><Relationship Id="rId7" Type="http://schemas.openxmlformats.org/officeDocument/2006/relationships/hyperlink" Target="http://cs.wikipedia.org/wiki/Soubor:Tape_measure.jpg" TargetMode="External"/><Relationship Id="rId12" Type="http://schemas.openxmlformats.org/officeDocument/2006/relationships/hyperlink" Target="http://cs.wikipedia.org/wiki/Soubor:Calibro_con_rondella_1.jpg" TargetMode="External"/><Relationship Id="rId2" Type="http://schemas.openxmlformats.org/officeDocument/2006/relationships/hyperlink" Target="http://commons.wikimedia.org/wiki/File:Platinum-Iridium_meter_ba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reativecommons.org/licenses/by-sa/3.0/deed.en" TargetMode="External"/><Relationship Id="rId11" Type="http://schemas.openxmlformats.org/officeDocument/2006/relationships/hyperlink" Target="http://cs.wikipedia.org/wiki/Soubor:Micrometers.jpg" TargetMode="External"/><Relationship Id="rId5" Type="http://schemas.openxmlformats.org/officeDocument/2006/relationships/hyperlink" Target="http://en.wikipedia.org/wiki/en:Creative_Commons" TargetMode="External"/><Relationship Id="rId10" Type="http://schemas.openxmlformats.org/officeDocument/2006/relationships/hyperlink" Target="http://cs.wikipedia.org/wiki/Soubor:Plastic_tape_measure.jpg" TargetMode="External"/><Relationship Id="rId4" Type="http://schemas.openxmlformats.org/officeDocument/2006/relationships/hyperlink" Target="http://cs.wikipedia.org/wiki/Soubor:CarpentersRule.png" TargetMode="External"/><Relationship Id="rId9" Type="http://schemas.openxmlformats.org/officeDocument/2006/relationships/hyperlink" Target="http://creativecommons.org/licenses/by/3.0/deed.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5678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9552" y="1701963"/>
            <a:ext cx="806489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</a:t>
            </a:r>
            <a:r>
              <a:rPr lang="cs-CZ" dirty="0" smtClean="0"/>
              <a:t>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</a:t>
            </a:r>
            <a:r>
              <a:rPr lang="cs-CZ" dirty="0" smtClean="0"/>
              <a:t>: </a:t>
            </a:r>
            <a:r>
              <a:rPr lang="cs-CZ" b="1" dirty="0" smtClean="0"/>
              <a:t>Délka</a:t>
            </a:r>
            <a:r>
              <a:rPr lang="cs-CZ" dirty="0"/>
              <a:t>	</a:t>
            </a:r>
          </a:p>
          <a:p>
            <a:r>
              <a:rPr lang="cs-CZ" dirty="0"/>
              <a:t>Číslo </a:t>
            </a:r>
            <a:r>
              <a:rPr lang="cs-CZ" dirty="0" smtClean="0"/>
              <a:t>DUM: III/2/FY/2/1/1</a:t>
            </a:r>
            <a:endParaRPr lang="cs-CZ" dirty="0"/>
          </a:p>
          <a:p>
            <a:r>
              <a:rPr lang="cs-CZ" dirty="0"/>
              <a:t>Vzdělávací </a:t>
            </a:r>
            <a:r>
              <a:rPr lang="cs-CZ" dirty="0" smtClean="0"/>
              <a:t>předmět: Fyzika</a:t>
            </a:r>
            <a:endParaRPr lang="cs-CZ" dirty="0"/>
          </a:p>
          <a:p>
            <a:r>
              <a:rPr lang="cs-CZ" dirty="0"/>
              <a:t>Tematická </a:t>
            </a:r>
            <a:r>
              <a:rPr lang="cs-CZ" dirty="0" smtClean="0"/>
              <a:t>oblast: Fyzikální </a:t>
            </a:r>
            <a:r>
              <a:rPr lang="cs-CZ" dirty="0"/>
              <a:t>veličiny a jejich měření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</a:t>
            </a:r>
            <a:r>
              <a:rPr lang="cs-CZ" b="1" dirty="0"/>
              <a:t>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s </a:t>
            </a:r>
            <a:r>
              <a:rPr lang="cs-CZ" dirty="0" smtClean="0"/>
              <a:t>délkou jako fyzikální veličinou, jednotkami délky a jejich převody a měřidly délky. </a:t>
            </a:r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Délka, jednotky délky(metr, kilometr, centimetr, decimetr, milimetr), délková měřidla.</a:t>
            </a:r>
            <a:r>
              <a:rPr lang="cs-CZ" dirty="0"/>
              <a:t>	</a:t>
            </a:r>
          </a:p>
          <a:p>
            <a:r>
              <a:rPr lang="cs-CZ" dirty="0"/>
              <a:t>Metodické </a:t>
            </a:r>
            <a:r>
              <a:rPr lang="cs-CZ" dirty="0" smtClean="0"/>
              <a:t>pokyny: PC</a:t>
            </a:r>
            <a:r>
              <a:rPr lang="cs-CZ" dirty="0"/>
              <a:t>, DTP, metodické pokyny jsou součástí materiálu</a:t>
            </a:r>
          </a:p>
          <a:p>
            <a:r>
              <a:rPr lang="cs-CZ" dirty="0"/>
              <a:t>Druh učebního </a:t>
            </a:r>
            <a:r>
              <a:rPr lang="cs-CZ" dirty="0" smtClean="0"/>
              <a:t>materiálu: Prezentace </a:t>
            </a:r>
            <a:r>
              <a:rPr lang="cs-CZ" dirty="0"/>
              <a:t>doplněná fotografiemi a úkoly.</a:t>
            </a:r>
          </a:p>
          <a:p>
            <a:r>
              <a:rPr lang="cs-CZ" dirty="0"/>
              <a:t>Druh </a:t>
            </a:r>
            <a:r>
              <a:rPr lang="cs-CZ" dirty="0" smtClean="0"/>
              <a:t>interaktivity: Kombinovaná</a:t>
            </a:r>
            <a:endParaRPr lang="cs-CZ" dirty="0"/>
          </a:p>
          <a:p>
            <a:r>
              <a:rPr lang="cs-CZ" dirty="0"/>
              <a:t>Cílová </a:t>
            </a:r>
            <a:r>
              <a:rPr lang="cs-CZ" dirty="0" smtClean="0"/>
              <a:t>skupina: Žák </a:t>
            </a:r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/>
              <a:t>ročníku</a:t>
            </a:r>
          </a:p>
          <a:p>
            <a:r>
              <a:rPr lang="cs-CZ" dirty="0"/>
              <a:t>Datum vzniku </a:t>
            </a:r>
            <a:r>
              <a:rPr lang="cs-CZ" dirty="0" smtClean="0"/>
              <a:t>DUM: 18.4.2013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594928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Délka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852936"/>
            <a:ext cx="7408333" cy="3450696"/>
          </a:xfrm>
        </p:spPr>
        <p:txBody>
          <a:bodyPr/>
          <a:lstStyle/>
          <a:p>
            <a:r>
              <a:rPr lang="cs-CZ" dirty="0" smtClean="0"/>
              <a:t>Délka je fyzikální veličina. Je to jedna z prvních veličin, se kterou se v životě setkáme. Lékař sleduje naši výšku (délku) již od narození, ve škole měříme délku úsečky, chceme jet do Prahy vzdálené 100 km, koupíme si 2 m látky, náš obývací pokoj má délku 5 m a </a:t>
            </a:r>
            <a:r>
              <a:rPr lang="cs-CZ" dirty="0"/>
              <a:t>š</a:t>
            </a:r>
            <a:r>
              <a:rPr lang="cs-CZ" dirty="0" smtClean="0"/>
              <a:t>ířku 4,4 m, máme obvod pasu 65 cm atd.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to délka a kde se s ní setkáme?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692696"/>
            <a:ext cx="7812856" cy="5832648"/>
          </a:xfrm>
        </p:spPr>
        <p:txBody>
          <a:bodyPr>
            <a:normAutofit/>
          </a:bodyPr>
          <a:lstStyle/>
          <a:p>
            <a:r>
              <a:rPr lang="cs-CZ" dirty="0" smtClean="0"/>
              <a:t>Délka je vzdálenost dvou krajních bodů měřeného tělesa.</a:t>
            </a:r>
          </a:p>
          <a:p>
            <a:endParaRPr lang="cs-CZ" dirty="0"/>
          </a:p>
          <a:p>
            <a:r>
              <a:rPr lang="cs-CZ" dirty="0" smtClean="0"/>
              <a:t>Značka : </a:t>
            </a:r>
            <a:r>
              <a:rPr lang="cs-CZ" dirty="0" smtClean="0">
                <a:solidFill>
                  <a:srgbClr val="FF0000"/>
                </a:solidFill>
              </a:rPr>
              <a:t>d, l</a:t>
            </a:r>
          </a:p>
          <a:p>
            <a:r>
              <a:rPr lang="cs-CZ" dirty="0" smtClean="0"/>
              <a:t>Základní jednotka : </a:t>
            </a:r>
            <a:r>
              <a:rPr lang="cs-CZ" dirty="0" smtClean="0">
                <a:solidFill>
                  <a:srgbClr val="FF0000"/>
                </a:solidFill>
              </a:rPr>
              <a:t>metr (1m)</a:t>
            </a:r>
          </a:p>
          <a:p>
            <a:r>
              <a:rPr lang="cs-CZ" dirty="0" smtClean="0"/>
              <a:t>Původní prototyp metru </a:t>
            </a:r>
            <a:r>
              <a:rPr lang="cs-CZ" dirty="0"/>
              <a:t>je uložen  v Mezinárodním  úřadu pro váhy a míry v </a:t>
            </a:r>
            <a:r>
              <a:rPr lang="cs-CZ" dirty="0" err="1"/>
              <a:t>Sèvres</a:t>
            </a:r>
            <a:r>
              <a:rPr lang="cs-CZ" dirty="0"/>
              <a:t> u </a:t>
            </a:r>
            <a:r>
              <a:rPr lang="cs-CZ" dirty="0" smtClean="0"/>
              <a:t>Paříže.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Dnes je definován metr jako délka, kterou urazí světlo ve vakuu za  1/299 792 458 s.</a:t>
            </a:r>
            <a:endParaRPr lang="cs-CZ" dirty="0"/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68405" y="3852184"/>
            <a:ext cx="28450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2"/>
                </a:solidFill>
              </a:rPr>
              <a:t>Je to tyč ze slitiny platiny a iridia průřezem ve tvaru H, na které je dvěma vrypy vyznačena vzdálenost 1 m.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717032"/>
            <a:ext cx="2571750" cy="166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395536" y="692696"/>
            <a:ext cx="7911852" cy="5754688"/>
          </a:xfrm>
        </p:spPr>
        <p:txBody>
          <a:bodyPr/>
          <a:lstStyle/>
          <a:p>
            <a:pPr lvl="0"/>
            <a:r>
              <a:rPr lang="cs-CZ" dirty="0"/>
              <a:t>Někdy je potřeba vyjádřit délku v menších nebo větších jednotkách. K tomu používáme násobky nebo naopak díly délkových jednotek.</a:t>
            </a:r>
          </a:p>
          <a:p>
            <a:r>
              <a:rPr lang="cs-CZ" dirty="0"/>
              <a:t>Milimetr(1mm</a:t>
            </a:r>
            <a:r>
              <a:rPr lang="cs-CZ" dirty="0" smtClean="0"/>
              <a:t>), centimetr(1cm), decimetr(1dm</a:t>
            </a:r>
            <a:r>
              <a:rPr lang="cs-CZ" dirty="0"/>
              <a:t>), kilometr(1km</a:t>
            </a:r>
            <a:r>
              <a:rPr lang="cs-CZ" dirty="0" smtClean="0"/>
              <a:t>).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Základní převody jednotek délky: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5596043"/>
              </p:ext>
            </p:extLst>
          </p:nvPr>
        </p:nvGraphicFramePr>
        <p:xfrm>
          <a:off x="1259632" y="4005064"/>
          <a:ext cx="6312024" cy="19874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56012"/>
                <a:gridCol w="3156012"/>
              </a:tblGrid>
              <a:tr h="496854"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1mm = 0,001m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1m = 1 000mm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96854"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1cm = 0,01m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1m = 100cm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96854"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1dm = 0,1m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1m = 10dm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  <a:tr h="496854"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1km = 1 000m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kern="120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1m = 0,001km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513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692696"/>
            <a:ext cx="7408333" cy="5433467"/>
          </a:xfrm>
        </p:spPr>
        <p:txBody>
          <a:bodyPr/>
          <a:lstStyle/>
          <a:p>
            <a:pPr lvl="0"/>
            <a:r>
              <a:rPr lang="cs-CZ" dirty="0"/>
              <a:t>V historii byla délka jednou z prvních fyzikálních veličin, kterou bylo potřeba měřit.</a:t>
            </a:r>
          </a:p>
          <a:p>
            <a:r>
              <a:rPr lang="cs-CZ" dirty="0"/>
              <a:t>Používaly se k tomu délkové jednotky odvozené nejčastěji z rozměrů lidského těla(loket, palec, stopa, píď, krok, pěst, sáh, míle</a:t>
            </a:r>
            <a:r>
              <a:rPr lang="cs-CZ" dirty="0" smtClean="0"/>
              <a:t>).</a:t>
            </a:r>
            <a:endParaRPr lang="cs-CZ" dirty="0"/>
          </a:p>
        </p:txBody>
      </p:sp>
      <p:pic>
        <p:nvPicPr>
          <p:cNvPr id="1026" name="Picture 2" descr="C:\Users\petra.kejkrtova\Pictures\2013-07-21 001\P10700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874950"/>
            <a:ext cx="1168968" cy="169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.kejkrtova\Pictures\2013-07-21 001\P107008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021437"/>
            <a:ext cx="2546430" cy="1398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a.kejkrtova\Pictures\2013-07-21 001\P107007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8253" y="4941168"/>
            <a:ext cx="1801103" cy="155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a.kejkrtova\Pictures\2013-07-21 001\P107008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6996" y="4941168"/>
            <a:ext cx="1712742" cy="1605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petra.kejkrtova\Pictures\2013-08-28 001\P107052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6903" y="4976083"/>
            <a:ext cx="2551050" cy="148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petra.kejkrtova\Pictures\2013-08-28 001\P1070528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58970"/>
            <a:ext cx="2838697" cy="106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97320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62988" y="260648"/>
            <a:ext cx="8229600" cy="1114384"/>
          </a:xfrm>
        </p:spPr>
        <p:txBody>
          <a:bodyPr>
            <a:normAutofit/>
          </a:bodyPr>
          <a:lstStyle/>
          <a:p>
            <a:pPr algn="just"/>
            <a:r>
              <a:rPr lang="cs-CZ" sz="2400" dirty="0" smtClean="0"/>
              <a:t>Zde jsou znázorněny některé antropometrické délkové míry přirovnané k lidskému tělu.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266974"/>
            <a:ext cx="5832647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60831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19" y="1052736"/>
            <a:ext cx="8028881" cy="5073427"/>
          </a:xfrm>
        </p:spPr>
        <p:txBody>
          <a:bodyPr>
            <a:normAutofit/>
          </a:bodyPr>
          <a:lstStyle/>
          <a:p>
            <a:r>
              <a:rPr lang="cs-CZ" b="1" dirty="0"/>
              <a:t>Skládací </a:t>
            </a:r>
            <a:r>
              <a:rPr lang="cs-CZ" b="1" dirty="0" smtClean="0"/>
              <a:t>metr</a:t>
            </a:r>
          </a:p>
          <a:p>
            <a:pPr marL="0" indent="0">
              <a:buNone/>
            </a:pPr>
            <a:r>
              <a:rPr lang="cs-CZ" dirty="0" smtClean="0"/>
              <a:t>- používají </a:t>
            </a:r>
            <a:r>
              <a:rPr lang="cs-CZ" dirty="0"/>
              <a:t>truhláři a </a:t>
            </a:r>
            <a:r>
              <a:rPr lang="cs-CZ" dirty="0" smtClean="0"/>
              <a:t>tesaři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Měřící pásmo</a:t>
            </a:r>
          </a:p>
          <a:p>
            <a:pPr marL="0" indent="0">
              <a:buNone/>
            </a:pPr>
            <a:r>
              <a:rPr lang="cs-CZ" dirty="0" smtClean="0"/>
              <a:t>- slouží k vyměřování pozemků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nebo </a:t>
            </a:r>
            <a:r>
              <a:rPr lang="cs-CZ" dirty="0" smtClean="0"/>
              <a:t>místností</a:t>
            </a:r>
          </a:p>
          <a:p>
            <a:endParaRPr lang="cs-CZ" dirty="0" smtClean="0"/>
          </a:p>
          <a:p>
            <a:r>
              <a:rPr lang="cs-CZ" b="1" dirty="0" smtClean="0"/>
              <a:t>Pravítko</a:t>
            </a:r>
          </a:p>
          <a:p>
            <a:pPr marL="0" indent="0">
              <a:buNone/>
            </a:pPr>
            <a:r>
              <a:rPr lang="cs-CZ" dirty="0"/>
              <a:t>-</a:t>
            </a:r>
            <a:r>
              <a:rPr lang="cs-CZ" dirty="0" smtClean="0"/>
              <a:t> k měření úseček v </a:t>
            </a:r>
            <a:r>
              <a:rPr lang="cs-CZ" dirty="0"/>
              <a:t>matematice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0648"/>
            <a:ext cx="8435280" cy="936104"/>
          </a:xfrm>
        </p:spPr>
        <p:txBody>
          <a:bodyPr>
            <a:normAutofit/>
          </a:bodyPr>
          <a:lstStyle/>
          <a:p>
            <a:pPr lvl="0"/>
            <a:r>
              <a:rPr lang="cs-CZ" sz="3200" dirty="0"/>
              <a:t>K měření délky se používají délková měřidla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052736"/>
            <a:ext cx="2103437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7131" y="5157192"/>
            <a:ext cx="2103437" cy="139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05556"/>
            <a:ext cx="3940915" cy="936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41278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302702"/>
            <a:ext cx="8640960" cy="6438665"/>
          </a:xfrm>
        </p:spPr>
        <p:txBody>
          <a:bodyPr>
            <a:normAutofit lnSpcReduction="10000"/>
          </a:bodyPr>
          <a:lstStyle/>
          <a:p>
            <a:pPr lvl="0"/>
            <a:r>
              <a:rPr lang="cs-CZ" b="1" dirty="0" smtClean="0"/>
              <a:t>Krejčovský </a:t>
            </a:r>
            <a:r>
              <a:rPr lang="cs-CZ" b="1" dirty="0"/>
              <a:t>metr (plátěný</a:t>
            </a:r>
            <a:r>
              <a:rPr lang="cs-CZ" b="1" dirty="0" smtClean="0"/>
              <a:t>)</a:t>
            </a:r>
          </a:p>
          <a:p>
            <a:pPr marL="0" lvl="0" indent="0">
              <a:buNone/>
            </a:pPr>
            <a:r>
              <a:rPr lang="cs-CZ" dirty="0" smtClean="0"/>
              <a:t>- používají švadleny</a:t>
            </a:r>
          </a:p>
          <a:p>
            <a:pPr lvl="0">
              <a:buFontTx/>
              <a:buChar char="-"/>
            </a:pPr>
            <a:endParaRPr lang="cs-CZ" dirty="0" smtClean="0"/>
          </a:p>
          <a:p>
            <a:pPr lvl="0">
              <a:buFontTx/>
              <a:buChar char="-"/>
            </a:pPr>
            <a:endParaRPr lang="cs-CZ" dirty="0" smtClean="0"/>
          </a:p>
          <a:p>
            <a:pPr lvl="0"/>
            <a:r>
              <a:rPr lang="cs-CZ" b="1" dirty="0"/>
              <a:t>Posuvné </a:t>
            </a:r>
            <a:r>
              <a:rPr lang="cs-CZ" b="1" dirty="0" smtClean="0"/>
              <a:t>měřidlo</a:t>
            </a:r>
          </a:p>
          <a:p>
            <a:pPr marL="0" lvl="0" indent="0">
              <a:buNone/>
            </a:pPr>
            <a:r>
              <a:rPr lang="cs-CZ" dirty="0" smtClean="0"/>
              <a:t>- strojaři </a:t>
            </a:r>
            <a:r>
              <a:rPr lang="cs-CZ" dirty="0"/>
              <a:t>a </a:t>
            </a:r>
            <a:r>
              <a:rPr lang="cs-CZ" dirty="0" smtClean="0"/>
              <a:t>zámečníci</a:t>
            </a:r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 smtClean="0"/>
          </a:p>
          <a:p>
            <a:pPr lvl="0"/>
            <a:r>
              <a:rPr lang="cs-CZ" b="1" dirty="0" smtClean="0"/>
              <a:t>Mikrometr</a:t>
            </a:r>
          </a:p>
          <a:p>
            <a:pPr marL="0" lvl="0" indent="0">
              <a:buNone/>
            </a:pPr>
            <a:r>
              <a:rPr lang="cs-CZ" dirty="0" smtClean="0"/>
              <a:t>- slouží </a:t>
            </a:r>
            <a:r>
              <a:rPr lang="cs-CZ" dirty="0"/>
              <a:t>k přesnému měření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vnějších </a:t>
            </a:r>
            <a:r>
              <a:rPr lang="cs-CZ" dirty="0"/>
              <a:t>rozměrů a </a:t>
            </a:r>
            <a:r>
              <a:rPr lang="cs-CZ" dirty="0" smtClean="0"/>
              <a:t>otvorů</a:t>
            </a:r>
          </a:p>
          <a:p>
            <a:pPr marL="0" lvl="0" indent="0">
              <a:buNone/>
            </a:pPr>
            <a:endParaRPr lang="cs-CZ" dirty="0" smtClean="0"/>
          </a:p>
          <a:p>
            <a:pPr lvl="0"/>
            <a:r>
              <a:rPr lang="cs-CZ" b="1" dirty="0"/>
              <a:t>Ocelové měřidlo- </a:t>
            </a:r>
            <a:r>
              <a:rPr lang="cs-CZ" dirty="0"/>
              <a:t>zámečníci a </a:t>
            </a:r>
            <a:r>
              <a:rPr lang="cs-CZ" dirty="0" smtClean="0"/>
              <a:t>údržbáři</a:t>
            </a:r>
          </a:p>
          <a:p>
            <a:pPr lvl="0"/>
            <a:r>
              <a:rPr lang="cs-CZ" b="1" dirty="0"/>
              <a:t>Dřevěný metr </a:t>
            </a:r>
            <a:r>
              <a:rPr lang="cs-CZ" dirty="0"/>
              <a:t>– prodavači </a:t>
            </a:r>
            <a:endParaRPr lang="cs-CZ" dirty="0" smtClean="0"/>
          </a:p>
          <a:p>
            <a:r>
              <a:rPr lang="cs-CZ" b="1" dirty="0"/>
              <a:t>Laserový dálkoměr- </a:t>
            </a:r>
            <a:r>
              <a:rPr lang="cs-CZ" dirty="0"/>
              <a:t>pro rychlé, snadné a přesné měření </a:t>
            </a:r>
            <a:r>
              <a:rPr lang="cs-CZ" dirty="0" smtClean="0"/>
              <a:t>délky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73494"/>
            <a:ext cx="2103437" cy="140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45169"/>
            <a:ext cx="3896667" cy="1652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12976"/>
            <a:ext cx="2103437" cy="2103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31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ext Box 2"/>
          <p:cNvSpPr txBox="1">
            <a:spLocks noChangeArrowheads="1"/>
          </p:cNvSpPr>
          <p:nvPr/>
        </p:nvSpPr>
        <p:spPr bwMode="auto">
          <a:xfrm>
            <a:off x="251520" y="981075"/>
            <a:ext cx="4033144" cy="5447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cs-CZ" sz="2400" b="1" dirty="0">
                <a:solidFill>
                  <a:srgbClr val="FFC000"/>
                </a:solidFill>
              </a:rPr>
              <a:t>1)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125 cm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2)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0,25 m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3)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26 dm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4)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3,6 km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5)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0,126 m </a:t>
            </a:r>
            <a:r>
              <a:rPr lang="cs-CZ" sz="2400" dirty="0">
                <a:solidFill>
                  <a:srgbClr val="FFC000"/>
                </a:solidFill>
              </a:rPr>
              <a:t>=		     mm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6)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4,7 cm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7)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11,6 dm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8)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0,0145 km </a:t>
            </a:r>
            <a:r>
              <a:rPr lang="cs-CZ" sz="2400" dirty="0">
                <a:solidFill>
                  <a:srgbClr val="FFC000"/>
                </a:solidFill>
              </a:rPr>
              <a:t>=	     </a:t>
            </a:r>
            <a:r>
              <a:rPr lang="cs-CZ" sz="2400" dirty="0" smtClean="0">
                <a:solidFill>
                  <a:srgbClr val="FFC000"/>
                </a:solidFill>
              </a:rPr>
              <a:t>mm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9)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1,2 dm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mm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10)</a:t>
            </a:r>
            <a:r>
              <a:rPr lang="cs-CZ" sz="2400" dirty="0">
                <a:solidFill>
                  <a:srgbClr val="FFC000"/>
                </a:solidFill>
              </a:rPr>
              <a:t> 0,7 km =		     </a:t>
            </a:r>
            <a:r>
              <a:rPr lang="cs-CZ" sz="2400" dirty="0" smtClean="0">
                <a:solidFill>
                  <a:srgbClr val="FFC000"/>
                </a:solidFill>
              </a:rPr>
              <a:t>mm</a:t>
            </a:r>
            <a:endParaRPr lang="cs-CZ" sz="2400" baseline="30000" dirty="0">
              <a:solidFill>
                <a:srgbClr val="FFC000"/>
              </a:solidFill>
            </a:endParaRPr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1905000" y="971550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1 250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1905000" y="15430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250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1928813" y="2071688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2600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1756002" y="26146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3 600 000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1881188" y="31861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126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1881188" y="37147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47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1876425" y="42576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1 160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0" name="Text Box 10"/>
          <p:cNvSpPr txBox="1">
            <a:spLocks noChangeArrowheads="1"/>
          </p:cNvSpPr>
          <p:nvPr/>
        </p:nvSpPr>
        <p:spPr bwMode="auto">
          <a:xfrm>
            <a:off x="1734957" y="4714875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14 500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1" name="Text Box 11"/>
          <p:cNvSpPr txBox="1">
            <a:spLocks noChangeArrowheads="1"/>
          </p:cNvSpPr>
          <p:nvPr/>
        </p:nvSpPr>
        <p:spPr bwMode="auto">
          <a:xfrm>
            <a:off x="1781175" y="5357813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120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2" name="Text Box 12"/>
          <p:cNvSpPr txBox="1">
            <a:spLocks noChangeArrowheads="1"/>
          </p:cNvSpPr>
          <p:nvPr/>
        </p:nvSpPr>
        <p:spPr bwMode="auto">
          <a:xfrm>
            <a:off x="1527402" y="5929313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700 000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3" name="Text Box 13"/>
          <p:cNvSpPr txBox="1">
            <a:spLocks noChangeArrowheads="1"/>
          </p:cNvSpPr>
          <p:nvPr/>
        </p:nvSpPr>
        <p:spPr bwMode="auto">
          <a:xfrm>
            <a:off x="4788024" y="981075"/>
            <a:ext cx="4176589" cy="5447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cs-CZ" sz="2400" b="1" dirty="0">
                <a:solidFill>
                  <a:srgbClr val="FFC000"/>
                </a:solidFill>
              </a:rPr>
              <a:t>1)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 6 m =</a:t>
            </a:r>
            <a:r>
              <a:rPr lang="cs-CZ" sz="2400" dirty="0">
                <a:solidFill>
                  <a:srgbClr val="FFC000"/>
                </a:solidFill>
              </a:rPr>
              <a:t>		    cm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2)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126 mm </a:t>
            </a:r>
            <a:r>
              <a:rPr lang="cs-CZ" sz="2400" dirty="0">
                <a:solidFill>
                  <a:srgbClr val="FFC000"/>
                </a:solidFill>
              </a:rPr>
              <a:t>=		    cm</a:t>
            </a: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3)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2 km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cm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4)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3,6 dm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cm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5)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 mm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cm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6)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47,5 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cm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7)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0,6 dm =     </a:t>
            </a:r>
            <a:r>
              <a:rPr lang="cs-CZ" sz="2400" dirty="0">
                <a:solidFill>
                  <a:srgbClr val="FFC000"/>
                </a:solidFill>
              </a:rPr>
              <a:t>	    </a:t>
            </a:r>
            <a:r>
              <a:rPr lang="cs-CZ" sz="2400" dirty="0" smtClean="0">
                <a:solidFill>
                  <a:srgbClr val="FFC000"/>
                </a:solidFill>
              </a:rPr>
              <a:t>cm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8)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0,8556 km </a:t>
            </a:r>
            <a:r>
              <a:rPr lang="cs-CZ" sz="2400" dirty="0">
                <a:solidFill>
                  <a:srgbClr val="FFC000"/>
                </a:solidFill>
              </a:rPr>
              <a:t>=	</a:t>
            </a:r>
            <a:r>
              <a:rPr lang="cs-CZ" sz="2400" dirty="0" smtClean="0">
                <a:solidFill>
                  <a:srgbClr val="FFC000"/>
                </a:solidFill>
              </a:rPr>
              <a:t>    cm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9)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256 mm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cm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10)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1,65 dm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cm</a:t>
            </a:r>
            <a:endParaRPr lang="cs-CZ" sz="2400" baseline="30000" dirty="0">
              <a:solidFill>
                <a:srgbClr val="FFC000"/>
              </a:solidFill>
            </a:endParaRPr>
          </a:p>
        </p:txBody>
      </p:sp>
      <p:sp>
        <p:nvSpPr>
          <p:cNvPr id="61454" name="Text Box 14"/>
          <p:cNvSpPr txBox="1">
            <a:spLocks noChangeArrowheads="1"/>
          </p:cNvSpPr>
          <p:nvPr/>
        </p:nvSpPr>
        <p:spPr bwMode="auto">
          <a:xfrm>
            <a:off x="6381750" y="9810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600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5" name="Text Box 15"/>
          <p:cNvSpPr txBox="1">
            <a:spLocks noChangeArrowheads="1"/>
          </p:cNvSpPr>
          <p:nvPr/>
        </p:nvSpPr>
        <p:spPr bwMode="auto">
          <a:xfrm>
            <a:off x="6376988" y="1557338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12,6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6" name="Text Box 16"/>
          <p:cNvSpPr txBox="1">
            <a:spLocks noChangeArrowheads="1"/>
          </p:cNvSpPr>
          <p:nvPr/>
        </p:nvSpPr>
        <p:spPr bwMode="auto">
          <a:xfrm>
            <a:off x="6300192" y="2127477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200 000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7" name="Text Box 17"/>
          <p:cNvSpPr txBox="1">
            <a:spLocks noChangeArrowheads="1"/>
          </p:cNvSpPr>
          <p:nvPr/>
        </p:nvSpPr>
        <p:spPr bwMode="auto">
          <a:xfrm>
            <a:off x="6372225" y="2636838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36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8" name="Text Box 18"/>
          <p:cNvSpPr txBox="1">
            <a:spLocks noChangeArrowheads="1"/>
          </p:cNvSpPr>
          <p:nvPr/>
        </p:nvSpPr>
        <p:spPr bwMode="auto">
          <a:xfrm>
            <a:off x="6524625" y="31861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0,4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9" name="Text Box 19"/>
          <p:cNvSpPr txBox="1">
            <a:spLocks noChangeArrowheads="1"/>
          </p:cNvSpPr>
          <p:nvPr/>
        </p:nvSpPr>
        <p:spPr bwMode="auto">
          <a:xfrm>
            <a:off x="6524625" y="37163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4 750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60" name="Text Box 20"/>
          <p:cNvSpPr txBox="1">
            <a:spLocks noChangeArrowheads="1"/>
          </p:cNvSpPr>
          <p:nvPr/>
        </p:nvSpPr>
        <p:spPr bwMode="auto">
          <a:xfrm>
            <a:off x="6786563" y="4286250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61461" name="Text Box 21"/>
          <p:cNvSpPr txBox="1">
            <a:spLocks noChangeArrowheads="1"/>
          </p:cNvSpPr>
          <p:nvPr/>
        </p:nvSpPr>
        <p:spPr bwMode="auto">
          <a:xfrm>
            <a:off x="6262092" y="4835979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  </a:t>
            </a:r>
            <a:r>
              <a:rPr lang="cs-CZ" sz="2400" dirty="0" smtClean="0">
                <a:solidFill>
                  <a:srgbClr val="FF0000"/>
                </a:solidFill>
              </a:rPr>
              <a:t>85 560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62" name="Text Box 22"/>
          <p:cNvSpPr txBox="1">
            <a:spLocks noChangeArrowheads="1"/>
          </p:cNvSpPr>
          <p:nvPr/>
        </p:nvSpPr>
        <p:spPr bwMode="auto">
          <a:xfrm>
            <a:off x="6596063" y="537368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25,6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63" name="Text Box 23"/>
          <p:cNvSpPr txBox="1">
            <a:spLocks noChangeArrowheads="1"/>
          </p:cNvSpPr>
          <p:nvPr/>
        </p:nvSpPr>
        <p:spPr bwMode="auto">
          <a:xfrm>
            <a:off x="6596063" y="59293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16,5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144" name="Text Box 24"/>
          <p:cNvSpPr txBox="1">
            <a:spLocks noChangeArrowheads="1"/>
          </p:cNvSpPr>
          <p:nvPr/>
        </p:nvSpPr>
        <p:spPr bwMode="auto">
          <a:xfrm>
            <a:off x="395287" y="152400"/>
            <a:ext cx="38893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C000"/>
                </a:solidFill>
              </a:rPr>
              <a:t>a) převeďte na mm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5145" name="Text Box 25"/>
          <p:cNvSpPr txBox="1">
            <a:spLocks noChangeArrowheads="1"/>
          </p:cNvSpPr>
          <p:nvPr/>
        </p:nvSpPr>
        <p:spPr bwMode="auto">
          <a:xfrm>
            <a:off x="5076825" y="152400"/>
            <a:ext cx="38877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</a:rPr>
              <a:t>b) </a:t>
            </a:r>
            <a:r>
              <a:rPr lang="cs-CZ" sz="3200" b="1" dirty="0" smtClean="0">
                <a:solidFill>
                  <a:srgbClr val="FFC000"/>
                </a:solidFill>
              </a:rPr>
              <a:t>převeďte</a:t>
            </a:r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</a:rPr>
              <a:t> na cm</a:t>
            </a:r>
            <a:endParaRPr lang="cs-CZ" sz="3200" b="1" dirty="0">
              <a:solidFill>
                <a:srgbClr val="FFC000"/>
              </a:solidFill>
              <a:latin typeface="Times New Roman" pitchFamily="18" charset="0"/>
            </a:endParaRPr>
          </a:p>
        </p:txBody>
      </p:sp>
      <p:sp>
        <p:nvSpPr>
          <p:cNvPr id="5146" name="Rectangle 27"/>
          <p:cNvSpPr>
            <a:spLocks noChangeArrowheads="1"/>
          </p:cNvSpPr>
          <p:nvPr/>
        </p:nvSpPr>
        <p:spPr bwMode="auto">
          <a:xfrm>
            <a:off x="4500563" y="333375"/>
            <a:ext cx="45719" cy="5975945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879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1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1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1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1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1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1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1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1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1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1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1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1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1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1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 autoUpdateAnimBg="0"/>
      <p:bldP spid="61443" grpId="0" autoUpdateAnimBg="0"/>
      <p:bldP spid="61444" grpId="0" autoUpdateAnimBg="0"/>
      <p:bldP spid="61445" grpId="0" autoUpdateAnimBg="0"/>
      <p:bldP spid="61446" grpId="0" autoUpdateAnimBg="0"/>
      <p:bldP spid="61447" grpId="0" autoUpdateAnimBg="0"/>
      <p:bldP spid="61448" grpId="0" autoUpdateAnimBg="0"/>
      <p:bldP spid="61449" grpId="0" autoUpdateAnimBg="0"/>
      <p:bldP spid="61450" grpId="0" autoUpdateAnimBg="0"/>
      <p:bldP spid="61451" grpId="0" autoUpdateAnimBg="0"/>
      <p:bldP spid="61452" grpId="0" autoUpdateAnimBg="0"/>
      <p:bldP spid="61453" grpId="0" autoUpdateAnimBg="0"/>
      <p:bldP spid="61454" grpId="0" autoUpdateAnimBg="0"/>
      <p:bldP spid="61455" grpId="0" autoUpdateAnimBg="0"/>
      <p:bldP spid="61456" grpId="0" autoUpdateAnimBg="0"/>
      <p:bldP spid="61457" grpId="0" autoUpdateAnimBg="0"/>
      <p:bldP spid="61458" grpId="0" autoUpdateAnimBg="0"/>
      <p:bldP spid="61459" grpId="0" autoUpdateAnimBg="0"/>
      <p:bldP spid="61460" grpId="0" autoUpdateAnimBg="0"/>
      <p:bldP spid="61461" grpId="0" autoUpdateAnimBg="0"/>
      <p:bldP spid="61462" grpId="0" autoUpdateAnimBg="0"/>
      <p:bldP spid="61463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ext Box 2"/>
          <p:cNvSpPr txBox="1">
            <a:spLocks noChangeArrowheads="1"/>
          </p:cNvSpPr>
          <p:nvPr/>
        </p:nvSpPr>
        <p:spPr bwMode="auto">
          <a:xfrm>
            <a:off x="395288" y="981075"/>
            <a:ext cx="3889375" cy="5447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</a:rPr>
              <a:t> </a:t>
            </a:r>
            <a:r>
              <a:rPr lang="cs-CZ" sz="2400" b="1" dirty="0">
                <a:solidFill>
                  <a:srgbClr val="FFC000"/>
                </a:solidFill>
              </a:rPr>
              <a:t>1)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45 cm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dm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2)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4,6 m </a:t>
            </a:r>
            <a:r>
              <a:rPr lang="cs-CZ" sz="2400" dirty="0">
                <a:solidFill>
                  <a:srgbClr val="FFC000"/>
                </a:solidFill>
              </a:rPr>
              <a:t>=		     d</a:t>
            </a:r>
            <a:r>
              <a:rPr lang="cs-CZ" sz="2400" dirty="0" smtClean="0">
                <a:solidFill>
                  <a:srgbClr val="FFC000"/>
                </a:solidFill>
              </a:rPr>
              <a:t>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3)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7625 mm </a:t>
            </a:r>
            <a:r>
              <a:rPr lang="cs-CZ" sz="2400" dirty="0">
                <a:solidFill>
                  <a:srgbClr val="FFC000"/>
                </a:solidFill>
              </a:rPr>
              <a:t>=		     d</a:t>
            </a:r>
            <a:r>
              <a:rPr lang="cs-CZ" sz="2400" dirty="0" smtClean="0">
                <a:solidFill>
                  <a:srgbClr val="FFC000"/>
                </a:solidFill>
              </a:rPr>
              <a:t>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4)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1,6 km </a:t>
            </a:r>
            <a:r>
              <a:rPr lang="cs-CZ" sz="2400" dirty="0">
                <a:solidFill>
                  <a:srgbClr val="FFC000"/>
                </a:solidFill>
              </a:rPr>
              <a:t>=		     d</a:t>
            </a:r>
            <a:r>
              <a:rPr lang="cs-CZ" sz="2400" dirty="0" smtClean="0">
                <a:solidFill>
                  <a:srgbClr val="FFC000"/>
                </a:solidFill>
              </a:rPr>
              <a:t>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5)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26 m </a:t>
            </a:r>
            <a:r>
              <a:rPr lang="cs-CZ" sz="2400" dirty="0">
                <a:solidFill>
                  <a:srgbClr val="FFC000"/>
                </a:solidFill>
              </a:rPr>
              <a:t>=		     </a:t>
            </a:r>
            <a:r>
              <a:rPr lang="cs-CZ" sz="2400" dirty="0" smtClean="0">
                <a:solidFill>
                  <a:srgbClr val="FFC000"/>
                </a:solidFill>
              </a:rPr>
              <a:t>dm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6)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3,6 cm </a:t>
            </a:r>
            <a:r>
              <a:rPr lang="cs-CZ" sz="2400" dirty="0">
                <a:solidFill>
                  <a:srgbClr val="FFC000"/>
                </a:solidFill>
              </a:rPr>
              <a:t>=		     d</a:t>
            </a:r>
            <a:r>
              <a:rPr lang="cs-CZ" sz="2400" dirty="0" smtClean="0">
                <a:solidFill>
                  <a:srgbClr val="FFC000"/>
                </a:solidFill>
              </a:rPr>
              <a:t>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7)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0,326 km </a:t>
            </a:r>
            <a:r>
              <a:rPr lang="cs-CZ" sz="2400" dirty="0">
                <a:solidFill>
                  <a:srgbClr val="FFC000"/>
                </a:solidFill>
              </a:rPr>
              <a:t>=		     d</a:t>
            </a:r>
            <a:r>
              <a:rPr lang="cs-CZ" sz="2400" dirty="0" smtClean="0">
                <a:solidFill>
                  <a:srgbClr val="FFC000"/>
                </a:solidFill>
              </a:rPr>
              <a:t>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8)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165 mm </a:t>
            </a:r>
            <a:r>
              <a:rPr lang="cs-CZ" sz="2400" dirty="0">
                <a:solidFill>
                  <a:srgbClr val="FFC000"/>
                </a:solidFill>
              </a:rPr>
              <a:t>=	      </a:t>
            </a:r>
            <a:r>
              <a:rPr lang="cs-CZ" sz="2400" dirty="0" smtClean="0">
                <a:solidFill>
                  <a:srgbClr val="FFC000"/>
                </a:solidFill>
              </a:rPr>
              <a:t>             dm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9)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72 m </a:t>
            </a:r>
            <a:r>
              <a:rPr lang="cs-CZ" sz="2400" dirty="0">
                <a:solidFill>
                  <a:srgbClr val="FFC000"/>
                </a:solidFill>
              </a:rPr>
              <a:t>=		     d</a:t>
            </a:r>
            <a:r>
              <a:rPr lang="cs-CZ" sz="2400" dirty="0" smtClean="0">
                <a:solidFill>
                  <a:srgbClr val="FFC000"/>
                </a:solidFill>
              </a:rPr>
              <a:t>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10)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487 cm </a:t>
            </a:r>
            <a:r>
              <a:rPr lang="cs-CZ" sz="2400" dirty="0">
                <a:solidFill>
                  <a:srgbClr val="FFC000"/>
                </a:solidFill>
              </a:rPr>
              <a:t>=		     d</a:t>
            </a:r>
            <a:r>
              <a:rPr lang="cs-CZ" sz="2400" dirty="0" smtClean="0">
                <a:solidFill>
                  <a:srgbClr val="FFC000"/>
                </a:solidFill>
              </a:rPr>
              <a:t>m</a:t>
            </a:r>
            <a:endParaRPr lang="cs-CZ" sz="2400" baseline="30000" dirty="0">
              <a:solidFill>
                <a:srgbClr val="FFC000"/>
              </a:solidFill>
            </a:endParaRPr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1905000" y="971550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4,5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1905000" y="15430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46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1928813" y="2071688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76,25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1881188" y="26146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16 000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1881188" y="31861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260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1881188" y="37147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0,36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1876425" y="42576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3 260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0" name="Text Box 10"/>
          <p:cNvSpPr txBox="1">
            <a:spLocks noChangeArrowheads="1"/>
          </p:cNvSpPr>
          <p:nvPr/>
        </p:nvSpPr>
        <p:spPr bwMode="auto">
          <a:xfrm>
            <a:off x="1763713" y="4829175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1,65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1" name="Text Box 11"/>
          <p:cNvSpPr txBox="1">
            <a:spLocks noChangeArrowheads="1"/>
          </p:cNvSpPr>
          <p:nvPr/>
        </p:nvSpPr>
        <p:spPr bwMode="auto">
          <a:xfrm>
            <a:off x="1781175" y="5357813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720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2" name="Text Box 12"/>
          <p:cNvSpPr txBox="1">
            <a:spLocks noChangeArrowheads="1"/>
          </p:cNvSpPr>
          <p:nvPr/>
        </p:nvSpPr>
        <p:spPr bwMode="auto">
          <a:xfrm>
            <a:off x="1709738" y="5929313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48,7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3" name="Text Box 13"/>
          <p:cNvSpPr txBox="1">
            <a:spLocks noChangeArrowheads="1"/>
          </p:cNvSpPr>
          <p:nvPr/>
        </p:nvSpPr>
        <p:spPr bwMode="auto">
          <a:xfrm>
            <a:off x="4716016" y="981075"/>
            <a:ext cx="4248597" cy="54476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srgbClr val="FFC000"/>
                </a:solidFill>
              </a:rPr>
              <a:t>1)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 125 dm =  </a:t>
            </a:r>
            <a:r>
              <a:rPr lang="cs-CZ" sz="2400" dirty="0">
                <a:solidFill>
                  <a:srgbClr val="FFC000"/>
                </a:solidFill>
              </a:rPr>
              <a:t>		    </a:t>
            </a:r>
            <a:r>
              <a:rPr lang="cs-CZ" sz="2400" dirty="0" smtClean="0">
                <a:solidFill>
                  <a:srgbClr val="FFC000"/>
                </a:solidFill>
              </a:rPr>
              <a:t>   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2)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45 cm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   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3)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8,7 km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   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4)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25987 mm </a:t>
            </a:r>
            <a:r>
              <a:rPr lang="cs-CZ" sz="2400" dirty="0">
                <a:solidFill>
                  <a:srgbClr val="FFC000"/>
                </a:solidFill>
              </a:rPr>
              <a:t>=	</a:t>
            </a:r>
            <a:r>
              <a:rPr lang="cs-CZ" sz="2400" dirty="0" smtClean="0">
                <a:solidFill>
                  <a:srgbClr val="FFC000"/>
                </a:solidFill>
              </a:rPr>
              <a:t>   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   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5)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126 cm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   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6)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8 dm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   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7)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598000 mm =     </a:t>
            </a:r>
            <a:r>
              <a:rPr lang="cs-CZ" sz="2400" dirty="0">
                <a:solidFill>
                  <a:srgbClr val="FFC000"/>
                </a:solidFill>
              </a:rPr>
              <a:t>	    </a:t>
            </a:r>
            <a:r>
              <a:rPr lang="cs-CZ" sz="2400" dirty="0" smtClean="0">
                <a:solidFill>
                  <a:srgbClr val="FFC000"/>
                </a:solidFill>
              </a:rPr>
              <a:t>   m</a:t>
            </a:r>
            <a:endParaRPr lang="cs-CZ" sz="2400" baseline="300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8)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2 km </a:t>
            </a:r>
            <a:r>
              <a:rPr lang="cs-CZ" sz="2400" dirty="0">
                <a:solidFill>
                  <a:srgbClr val="FFC000"/>
                </a:solidFill>
              </a:rPr>
              <a:t>=	</a:t>
            </a:r>
            <a:r>
              <a:rPr lang="cs-CZ" sz="2400" dirty="0" smtClean="0">
                <a:solidFill>
                  <a:srgbClr val="FFC000"/>
                </a:solidFill>
              </a:rPr>
              <a:t>                     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 9)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7865 cm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   m</a:t>
            </a:r>
            <a:endParaRPr lang="cs-CZ" sz="2400" dirty="0">
              <a:solidFill>
                <a:srgbClr val="FFC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b="1" dirty="0">
                <a:solidFill>
                  <a:srgbClr val="FFC000"/>
                </a:solidFill>
              </a:rPr>
              <a:t>10)</a:t>
            </a: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31 dm </a:t>
            </a:r>
            <a:r>
              <a:rPr lang="cs-CZ" sz="2400" dirty="0">
                <a:solidFill>
                  <a:srgbClr val="FFC000"/>
                </a:solidFill>
              </a:rPr>
              <a:t>=		    </a:t>
            </a:r>
            <a:r>
              <a:rPr lang="cs-CZ" sz="2400" dirty="0" smtClean="0">
                <a:solidFill>
                  <a:srgbClr val="FFC000"/>
                </a:solidFill>
              </a:rPr>
              <a:t>   m</a:t>
            </a:r>
            <a:endParaRPr lang="cs-CZ" sz="2400" baseline="30000" dirty="0">
              <a:solidFill>
                <a:srgbClr val="FFC000"/>
              </a:solidFill>
            </a:endParaRPr>
          </a:p>
        </p:txBody>
      </p:sp>
      <p:sp>
        <p:nvSpPr>
          <p:cNvPr id="61454" name="Text Box 14"/>
          <p:cNvSpPr txBox="1">
            <a:spLocks noChangeArrowheads="1"/>
          </p:cNvSpPr>
          <p:nvPr/>
        </p:nvSpPr>
        <p:spPr bwMode="auto">
          <a:xfrm>
            <a:off x="6381750" y="981075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</a:rPr>
              <a:t>     </a:t>
            </a:r>
            <a:r>
              <a:rPr lang="cs-CZ" sz="2400" dirty="0" smtClean="0">
                <a:solidFill>
                  <a:srgbClr val="FF0000"/>
                </a:solidFill>
              </a:rPr>
              <a:t>12,5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5" name="Text Box 15"/>
          <p:cNvSpPr txBox="1">
            <a:spLocks noChangeArrowheads="1"/>
          </p:cNvSpPr>
          <p:nvPr/>
        </p:nvSpPr>
        <p:spPr bwMode="auto">
          <a:xfrm>
            <a:off x="6376988" y="1557338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     0,45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6" name="Text Box 16"/>
          <p:cNvSpPr txBox="1">
            <a:spLocks noChangeArrowheads="1"/>
          </p:cNvSpPr>
          <p:nvPr/>
        </p:nvSpPr>
        <p:spPr bwMode="auto">
          <a:xfrm>
            <a:off x="6453188" y="211455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</a:rPr>
              <a:t>    </a:t>
            </a:r>
            <a:r>
              <a:rPr lang="cs-CZ" sz="2400" dirty="0" smtClean="0">
                <a:solidFill>
                  <a:srgbClr val="FF0000"/>
                </a:solidFill>
              </a:rPr>
              <a:t>8 700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7" name="Text Box 17"/>
          <p:cNvSpPr txBox="1">
            <a:spLocks noChangeArrowheads="1"/>
          </p:cNvSpPr>
          <p:nvPr/>
        </p:nvSpPr>
        <p:spPr bwMode="auto">
          <a:xfrm>
            <a:off x="6156176" y="2614613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       </a:t>
            </a:r>
            <a:r>
              <a:rPr lang="cs-CZ" sz="2400" dirty="0" smtClean="0">
                <a:solidFill>
                  <a:srgbClr val="FF0000"/>
                </a:solidFill>
              </a:rPr>
              <a:t>25,987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8" name="Text Box 18"/>
          <p:cNvSpPr txBox="1">
            <a:spLocks noChangeArrowheads="1"/>
          </p:cNvSpPr>
          <p:nvPr/>
        </p:nvSpPr>
        <p:spPr bwMode="auto">
          <a:xfrm>
            <a:off x="6524625" y="31861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    </a:t>
            </a:r>
            <a:r>
              <a:rPr lang="cs-CZ" sz="2400" dirty="0" smtClean="0">
                <a:solidFill>
                  <a:srgbClr val="FF0000"/>
                </a:solidFill>
              </a:rPr>
              <a:t>1,26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59" name="Text Box 19"/>
          <p:cNvSpPr txBox="1">
            <a:spLocks noChangeArrowheads="1"/>
          </p:cNvSpPr>
          <p:nvPr/>
        </p:nvSpPr>
        <p:spPr bwMode="auto">
          <a:xfrm>
            <a:off x="6524625" y="37163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    </a:t>
            </a:r>
            <a:r>
              <a:rPr lang="cs-CZ" sz="2400" dirty="0" smtClean="0">
                <a:solidFill>
                  <a:srgbClr val="FF0000"/>
                </a:solidFill>
              </a:rPr>
              <a:t>0,8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60" name="Text Box 20"/>
          <p:cNvSpPr txBox="1">
            <a:spLocks noChangeArrowheads="1"/>
          </p:cNvSpPr>
          <p:nvPr/>
        </p:nvSpPr>
        <p:spPr bwMode="auto">
          <a:xfrm>
            <a:off x="6786563" y="4286250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598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61" name="Text Box 21"/>
          <p:cNvSpPr txBox="1">
            <a:spLocks noChangeArrowheads="1"/>
          </p:cNvSpPr>
          <p:nvPr/>
        </p:nvSpPr>
        <p:spPr bwMode="auto">
          <a:xfrm>
            <a:off x="6519863" y="48291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  </a:t>
            </a:r>
            <a:r>
              <a:rPr lang="cs-CZ" sz="2400" dirty="0" smtClean="0">
                <a:solidFill>
                  <a:srgbClr val="FF0000"/>
                </a:solidFill>
              </a:rPr>
              <a:t>2 000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62" name="Text Box 22"/>
          <p:cNvSpPr txBox="1">
            <a:spLocks noChangeArrowheads="1"/>
          </p:cNvSpPr>
          <p:nvPr/>
        </p:nvSpPr>
        <p:spPr bwMode="auto">
          <a:xfrm>
            <a:off x="6596063" y="537368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latin typeface="Times New Roman" pitchFamily="18" charset="0"/>
              </a:rPr>
              <a:t>  </a:t>
            </a:r>
            <a:r>
              <a:rPr lang="cs-CZ" sz="2400" dirty="0" smtClean="0">
                <a:solidFill>
                  <a:srgbClr val="FF0000"/>
                </a:solidFill>
              </a:rPr>
              <a:t>78,65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63" name="Text Box 23"/>
          <p:cNvSpPr txBox="1">
            <a:spLocks noChangeArrowheads="1"/>
          </p:cNvSpPr>
          <p:nvPr/>
        </p:nvSpPr>
        <p:spPr bwMode="auto">
          <a:xfrm>
            <a:off x="6596063" y="5929313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dirty="0" smtClean="0">
                <a:solidFill>
                  <a:srgbClr val="FF0000"/>
                </a:solidFill>
              </a:rPr>
              <a:t>3,1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144" name="Text Box 24"/>
          <p:cNvSpPr txBox="1">
            <a:spLocks noChangeArrowheads="1"/>
          </p:cNvSpPr>
          <p:nvPr/>
        </p:nvSpPr>
        <p:spPr bwMode="auto">
          <a:xfrm>
            <a:off x="395287" y="152400"/>
            <a:ext cx="38893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C000"/>
                </a:solidFill>
                <a:latin typeface="+mj-lt"/>
              </a:rPr>
              <a:t>c</a:t>
            </a:r>
            <a:r>
              <a:rPr lang="cs-CZ" sz="3200" b="1" dirty="0" smtClean="0">
                <a:solidFill>
                  <a:srgbClr val="FFC000"/>
                </a:solidFill>
                <a:latin typeface="+mj-lt"/>
              </a:rPr>
              <a:t>) převeďte na dm</a:t>
            </a:r>
            <a:endParaRPr lang="cs-CZ" sz="3200" b="1" dirty="0">
              <a:solidFill>
                <a:srgbClr val="FFC000"/>
              </a:solidFill>
              <a:latin typeface="+mj-lt"/>
            </a:endParaRPr>
          </a:p>
        </p:txBody>
      </p:sp>
      <p:sp>
        <p:nvSpPr>
          <p:cNvPr id="5145" name="Text Box 25"/>
          <p:cNvSpPr txBox="1">
            <a:spLocks noChangeArrowheads="1"/>
          </p:cNvSpPr>
          <p:nvPr/>
        </p:nvSpPr>
        <p:spPr bwMode="auto">
          <a:xfrm>
            <a:off x="5076825" y="152400"/>
            <a:ext cx="38877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FFC000"/>
                </a:solidFill>
                <a:latin typeface="+mj-lt"/>
              </a:rPr>
              <a:t>d</a:t>
            </a:r>
            <a:r>
              <a:rPr lang="cs-CZ" sz="3200" b="1" dirty="0" smtClean="0">
                <a:solidFill>
                  <a:srgbClr val="FFC000"/>
                </a:solidFill>
                <a:latin typeface="+mj-lt"/>
              </a:rPr>
              <a:t>) převeďte na m</a:t>
            </a:r>
            <a:endParaRPr lang="cs-CZ" sz="3200" b="1" dirty="0">
              <a:solidFill>
                <a:srgbClr val="FFC000"/>
              </a:solidFill>
              <a:latin typeface="+mj-lt"/>
            </a:endParaRPr>
          </a:p>
        </p:txBody>
      </p:sp>
      <p:sp>
        <p:nvSpPr>
          <p:cNvPr id="5146" name="Rectangle 27"/>
          <p:cNvSpPr>
            <a:spLocks noChangeArrowheads="1"/>
          </p:cNvSpPr>
          <p:nvPr/>
        </p:nvSpPr>
        <p:spPr bwMode="auto">
          <a:xfrm>
            <a:off x="4500563" y="333375"/>
            <a:ext cx="45719" cy="5975945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8915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4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4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1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1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1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1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1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1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1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1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1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1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1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1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1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1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1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1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61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 autoUpdateAnimBg="0"/>
      <p:bldP spid="61443" grpId="0" autoUpdateAnimBg="0"/>
      <p:bldP spid="61444" grpId="0" autoUpdateAnimBg="0"/>
      <p:bldP spid="61445" grpId="0" autoUpdateAnimBg="0"/>
      <p:bldP spid="61446" grpId="0" autoUpdateAnimBg="0"/>
      <p:bldP spid="61447" grpId="0" autoUpdateAnimBg="0"/>
      <p:bldP spid="61448" grpId="0" autoUpdateAnimBg="0"/>
      <p:bldP spid="61449" grpId="0" autoUpdateAnimBg="0"/>
      <p:bldP spid="61450" grpId="0" autoUpdateAnimBg="0"/>
      <p:bldP spid="61451" grpId="0" autoUpdateAnimBg="0"/>
      <p:bldP spid="61452" grpId="0" autoUpdateAnimBg="0"/>
      <p:bldP spid="61453" grpId="0" autoUpdateAnimBg="0"/>
      <p:bldP spid="61454" grpId="0" autoUpdateAnimBg="0"/>
      <p:bldP spid="61455" grpId="0" autoUpdateAnimBg="0"/>
      <p:bldP spid="61456" grpId="0" autoUpdateAnimBg="0"/>
      <p:bldP spid="61457" grpId="0" autoUpdateAnimBg="0"/>
      <p:bldP spid="61458" grpId="0" autoUpdateAnimBg="0"/>
      <p:bldP spid="61459" grpId="0" autoUpdateAnimBg="0"/>
      <p:bldP spid="61460" grpId="0" autoUpdateAnimBg="0"/>
      <p:bldP spid="61461" grpId="0" autoUpdateAnimBg="0"/>
      <p:bldP spid="61462" grpId="0" autoUpdateAnimBg="0"/>
      <p:bldP spid="61463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9" y="1412776"/>
            <a:ext cx="8942387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Jaká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je značka a základní jednotka délky? </a:t>
            </a:r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   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(d, l, 1m)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 Jaké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další jednotky délky používáme? </a:t>
            </a:r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latin typeface="+mn-lt"/>
              </a:rPr>
              <a:t>   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(mm, cm, dm, km)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Znáš nějaké dříve používané jednotky délky? 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    (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loket, palec, stopa, píď, krok, pěst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,..)</a:t>
            </a:r>
            <a:endParaRPr lang="cs-CZ" sz="2800" dirty="0" smtClean="0"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Vyjmenuj některá délková měřidla. </a:t>
            </a:r>
          </a:p>
          <a:p>
            <a:r>
              <a:rPr lang="cs-CZ" sz="2800" dirty="0">
                <a:latin typeface="+mn-lt"/>
              </a:rPr>
              <a:t> </a:t>
            </a:r>
            <a:r>
              <a:rPr lang="cs-CZ" sz="2800" dirty="0" smtClean="0">
                <a:latin typeface="+mn-lt"/>
              </a:rPr>
              <a:t>  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(skládací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metr, měřící pásmo, posuvné měřidlo, mikrometr, pravítko, ocelové měřidlo, krejčovský metr, dřevěný metr, laserový dálkoměr)</a:t>
            </a:r>
          </a:p>
          <a:p>
            <a:r>
              <a:rPr lang="cs-CZ" sz="2800" dirty="0" smtClean="0">
                <a:latin typeface="+mn-lt"/>
              </a:rPr>
              <a:t>   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208934" y="433449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7" y="1340768"/>
            <a:ext cx="8942387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  Jaké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délkové měřidlo použiješ při měření délky učebny,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        délky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úsečky v sešitě, průměru drátu, průměru lidského vlasu, obvodu pasu? </a:t>
            </a:r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 (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měřící pásmo nebo laserový dálkoměr, pravítko, posuvné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měřidlo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, mikrometr, krejčovský metr)</a:t>
            </a:r>
            <a:endParaRPr lang="cs-CZ" sz="2800" dirty="0">
              <a:latin typeface="+mn-lt"/>
            </a:endParaRPr>
          </a:p>
          <a:p>
            <a:pPr marL="0" indent="0"/>
            <a:r>
              <a:rPr lang="cs-CZ" sz="2800" dirty="0" smtClean="0">
                <a:latin typeface="+mn-lt"/>
              </a:rPr>
              <a:t>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6.  Vyjmenuj, která délková měřidla máte doma?</a:t>
            </a:r>
            <a:r>
              <a:rPr lang="cs-CZ" sz="2800" dirty="0" smtClean="0">
                <a:latin typeface="+mn-lt"/>
              </a:rPr>
              <a:t> </a:t>
            </a:r>
          </a:p>
          <a:p>
            <a:endParaRPr lang="cs-CZ" sz="2800" dirty="0">
              <a:latin typeface="+mn-lt"/>
            </a:endParaRPr>
          </a:p>
          <a:p>
            <a:r>
              <a:rPr lang="cs-CZ" sz="2800" dirty="0">
                <a:latin typeface="+mn-lt"/>
              </a:rPr>
              <a:t>    </a:t>
            </a:r>
          </a:p>
          <a:p>
            <a:endParaRPr lang="cs-CZ" sz="2800" dirty="0">
              <a:latin typeface="+mn-lt"/>
            </a:endParaRPr>
          </a:p>
          <a:p>
            <a:r>
              <a:rPr lang="cs-CZ" sz="2800" dirty="0">
                <a:latin typeface="+mn-lt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836712"/>
            <a:ext cx="7812856" cy="60212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800" dirty="0"/>
              <a:t>AUTOR NEUVEDEN. </a:t>
            </a:r>
            <a:r>
              <a:rPr lang="cs-CZ" sz="1800" i="1" dirty="0" err="1"/>
              <a:t>wikimedia</a:t>
            </a:r>
            <a:r>
              <a:rPr lang="cs-CZ" sz="1800" dirty="0"/>
              <a:t>: metr [online]. [cit. </a:t>
            </a:r>
            <a:r>
              <a:rPr lang="cs-CZ" sz="1800" dirty="0" smtClean="0"/>
              <a:t>12.4.2013</a:t>
            </a:r>
            <a:r>
              <a:rPr lang="cs-CZ" sz="1800" dirty="0"/>
              <a:t>]. Dostupné pod licencí Public </a:t>
            </a:r>
            <a:r>
              <a:rPr lang="cs-CZ" sz="1800" dirty="0" err="1"/>
              <a:t>Domain</a:t>
            </a:r>
            <a:r>
              <a:rPr lang="cs-CZ" sz="1800" dirty="0"/>
              <a:t> </a:t>
            </a:r>
            <a:r>
              <a:rPr lang="cs-CZ" sz="1800" dirty="0" smtClean="0"/>
              <a:t>na </a:t>
            </a:r>
            <a:r>
              <a:rPr lang="cs-CZ" sz="1800" dirty="0"/>
              <a:t>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commons.wikimedia.org/wiki/File:Platinum-Iridium_meter_bar.jpg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AUTOR NEUVEDEN. </a:t>
            </a:r>
            <a:r>
              <a:rPr lang="cs-CZ" sz="1800" i="1" dirty="0" err="1"/>
              <a:t>wikimedia</a:t>
            </a:r>
            <a:r>
              <a:rPr lang="cs-CZ" sz="1800" dirty="0"/>
              <a:t>: staré jednotky délky [online]. [cit. </a:t>
            </a:r>
            <a:r>
              <a:rPr lang="cs-CZ" sz="1800" dirty="0" smtClean="0"/>
              <a:t>12.4.2013</a:t>
            </a:r>
            <a:r>
              <a:rPr lang="cs-CZ" sz="1800" dirty="0"/>
              <a:t>]. Dostupné pod licencí 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 </a:t>
            </a:r>
            <a:r>
              <a:rPr lang="cs-CZ" sz="1800" dirty="0"/>
              <a:t>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cs.wikipedia.org/wiki/Soubor:Vitruvian_Man_Measurements_cs.png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AUTOR NEUVEDEN. </a:t>
            </a:r>
            <a:r>
              <a:rPr lang="cs-CZ" sz="1800" i="1" dirty="0" err="1"/>
              <a:t>wikimedia</a:t>
            </a:r>
            <a:r>
              <a:rPr lang="cs-CZ" sz="1800" dirty="0"/>
              <a:t>: skládací metr [online]. [cit. </a:t>
            </a:r>
            <a:r>
              <a:rPr lang="cs-CZ" sz="1800" dirty="0" smtClean="0"/>
              <a:t>12.4.2013</a:t>
            </a:r>
            <a:r>
              <a:rPr lang="cs-CZ" sz="1800" dirty="0"/>
              <a:t>]. Dostupné pod licencí Public </a:t>
            </a:r>
            <a:r>
              <a:rPr lang="cs-CZ" sz="1800" dirty="0" err="1"/>
              <a:t>Domain</a:t>
            </a:r>
            <a:r>
              <a:rPr lang="cs-CZ" sz="1800" dirty="0"/>
              <a:t> </a:t>
            </a:r>
            <a:r>
              <a:rPr lang="cs-CZ" sz="1800" dirty="0" smtClean="0"/>
              <a:t>na </a:t>
            </a:r>
            <a:r>
              <a:rPr lang="cs-CZ" sz="1800" dirty="0"/>
              <a:t>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cs.wikipedia.org/wiki/Soubor:CarpentersRule.png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DBENBENN. </a:t>
            </a:r>
            <a:r>
              <a:rPr lang="cs-CZ" sz="1800" i="1" dirty="0" err="1"/>
              <a:t>wikimedia</a:t>
            </a:r>
            <a:r>
              <a:rPr lang="cs-CZ" sz="1800" dirty="0"/>
              <a:t>: svinovací metr [online]. [cit. </a:t>
            </a:r>
            <a:r>
              <a:rPr lang="cs-CZ" sz="1800" dirty="0" smtClean="0"/>
              <a:t>13.4.2013</a:t>
            </a:r>
            <a:r>
              <a:rPr lang="cs-CZ" sz="1800" dirty="0"/>
              <a:t>]. </a:t>
            </a:r>
            <a:r>
              <a:rPr lang="cs-CZ" sz="1800" dirty="0" smtClean="0"/>
              <a:t>Dostupný pod licencí </a:t>
            </a:r>
            <a:r>
              <a:rPr lang="en-US" sz="1800" dirty="0">
                <a:hlinkClick r:id="rId5" tooltip="w:en:Creative Commons"/>
              </a:rPr>
              <a:t>Creative Commons</a:t>
            </a:r>
            <a:r>
              <a:rPr lang="en-US" sz="1800" dirty="0"/>
              <a:t> </a:t>
            </a:r>
            <a:r>
              <a:rPr lang="en-US" sz="1800" dirty="0">
                <a:hlinkClick r:id="rId6"/>
              </a:rPr>
              <a:t>Attribution-Share Alike 3.0 </a:t>
            </a:r>
            <a:r>
              <a:rPr lang="en-US" sz="1800" dirty="0" err="1">
                <a:hlinkClick r:id="rId6"/>
              </a:rPr>
              <a:t>Unported</a:t>
            </a:r>
            <a:r>
              <a:rPr lang="cs-CZ" sz="1800" dirty="0" smtClean="0"/>
              <a:t>na </a:t>
            </a:r>
            <a:r>
              <a:rPr lang="cs-CZ" sz="1800" dirty="0"/>
              <a:t>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cs.wikipedia.org/wiki/Soubor:Tape_measure.jpg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PENG. </a:t>
            </a:r>
            <a:r>
              <a:rPr lang="cs-CZ" sz="1800" i="1" dirty="0" err="1"/>
              <a:t>wikimedia</a:t>
            </a:r>
            <a:r>
              <a:rPr lang="cs-CZ" sz="1800" dirty="0"/>
              <a:t>: pravítka [online]. [cit. </a:t>
            </a:r>
            <a:r>
              <a:rPr lang="cs-CZ" sz="1800" dirty="0" smtClean="0"/>
              <a:t>13.4.2013</a:t>
            </a:r>
            <a:r>
              <a:rPr lang="cs-CZ" sz="1800" dirty="0"/>
              <a:t>]. </a:t>
            </a:r>
            <a:r>
              <a:rPr lang="cs-CZ" sz="1800" dirty="0" smtClean="0"/>
              <a:t>Dostupný pod licencí </a:t>
            </a:r>
            <a:r>
              <a:rPr lang="en-US" sz="1800" dirty="0" smtClean="0">
                <a:hlinkClick r:id="rId5" tooltip="w:en:Creative Commons"/>
              </a:rPr>
              <a:t> Creative </a:t>
            </a:r>
            <a:r>
              <a:rPr lang="en-US" sz="1800" dirty="0">
                <a:hlinkClick r:id="rId5" tooltip="w:en:Creative Commons"/>
              </a:rPr>
              <a:t>Commons</a:t>
            </a:r>
            <a:r>
              <a:rPr lang="en-US" sz="1800" dirty="0"/>
              <a:t> </a:t>
            </a:r>
            <a:r>
              <a:rPr lang="en-US" sz="1800" dirty="0">
                <a:hlinkClick r:id="rId6"/>
              </a:rPr>
              <a:t>Attribution-Share Alike 3.0 </a:t>
            </a:r>
            <a:r>
              <a:rPr lang="en-US" sz="1800" dirty="0" err="1">
                <a:hlinkClick r:id="rId6"/>
              </a:rPr>
              <a:t>Unported</a:t>
            </a:r>
            <a:r>
              <a:rPr lang="cs-CZ" sz="1800" dirty="0" smtClean="0"/>
              <a:t> </a:t>
            </a:r>
            <a:r>
              <a:rPr lang="cs-CZ" sz="1800" dirty="0"/>
              <a:t>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cs.wikipedia.org/wiki/Soubor:Lineale.jpg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PASTORIUS. </a:t>
            </a:r>
            <a:r>
              <a:rPr lang="cs-CZ" sz="1800" i="1" dirty="0" err="1"/>
              <a:t>wikimedia</a:t>
            </a:r>
            <a:r>
              <a:rPr lang="cs-CZ" sz="1800" dirty="0"/>
              <a:t>: krejčovský metr [online]. [cit. </a:t>
            </a:r>
            <a:r>
              <a:rPr lang="cs-CZ" sz="1800" dirty="0" smtClean="0"/>
              <a:t>13.4.2013</a:t>
            </a:r>
            <a:r>
              <a:rPr lang="cs-CZ" sz="1800" dirty="0"/>
              <a:t>]. </a:t>
            </a:r>
            <a:r>
              <a:rPr lang="cs-CZ" sz="1800" dirty="0" smtClean="0"/>
              <a:t>Dostupný pod licencí  </a:t>
            </a:r>
            <a:r>
              <a:rPr lang="en-US" sz="1800" dirty="0">
                <a:hlinkClick r:id="rId5" tooltip="w:en:Creative Commons"/>
              </a:rPr>
              <a:t>Creative Commons</a:t>
            </a:r>
            <a:r>
              <a:rPr lang="en-US" sz="1800" dirty="0"/>
              <a:t> </a:t>
            </a:r>
            <a:r>
              <a:rPr lang="en-US" sz="1800" dirty="0">
                <a:hlinkClick r:id="rId9"/>
              </a:rPr>
              <a:t>Attribution 3.0 </a:t>
            </a:r>
            <a:r>
              <a:rPr lang="en-US" sz="1800" dirty="0" err="1">
                <a:hlinkClick r:id="rId9"/>
              </a:rPr>
              <a:t>Unported</a:t>
            </a:r>
            <a:r>
              <a:rPr lang="cs-CZ" sz="1800" dirty="0" smtClean="0"/>
              <a:t>na </a:t>
            </a:r>
            <a:r>
              <a:rPr lang="cs-CZ" sz="1800" dirty="0"/>
              <a:t>WWW: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cs.wikipedia.org/wiki/Soubor:Plastic_tape_measure.jpg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SPLARKA. </a:t>
            </a:r>
            <a:r>
              <a:rPr lang="cs-CZ" sz="1800" i="1" dirty="0" err="1"/>
              <a:t>wikimedia</a:t>
            </a:r>
            <a:r>
              <a:rPr lang="cs-CZ" sz="1800" dirty="0"/>
              <a:t>: mikrometr [online]. [cit. </a:t>
            </a:r>
            <a:r>
              <a:rPr lang="cs-CZ" sz="1800" dirty="0" smtClean="0"/>
              <a:t>13.4.2013</a:t>
            </a:r>
            <a:r>
              <a:rPr lang="cs-CZ" sz="1800" dirty="0"/>
              <a:t>]. </a:t>
            </a:r>
            <a:r>
              <a:rPr lang="cs-CZ" sz="1800" dirty="0" smtClean="0"/>
              <a:t>Dostupný pod licencí  </a:t>
            </a:r>
            <a:r>
              <a:rPr lang="en-US" sz="1800" dirty="0">
                <a:hlinkClick r:id="rId5" tooltip="w:en:Creative Commons"/>
              </a:rPr>
              <a:t>Creative Commons</a:t>
            </a:r>
            <a:r>
              <a:rPr lang="en-US" sz="1800" dirty="0"/>
              <a:t> </a:t>
            </a:r>
            <a:r>
              <a:rPr lang="en-US" sz="1800" dirty="0">
                <a:hlinkClick r:id="rId6"/>
              </a:rPr>
              <a:t>Attribution-Share Alike 3.0 </a:t>
            </a:r>
            <a:r>
              <a:rPr lang="en-US" sz="1800" dirty="0" err="1">
                <a:hlinkClick r:id="rId6"/>
              </a:rPr>
              <a:t>Unported</a:t>
            </a:r>
            <a:r>
              <a:rPr lang="cs-CZ" sz="1800" dirty="0" smtClean="0"/>
              <a:t>na </a:t>
            </a:r>
            <a:r>
              <a:rPr lang="cs-CZ" sz="1800" dirty="0"/>
              <a:t>WWW: </a:t>
            </a:r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cs.wikipedia.org/wiki/Soubor:Micrometers.jpg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CAV. </a:t>
            </a:r>
            <a:r>
              <a:rPr lang="cs-CZ" sz="1800" i="1" dirty="0" err="1"/>
              <a:t>wikimedia</a:t>
            </a:r>
            <a:r>
              <a:rPr lang="cs-CZ" sz="1800" dirty="0"/>
              <a:t>: posuvka [online]. [cit. </a:t>
            </a:r>
            <a:r>
              <a:rPr lang="cs-CZ" sz="1800" dirty="0" smtClean="0"/>
              <a:t>15.4.2013].</a:t>
            </a:r>
            <a:r>
              <a:rPr lang="cs-CZ" sz="1800" dirty="0"/>
              <a:t> Dostupné pod licencí Public </a:t>
            </a:r>
            <a:r>
              <a:rPr lang="cs-CZ" sz="1800" dirty="0" err="1" smtClean="0"/>
              <a:t>Domain</a:t>
            </a:r>
            <a:r>
              <a:rPr lang="cs-CZ" sz="1800" dirty="0" smtClean="0"/>
              <a:t> </a:t>
            </a:r>
            <a:r>
              <a:rPr lang="cs-CZ" sz="1800" dirty="0"/>
              <a:t>na WWW: </a:t>
            </a:r>
            <a:r>
              <a:rPr lang="cs-CZ" sz="1800" dirty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cs.wikipedia.org/wiki/Soubor:Calibro_con_rondella_1.jpg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7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0432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Použité zdroje: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839728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484</TotalTime>
  <Words>473</Words>
  <Application>Microsoft Office PowerPoint</Application>
  <PresentationFormat>Předvádění na obrazovce (4:3)</PresentationFormat>
  <Paragraphs>185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Snímek 1</vt:lpstr>
      <vt:lpstr>Délka</vt:lpstr>
      <vt:lpstr>Co je to délka a kde se s ní setkáme?</vt:lpstr>
      <vt:lpstr>Snímek 4</vt:lpstr>
      <vt:lpstr>Snímek 5</vt:lpstr>
      <vt:lpstr>Snímek 6</vt:lpstr>
      <vt:lpstr>Zde jsou znázorněny některé antropometrické délkové míry přirovnané k lidskému tělu.</vt:lpstr>
      <vt:lpstr>K měření délky se používají délková měřidla.</vt:lpstr>
      <vt:lpstr>Snímek 9</vt:lpstr>
      <vt:lpstr>Snímek 10</vt:lpstr>
      <vt:lpstr>Snímek 11</vt:lpstr>
      <vt:lpstr>Snímek 12</vt:lpstr>
      <vt:lpstr>Snímek 13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77</cp:revision>
  <dcterms:created xsi:type="dcterms:W3CDTF">2013-01-16T20:09:48Z</dcterms:created>
  <dcterms:modified xsi:type="dcterms:W3CDTF">2015-07-17T07:03:48Z</dcterms:modified>
</cp:coreProperties>
</file>