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4"/>
  </p:notesMasterIdLst>
  <p:sldIdLst>
    <p:sldId id="276" r:id="rId2"/>
    <p:sldId id="256" r:id="rId3"/>
    <p:sldId id="257" r:id="rId4"/>
    <p:sldId id="266" r:id="rId5"/>
    <p:sldId id="267" r:id="rId6"/>
    <p:sldId id="272" r:id="rId7"/>
    <p:sldId id="274" r:id="rId8"/>
    <p:sldId id="262" r:id="rId9"/>
    <p:sldId id="263" r:id="rId10"/>
    <p:sldId id="265" r:id="rId11"/>
    <p:sldId id="275" r:id="rId12"/>
    <p:sldId id="27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6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7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10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11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orus1_037_wikipedia.jpg" TargetMode="External"/><Relationship Id="rId3" Type="http://schemas.openxmlformats.org/officeDocument/2006/relationships/hyperlink" Target="http://en.wikipedia.org/wiki/en:Creative_Commons" TargetMode="External"/><Relationship Id="rId7" Type="http://schemas.openxmlformats.org/officeDocument/2006/relationships/hyperlink" Target="http://creativecommons.org/licenses/by-sa/1.0/deed.en" TargetMode="External"/><Relationship Id="rId2" Type="http://schemas.openxmlformats.org/officeDocument/2006/relationships/hyperlink" Target="http://cs.wikipedia.org/wiki/Soubor:Digital-clock-alar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reativecommons.org/licenses/by-sa/2.0/deed.en" TargetMode="External"/><Relationship Id="rId5" Type="http://schemas.openxmlformats.org/officeDocument/2006/relationships/hyperlink" Target="http://creativecommons.org/licenses/by-sa/2.5/deed.en" TargetMode="External"/><Relationship Id="rId4" Type="http://schemas.openxmlformats.org/officeDocument/2006/relationships/hyperlink" Target="http://creativecommons.org/licenses/by-sa/3.0/deed.en" TargetMode="External"/><Relationship Id="rId9" Type="http://schemas.openxmlformats.org/officeDocument/2006/relationships/hyperlink" Target="http://cs.wikipedia.org/wiki/Soubor:Leet_stopwatc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1173" y="332656"/>
            <a:ext cx="577373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80204" y="1777216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Číslo projektu: </a:t>
            </a:r>
            <a:r>
              <a:rPr lang="cs-CZ" b="1" dirty="0" smtClean="0"/>
              <a:t>CZ.1.07/1.4.00/21.3811</a:t>
            </a:r>
            <a:endParaRPr lang="cs-CZ" b="1" dirty="0"/>
          </a:p>
          <a:p>
            <a:r>
              <a:rPr lang="cs-CZ" dirty="0"/>
              <a:t>Název DUM: </a:t>
            </a:r>
            <a:r>
              <a:rPr lang="cs-CZ" b="1" dirty="0" smtClean="0"/>
              <a:t>Čas</a:t>
            </a:r>
            <a:r>
              <a:rPr lang="cs-CZ" dirty="0"/>
              <a:t>	</a:t>
            </a:r>
          </a:p>
          <a:p>
            <a:r>
              <a:rPr lang="cs-CZ" dirty="0"/>
              <a:t>Číslo DUM: </a:t>
            </a:r>
            <a:r>
              <a:rPr lang="cs-CZ" dirty="0" smtClean="0"/>
              <a:t>III/2/FY/2/1/11</a:t>
            </a:r>
            <a:endParaRPr lang="cs-CZ" dirty="0"/>
          </a:p>
          <a:p>
            <a:r>
              <a:rPr lang="cs-CZ" dirty="0"/>
              <a:t>Vzdělávací předmět: Fyzika</a:t>
            </a:r>
          </a:p>
          <a:p>
            <a:r>
              <a:rPr lang="cs-CZ" dirty="0"/>
              <a:t>Tematická oblast: Fyzikální veličiny a jejich měření</a:t>
            </a:r>
          </a:p>
          <a:p>
            <a:r>
              <a:rPr lang="cs-CZ" dirty="0"/>
              <a:t>Autor: </a:t>
            </a:r>
            <a:r>
              <a:rPr lang="cs-CZ" b="1" dirty="0"/>
              <a:t>Mgr. Petra </a:t>
            </a:r>
            <a:r>
              <a:rPr lang="cs-CZ" b="1" dirty="0" err="1"/>
              <a:t>Kejkrtová</a:t>
            </a:r>
            <a:endParaRPr lang="cs-CZ" b="1" dirty="0"/>
          </a:p>
          <a:p>
            <a:r>
              <a:rPr lang="cs-CZ" dirty="0" smtClean="0"/>
              <a:t>Anotace:	Žák se seznámí s časem jako fyzikální veličinou, jednotkami času a jejich převody. </a:t>
            </a:r>
          </a:p>
          <a:p>
            <a:r>
              <a:rPr lang="cs-CZ" dirty="0" smtClean="0"/>
              <a:t>Klíčová </a:t>
            </a:r>
            <a:r>
              <a:rPr lang="cs-CZ" dirty="0"/>
              <a:t>slova</a:t>
            </a:r>
            <a:r>
              <a:rPr lang="cs-CZ" dirty="0" smtClean="0"/>
              <a:t>: Čas, jednotky času(hodina, minuta, sekunda, den, rok).</a:t>
            </a:r>
            <a:endParaRPr lang="cs-CZ" dirty="0"/>
          </a:p>
          <a:p>
            <a:r>
              <a:rPr lang="cs-CZ" dirty="0"/>
              <a:t>Metodické pokyny: PC, DTP, metodické pokyny jsou součástí materiálu</a:t>
            </a:r>
          </a:p>
          <a:p>
            <a:r>
              <a:rPr lang="cs-CZ" dirty="0"/>
              <a:t>Druh učebního materiálu: Prezentace doplněná fotografiemi a úkoly.</a:t>
            </a:r>
          </a:p>
          <a:p>
            <a:r>
              <a:rPr lang="cs-CZ" dirty="0"/>
              <a:t>Druh interaktivity: Kombinovaná</a:t>
            </a:r>
          </a:p>
          <a:p>
            <a:r>
              <a:rPr lang="cs-CZ" dirty="0"/>
              <a:t>Cílová skupina: Žák 6. ročníku</a:t>
            </a:r>
          </a:p>
          <a:p>
            <a:r>
              <a:rPr lang="cs-CZ" dirty="0"/>
              <a:t>Datum vzniku DUM: </a:t>
            </a:r>
            <a:r>
              <a:rPr lang="cs-CZ" dirty="0" smtClean="0"/>
              <a:t>14.4.2013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529305" y="3140968"/>
            <a:ext cx="7772400" cy="17526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Čas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Petra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Kejkrtová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00808"/>
            <a:ext cx="7408333" cy="3450696"/>
          </a:xfrm>
        </p:spPr>
        <p:txBody>
          <a:bodyPr>
            <a:normAutofit/>
          </a:bodyPr>
          <a:lstStyle/>
          <a:p>
            <a:r>
              <a:rPr lang="cs-CZ" dirty="0" smtClean="0"/>
              <a:t>Čas je fyzikální veličina. Setkáváme se s ním v běžném denním životě. Ráno v 7:00 vstáváme do školy, večer ve 20.00 dávají seriál, vyučovací hodina trvá 45 minut, ze školy jdeme ve 13:30, běh na 100 m nám trvá 13 sekund, den má 24 hodin, rok má 12 měsíců, autobus jede každých 8 min atd.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je to čas a kde se s ním setkáme?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37112"/>
            <a:ext cx="2389563" cy="1787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8850" y="4077072"/>
            <a:ext cx="2146300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2080" y="4077072"/>
            <a:ext cx="1967427" cy="2313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692696"/>
            <a:ext cx="7408333" cy="5433467"/>
          </a:xfrm>
        </p:spPr>
        <p:txBody>
          <a:bodyPr/>
          <a:lstStyle/>
          <a:p>
            <a:r>
              <a:rPr lang="cs-CZ" dirty="0" smtClean="0"/>
              <a:t>Značka : </a:t>
            </a:r>
            <a:r>
              <a:rPr lang="cs-CZ" b="1" dirty="0" smtClean="0">
                <a:solidFill>
                  <a:srgbClr val="FF0000"/>
                </a:solidFill>
              </a:rPr>
              <a:t>t</a:t>
            </a:r>
          </a:p>
          <a:p>
            <a:r>
              <a:rPr lang="cs-CZ" dirty="0" smtClean="0"/>
              <a:t>Základní jednotka : </a:t>
            </a:r>
            <a:r>
              <a:rPr lang="cs-CZ" b="1" dirty="0" smtClean="0">
                <a:solidFill>
                  <a:srgbClr val="FF0000"/>
                </a:solidFill>
              </a:rPr>
              <a:t>sekunda(1 s)</a:t>
            </a:r>
          </a:p>
          <a:p>
            <a:r>
              <a:rPr lang="cs-CZ" dirty="0" smtClean="0"/>
              <a:t>Sekunda je přibližně časový úsek, kdy vyslovíme slovo ,,jednadvacet“</a:t>
            </a:r>
          </a:p>
          <a:p>
            <a:pPr marL="0" lvl="0" indent="0">
              <a:buNone/>
            </a:pPr>
            <a:r>
              <a:rPr lang="cs-CZ" dirty="0" smtClean="0"/>
              <a:t>V praxi se často používají další jednotky: </a:t>
            </a:r>
            <a:r>
              <a:rPr lang="cs-CZ" dirty="0" smtClean="0">
                <a:solidFill>
                  <a:srgbClr val="FF0000"/>
                </a:solidFill>
              </a:rPr>
              <a:t>hodiny </a:t>
            </a:r>
            <a:r>
              <a:rPr lang="cs-CZ" dirty="0" smtClean="0"/>
              <a:t>(1 h), </a:t>
            </a:r>
            <a:r>
              <a:rPr lang="cs-CZ" dirty="0" smtClean="0">
                <a:solidFill>
                  <a:srgbClr val="FF0000"/>
                </a:solidFill>
              </a:rPr>
              <a:t>minuty</a:t>
            </a:r>
            <a:r>
              <a:rPr lang="cs-CZ" dirty="0" smtClean="0"/>
              <a:t> (1 min), </a:t>
            </a:r>
            <a:r>
              <a:rPr lang="cs-CZ" dirty="0" smtClean="0">
                <a:solidFill>
                  <a:srgbClr val="FF0000"/>
                </a:solidFill>
              </a:rPr>
              <a:t>den</a:t>
            </a:r>
            <a:r>
              <a:rPr lang="cs-CZ" dirty="0" smtClean="0"/>
              <a:t> (1 d).</a:t>
            </a:r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dirty="0" smtClean="0"/>
              <a:t>Časovým údajem je třeba rok, měsíc, století, tisíciletí.</a:t>
            </a:r>
          </a:p>
          <a:p>
            <a:pPr marL="0" lvl="0" indent="0">
              <a:buNone/>
            </a:pPr>
            <a:r>
              <a:rPr lang="cs-CZ" dirty="0" smtClean="0"/>
              <a:t>Čas je na Zemi rozdělen do 24 časových pásem.</a:t>
            </a:r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dirty="0" smtClean="0"/>
              <a:t>Dnes jsou na přesnost měření času kladeny vysoké nároky.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>
            <a:spLocks noGrp="1"/>
          </p:cNvSpPr>
          <p:nvPr>
            <p:ph idx="1"/>
          </p:nvPr>
        </p:nvSpPr>
        <p:spPr>
          <a:xfrm>
            <a:off x="827584" y="332656"/>
            <a:ext cx="7407275" cy="57546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/>
              <a:t>Základní převody jednotek </a:t>
            </a:r>
            <a:r>
              <a:rPr lang="cs-CZ" dirty="0" smtClean="0"/>
              <a:t>času: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33600987"/>
              </p:ext>
            </p:extLst>
          </p:nvPr>
        </p:nvGraphicFramePr>
        <p:xfrm>
          <a:off x="883703" y="1628800"/>
          <a:ext cx="7200800" cy="2484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8060"/>
                <a:gridCol w="3612740"/>
              </a:tblGrid>
              <a:tr h="496854"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hodina = 60 minut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minuta = 1/24 h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96854"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minuta = 60 sekund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sekunda = 1/60 min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96854"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hodina = 3 600 sekund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sekunda = 1/3 600</a:t>
                      </a:r>
                      <a:r>
                        <a:rPr lang="cs-CZ" sz="24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4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2400" b="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96854">
                <a:tc>
                  <a:txBody>
                    <a:bodyPr/>
                    <a:lstStyle/>
                    <a:p>
                      <a:pPr algn="ctr"/>
                      <a:r>
                        <a:rPr lang="cs-CZ" sz="2400" b="0" baseline="0" dirty="0" smtClean="0">
                          <a:solidFill>
                            <a:srgbClr val="FF0000"/>
                          </a:solidFill>
                        </a:rPr>
                        <a:t>1 den = 24 hodin</a:t>
                      </a:r>
                      <a:endParaRPr lang="cs-CZ" sz="2400" b="0" baseline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baseline="0" dirty="0" smtClean="0">
                          <a:solidFill>
                            <a:srgbClr val="FF0000"/>
                          </a:solidFill>
                        </a:rPr>
                        <a:t>1 hodina = 1/24 d</a:t>
                      </a:r>
                      <a:endParaRPr lang="cs-CZ" sz="2400" b="0" baseline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96854">
                <a:tc>
                  <a:txBody>
                    <a:bodyPr/>
                    <a:lstStyle/>
                    <a:p>
                      <a:pPr algn="ctr"/>
                      <a:r>
                        <a:rPr lang="cs-CZ" sz="2400" b="0" baseline="0" dirty="0" smtClean="0">
                          <a:solidFill>
                            <a:srgbClr val="FF0000"/>
                          </a:solidFill>
                        </a:rPr>
                        <a:t>1 den = 86 400 s</a:t>
                      </a:r>
                      <a:endParaRPr lang="cs-CZ" sz="2400" b="0" baseline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baseline="0" dirty="0" smtClean="0">
                          <a:solidFill>
                            <a:srgbClr val="FF0000"/>
                          </a:solidFill>
                        </a:rPr>
                        <a:t>1 s = 1/86 400 d</a:t>
                      </a:r>
                      <a:endParaRPr lang="cs-CZ" sz="2400" b="0" baseline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99592" y="458112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>
                <a:solidFill>
                  <a:schemeClr val="tx2"/>
                </a:solidFill>
              </a:rPr>
              <a:t>1 rok – otočení Země kolem </a:t>
            </a:r>
            <a:r>
              <a:rPr lang="cs-CZ" sz="2400" dirty="0" smtClean="0">
                <a:solidFill>
                  <a:schemeClr val="tx2"/>
                </a:solidFill>
              </a:rPr>
              <a:t>Slunce</a:t>
            </a:r>
            <a:endParaRPr lang="cs-CZ" sz="2400" dirty="0">
              <a:solidFill>
                <a:schemeClr val="tx2"/>
              </a:solidFill>
            </a:endParaRP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1 rok je přibližně 365¼ dne, </a:t>
            </a:r>
            <a:r>
              <a:rPr lang="cs-CZ" sz="2400" dirty="0" smtClean="0">
                <a:solidFill>
                  <a:schemeClr val="tx2"/>
                </a:solidFill>
              </a:rPr>
              <a:t>proto je jednou za 4 roky přestupný rok (2012, 2016, 2020, 2024, atd.)</a:t>
            </a:r>
            <a:endParaRPr lang="cs-CZ" sz="2400" dirty="0">
              <a:solidFill>
                <a:schemeClr val="tx2"/>
              </a:solidFill>
            </a:endParaRPr>
          </a:p>
          <a:p>
            <a:r>
              <a:rPr lang="cs-CZ" sz="2400" dirty="0" smtClean="0">
                <a:solidFill>
                  <a:schemeClr val="tx2"/>
                </a:solidFill>
              </a:rPr>
              <a:t>1 rok má 12 měsíců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37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5491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>
                <a:solidFill>
                  <a:schemeClr val="bg1"/>
                </a:solidFill>
                <a:latin typeface="+mj-lt"/>
              </a:rPr>
              <a:t>Vyzkoušíme si pár převodů</a:t>
            </a:r>
            <a:r>
              <a:rPr lang="cs-CZ" sz="3600" dirty="0">
                <a:solidFill>
                  <a:schemeClr val="bg1"/>
                </a:solidFill>
              </a:rPr>
              <a:t>:</a:t>
            </a:r>
            <a:endParaRPr lang="cs-CZ" sz="3300" b="1" dirty="0">
              <a:solidFill>
                <a:schemeClr val="bg1"/>
              </a:solidFill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1153953"/>
            <a:ext cx="8942387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5 . 60 s = 300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 </a:t>
            </a:r>
            <a:endParaRPr lang="cs-CZ" sz="2800" dirty="0">
              <a:solidFill>
                <a:schemeClr val="tx2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12</a:t>
            </a:r>
            <a:r>
              <a:rPr lang="cs-CZ" sz="2800" dirty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dirty="0">
                <a:solidFill>
                  <a:schemeClr val="tx2"/>
                </a:solidFill>
                <a:latin typeface="+mn-lt"/>
              </a:rPr>
              <a:t>=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12 . 60 min = 720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endParaRPr lang="cs-CZ" sz="2800" baseline="30000" dirty="0" smtClean="0">
              <a:solidFill>
                <a:srgbClr val="FF0000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4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 </a:t>
            </a:r>
            <a:r>
              <a:rPr lang="cs-CZ" sz="2800" dirty="0">
                <a:solidFill>
                  <a:schemeClr val="tx2"/>
                </a:solidFill>
                <a:latin typeface="+mn-lt"/>
              </a:rPr>
              <a:t>=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4 . 3 600 s = 14400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d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4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cs-CZ" sz="2800" dirty="0">
                <a:solidFill>
                  <a:schemeClr val="tx2"/>
                </a:solidFill>
                <a:latin typeface="+mn-lt"/>
              </a:rPr>
              <a:t>=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24 h + 4 h = 28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8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29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= 8 . 60 s + 29 s = 509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360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6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cs-CZ" sz="2800" dirty="0">
                <a:solidFill>
                  <a:schemeClr val="tx2"/>
                </a:solidFill>
                <a:latin typeface="+mn-lt"/>
              </a:rPr>
              <a:t>=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15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7 200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cs-CZ" sz="2800" dirty="0">
                <a:solidFill>
                  <a:schemeClr val="tx2"/>
                </a:solidFill>
                <a:latin typeface="+mn-lt"/>
              </a:rPr>
              <a:t>=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7200 s : 3600 = 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20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7 . 3 600 s + 20 . 60 s = 26 400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d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4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12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86 400 s + 4 . 3600 s + 12 . 60 s = 101 520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368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min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= 6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8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latin typeface="+mn-lt"/>
              </a:rPr>
              <a:t>   </a:t>
            </a:r>
            <a:endParaRPr lang="cs-CZ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437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864108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 smtClean="0">
                <a:solidFill>
                  <a:schemeClr val="bg1"/>
                </a:solidFill>
                <a:latin typeface="+mj-lt"/>
              </a:rPr>
              <a:t>Naučíme se vyjadřovat čas desetinným číslem a naopak</a:t>
            </a:r>
            <a:endParaRPr lang="cs-CZ" sz="3300" b="1" dirty="0">
              <a:solidFill>
                <a:schemeClr val="bg1"/>
              </a:solidFill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109682" y="1386381"/>
            <a:ext cx="8942098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30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3 h + 30: 60 h = 3 h + 0,5 h = 3,5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 </a:t>
            </a:r>
            <a:endParaRPr lang="cs-CZ" sz="2800" dirty="0">
              <a:solidFill>
                <a:schemeClr val="tx2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18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18 : 60 h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= 0,3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endParaRPr lang="cs-CZ" sz="2800" baseline="30000" dirty="0" smtClean="0">
              <a:solidFill>
                <a:srgbClr val="FF0000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12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3 min + 12 : 60 min = 3 min + 0,2 min = 3,2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90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90 : 60 min = 1,5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105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105 : 60 h = 1,75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24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7 min + 24 : 60 min = 7 min + 0,4 min = 7,4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endParaRPr lang="cs-CZ" sz="2800" dirty="0" smtClean="0">
              <a:solidFill>
                <a:schemeClr val="tx2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3,5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3h + 0,5 . 60 min = 3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30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5,75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5 min + 0,75 . 60 s = 5 min 45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3,5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d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3 d + 0,5 . 24 h = 3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d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12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0,25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= 0, 25 . 60 min = 15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2,5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min 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= 2 min + 0,5 . 60 s = 2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min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 30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s   </a:t>
            </a:r>
            <a:endParaRPr lang="cs-CZ" sz="2800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3" name="Přímá spojnice 2"/>
          <p:cNvCxnSpPr/>
          <p:nvPr/>
        </p:nvCxnSpPr>
        <p:spPr>
          <a:xfrm>
            <a:off x="179388" y="4221088"/>
            <a:ext cx="8762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251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179512" y="981075"/>
            <a:ext cx="4105151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2400" b="1" dirty="0">
                <a:solidFill>
                  <a:srgbClr val="FFC000"/>
                </a:solidFill>
              </a:rPr>
              <a:t>1)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7min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2)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1h 5min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3)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45min 12s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4)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3,5min =               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5)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5h 4min 10s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6)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15min 27 s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7)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1d 2h 3min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  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8)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7h 15min =  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9)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1,5d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10)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2h 4min 9s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 s</a:t>
            </a:r>
            <a:endParaRPr lang="cs-CZ" sz="2400" baseline="30000" dirty="0">
              <a:solidFill>
                <a:srgbClr val="FFC000"/>
              </a:solidFill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905000" y="97155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420</a:t>
            </a:r>
            <a:endParaRPr lang="cs-CZ" sz="2400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905000" y="15430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3 900</a:t>
            </a:r>
            <a:endParaRPr lang="cs-CZ" sz="2400" dirty="0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1928813" y="2071688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2 712</a:t>
            </a:r>
            <a:endParaRPr lang="cs-CZ" sz="2400" dirty="0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881188" y="26146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210</a:t>
            </a:r>
            <a:endParaRPr lang="cs-CZ" sz="2400" dirty="0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928813" y="3186113"/>
            <a:ext cx="177909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300" dirty="0" smtClean="0"/>
              <a:t>18 250</a:t>
            </a:r>
            <a:endParaRPr lang="cs-CZ" sz="2300" dirty="0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1881188" y="37147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927</a:t>
            </a:r>
            <a:endParaRPr lang="cs-CZ" sz="2400" dirty="0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1876425" y="42576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93 780</a:t>
            </a:r>
            <a:endParaRPr lang="cs-CZ" sz="2400" dirty="0"/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1714500" y="4829175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26 100</a:t>
            </a:r>
            <a:endParaRPr lang="cs-CZ" sz="2400" dirty="0"/>
          </a:p>
        </p:txBody>
      </p:sp>
      <p:sp>
        <p:nvSpPr>
          <p:cNvPr id="61451" name="Text Box 11"/>
          <p:cNvSpPr txBox="1">
            <a:spLocks noChangeArrowheads="1"/>
          </p:cNvSpPr>
          <p:nvPr/>
        </p:nvSpPr>
        <p:spPr bwMode="auto">
          <a:xfrm>
            <a:off x="1781175" y="5357813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129 600</a:t>
            </a:r>
            <a:endParaRPr lang="cs-CZ" sz="2400" dirty="0"/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2115217" y="5909635"/>
            <a:ext cx="168525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7 449</a:t>
            </a:r>
            <a:endParaRPr lang="cs-CZ" sz="2400" dirty="0"/>
          </a:p>
        </p:txBody>
      </p:sp>
      <p:sp>
        <p:nvSpPr>
          <p:cNvPr id="61453" name="Text Box 13"/>
          <p:cNvSpPr txBox="1">
            <a:spLocks noChangeArrowheads="1"/>
          </p:cNvSpPr>
          <p:nvPr/>
        </p:nvSpPr>
        <p:spPr bwMode="auto">
          <a:xfrm>
            <a:off x="4554538" y="981075"/>
            <a:ext cx="441007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2400" b="1" dirty="0">
                <a:solidFill>
                  <a:srgbClr val="FFC000"/>
                </a:solidFill>
              </a:rPr>
              <a:t>1)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3h=       </a:t>
            </a:r>
            <a:r>
              <a:rPr lang="cs-CZ" sz="2400" dirty="0">
                <a:solidFill>
                  <a:srgbClr val="FFC000"/>
                </a:solidFill>
              </a:rPr>
              <a:t>		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2)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5h 25 min </a:t>
            </a:r>
            <a:r>
              <a:rPr lang="cs-CZ" sz="2400" dirty="0">
                <a:solidFill>
                  <a:srgbClr val="FFC000"/>
                </a:solidFill>
              </a:rPr>
              <a:t>=		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3)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7h 5min=</a:t>
            </a:r>
            <a:r>
              <a:rPr lang="cs-CZ" sz="2400" dirty="0">
                <a:solidFill>
                  <a:srgbClr val="FFC000"/>
                </a:solidFill>
              </a:rPr>
              <a:t>		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4)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1d 2h =         </a:t>
            </a:r>
            <a:r>
              <a:rPr lang="cs-CZ" sz="2400" dirty="0">
                <a:solidFill>
                  <a:srgbClr val="FFC000"/>
                </a:solidFill>
              </a:rPr>
              <a:t>	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5)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0,5d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6)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0,5h </a:t>
            </a:r>
            <a:r>
              <a:rPr lang="cs-CZ" sz="2400" dirty="0">
                <a:solidFill>
                  <a:srgbClr val="FFC000"/>
                </a:solidFill>
              </a:rPr>
              <a:t>=		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 smtClean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>
                <a:solidFill>
                  <a:srgbClr val="FFC000"/>
                </a:solidFill>
              </a:rPr>
              <a:t>7)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240s=        </a:t>
            </a:r>
            <a:r>
              <a:rPr lang="cs-CZ" sz="2400" dirty="0">
                <a:solidFill>
                  <a:srgbClr val="FFC000"/>
                </a:solidFill>
              </a:rPr>
              <a:t>	    </a:t>
            </a:r>
            <a:r>
              <a:rPr lang="cs-CZ" sz="2400" dirty="0" smtClean="0">
                <a:solidFill>
                  <a:srgbClr val="FFC000"/>
                </a:solidFill>
              </a:rPr>
              <a:t>              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8)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5min 120s =             </a:t>
            </a:r>
            <a:r>
              <a:rPr lang="cs-CZ" sz="2400" dirty="0">
                <a:solidFill>
                  <a:srgbClr val="FFC000"/>
                </a:solidFill>
              </a:rPr>
              <a:t>	</a:t>
            </a:r>
            <a:r>
              <a:rPr lang="cs-CZ" sz="2400" dirty="0" smtClean="0">
                <a:solidFill>
                  <a:srgbClr val="FFC000"/>
                </a:solidFill>
              </a:rPr>
              <a:t>    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9) </a:t>
            </a:r>
            <a:r>
              <a:rPr lang="cs-CZ" sz="2400" dirty="0" smtClean="0">
                <a:solidFill>
                  <a:srgbClr val="FFC000"/>
                </a:solidFill>
              </a:rPr>
              <a:t>10h 15min 60s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10)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10d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min</a:t>
            </a:r>
            <a:endParaRPr lang="cs-CZ" sz="2400" baseline="30000" dirty="0">
              <a:solidFill>
                <a:srgbClr val="FFC000"/>
              </a:solidFill>
            </a:endParaRPr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auto">
          <a:xfrm>
            <a:off x="6381750" y="9810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180</a:t>
            </a:r>
            <a:endParaRPr lang="cs-CZ" sz="2400" dirty="0"/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6376988" y="1557338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325</a:t>
            </a:r>
            <a:endParaRPr lang="cs-CZ" sz="2400" dirty="0"/>
          </a:p>
        </p:txBody>
      </p:sp>
      <p:sp>
        <p:nvSpPr>
          <p:cNvPr id="61456" name="Text Box 16"/>
          <p:cNvSpPr txBox="1">
            <a:spLocks noChangeArrowheads="1"/>
          </p:cNvSpPr>
          <p:nvPr/>
        </p:nvSpPr>
        <p:spPr bwMode="auto">
          <a:xfrm>
            <a:off x="6453188" y="21145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425</a:t>
            </a:r>
            <a:endParaRPr lang="cs-CZ" sz="2400" dirty="0"/>
          </a:p>
        </p:txBody>
      </p:sp>
      <p:sp>
        <p:nvSpPr>
          <p:cNvPr id="61457" name="Text Box 17"/>
          <p:cNvSpPr txBox="1">
            <a:spLocks noChangeArrowheads="1"/>
          </p:cNvSpPr>
          <p:nvPr/>
        </p:nvSpPr>
        <p:spPr bwMode="auto">
          <a:xfrm>
            <a:off x="6372225" y="2636838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1560</a:t>
            </a:r>
            <a:endParaRPr lang="cs-CZ" sz="2400" dirty="0"/>
          </a:p>
        </p:txBody>
      </p:sp>
      <p:sp>
        <p:nvSpPr>
          <p:cNvPr id="61458" name="Text Box 18"/>
          <p:cNvSpPr txBox="1">
            <a:spLocks noChangeArrowheads="1"/>
          </p:cNvSpPr>
          <p:nvPr/>
        </p:nvSpPr>
        <p:spPr bwMode="auto">
          <a:xfrm>
            <a:off x="6524625" y="3186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720</a:t>
            </a:r>
            <a:endParaRPr lang="cs-CZ" sz="2400" dirty="0"/>
          </a:p>
        </p:txBody>
      </p:sp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6524625" y="37163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30</a:t>
            </a:r>
            <a:endParaRPr lang="cs-CZ" sz="2400" dirty="0"/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6491288" y="4272643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6759575" y="4829175"/>
            <a:ext cx="11968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 </a:t>
            </a:r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61462" name="Text Box 22"/>
          <p:cNvSpPr txBox="1">
            <a:spLocks noChangeArrowheads="1"/>
          </p:cNvSpPr>
          <p:nvPr/>
        </p:nvSpPr>
        <p:spPr bwMode="auto">
          <a:xfrm>
            <a:off x="6876255" y="5357813"/>
            <a:ext cx="12961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616</a:t>
            </a:r>
            <a:endParaRPr lang="cs-CZ" sz="2400" dirty="0"/>
          </a:p>
        </p:txBody>
      </p: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6596063" y="5929313"/>
            <a:ext cx="136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14 400</a:t>
            </a:r>
            <a:endParaRPr lang="cs-CZ" sz="2400" dirty="0"/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395287" y="152400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 smtClean="0">
                <a:solidFill>
                  <a:srgbClr val="FFC000"/>
                </a:solidFill>
              </a:rPr>
              <a:t>a) převeďte na s</a:t>
            </a:r>
            <a:endParaRPr lang="cs-CZ" sz="3200" b="1" baseline="30000" dirty="0">
              <a:solidFill>
                <a:srgbClr val="FFC000"/>
              </a:solidFill>
            </a:endParaRPr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5076825" y="152400"/>
            <a:ext cx="38877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</a:rPr>
              <a:t>b) </a:t>
            </a:r>
            <a:r>
              <a:rPr lang="cs-CZ" sz="3200" b="1" dirty="0" smtClean="0">
                <a:solidFill>
                  <a:srgbClr val="FFC000"/>
                </a:solidFill>
              </a:rPr>
              <a:t>převeďte</a:t>
            </a:r>
            <a:r>
              <a:rPr lang="cs-CZ" sz="3200" b="1" dirty="0" smtClean="0">
                <a:solidFill>
                  <a:srgbClr val="FFC000"/>
                </a:solidFill>
                <a:latin typeface="Times New Roman" pitchFamily="18" charset="0"/>
              </a:rPr>
              <a:t> na min</a:t>
            </a:r>
            <a:endParaRPr lang="cs-CZ" sz="3200" b="1" baseline="30000" dirty="0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5146" name="Rectangle 27"/>
          <p:cNvSpPr>
            <a:spLocks noChangeArrowheads="1"/>
          </p:cNvSpPr>
          <p:nvPr/>
        </p:nvSpPr>
        <p:spPr bwMode="auto">
          <a:xfrm>
            <a:off x="4500563" y="333375"/>
            <a:ext cx="53975" cy="597594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87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autoUpdateAnimBg="0"/>
      <p:bldP spid="61444" grpId="0" autoUpdateAnimBg="0"/>
      <p:bldP spid="61445" grpId="0" autoUpdateAnimBg="0"/>
      <p:bldP spid="61446" grpId="0" autoUpdateAnimBg="0"/>
      <p:bldP spid="61447" grpId="0" autoUpdateAnimBg="0"/>
      <p:bldP spid="61448" grpId="0" autoUpdateAnimBg="0"/>
      <p:bldP spid="61449" grpId="0" autoUpdateAnimBg="0"/>
      <p:bldP spid="61450" grpId="0" autoUpdateAnimBg="0"/>
      <p:bldP spid="61451" grpId="0" autoUpdateAnimBg="0"/>
      <p:bldP spid="61452" grpId="0" autoUpdateAnimBg="0"/>
      <p:bldP spid="61453" grpId="0" autoUpdateAnimBg="0"/>
      <p:bldP spid="61454" grpId="0" autoUpdateAnimBg="0"/>
      <p:bldP spid="61455" grpId="0" autoUpdateAnimBg="0"/>
      <p:bldP spid="61456" grpId="0" autoUpdateAnimBg="0"/>
      <p:bldP spid="61457" grpId="0" autoUpdateAnimBg="0"/>
      <p:bldP spid="61458" grpId="0" autoUpdateAnimBg="0"/>
      <p:bldP spid="61459" grpId="0" autoUpdateAnimBg="0"/>
      <p:bldP spid="61460" grpId="0" autoUpdateAnimBg="0"/>
      <p:bldP spid="61461" grpId="0" autoUpdateAnimBg="0"/>
      <p:bldP spid="61462" grpId="0" autoUpdateAnimBg="0"/>
      <p:bldP spid="6146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251520" y="981075"/>
            <a:ext cx="4033143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</a:rPr>
              <a:t>1</a:t>
            </a:r>
            <a:r>
              <a:rPr lang="cs-CZ" sz="2400" b="1" dirty="0">
                <a:solidFill>
                  <a:srgbClr val="FFC000"/>
                </a:solidFill>
              </a:rPr>
              <a:t>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2d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2)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420min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3)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5h 120min </a:t>
            </a:r>
            <a:r>
              <a:rPr lang="cs-CZ" sz="2400" dirty="0">
                <a:solidFill>
                  <a:srgbClr val="FFC000"/>
                </a:solidFill>
              </a:rPr>
              <a:t>=	</a:t>
            </a:r>
            <a:r>
              <a:rPr lang="cs-CZ" sz="2400" dirty="0" smtClean="0">
                <a:solidFill>
                  <a:srgbClr val="FFC000"/>
                </a:solidFill>
              </a:rPr>
              <a:t>      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4)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7 200s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5)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2,5d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6)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6d 4h 360min 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7)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7h 240min 3600s =        h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8)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5,5d = </a:t>
            </a:r>
            <a:r>
              <a:rPr lang="cs-CZ" sz="2400" dirty="0">
                <a:solidFill>
                  <a:srgbClr val="FFC000"/>
                </a:solidFill>
              </a:rPr>
              <a:t>	</a:t>
            </a:r>
            <a:r>
              <a:rPr lang="cs-CZ" sz="2400" dirty="0" smtClean="0">
                <a:solidFill>
                  <a:srgbClr val="FFC000"/>
                </a:solidFill>
              </a:rPr>
              <a:t>                      h</a:t>
            </a:r>
            <a:endParaRPr lang="cs-CZ" sz="2400" baseline="30000" dirty="0" smtClean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>
                <a:solidFill>
                  <a:srgbClr val="FFC000"/>
                </a:solidFill>
              </a:rPr>
              <a:t>9)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720min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10)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86 400 s =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 h</a:t>
            </a:r>
            <a:endParaRPr lang="cs-CZ" sz="2400" baseline="30000" dirty="0">
              <a:solidFill>
                <a:srgbClr val="FFC000"/>
              </a:solidFill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905000" y="97155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48</a:t>
            </a:r>
            <a:endParaRPr lang="cs-CZ" sz="2400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905000" y="15430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195735" y="2071688"/>
            <a:ext cx="12961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7</a:t>
            </a:r>
            <a:endParaRPr lang="cs-CZ" sz="2400" dirty="0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881188" y="26146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881188" y="3186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60</a:t>
            </a:r>
            <a:endParaRPr lang="cs-CZ" sz="2400" dirty="0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2564518" y="3714750"/>
            <a:ext cx="1221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154</a:t>
            </a:r>
            <a:endParaRPr lang="cs-CZ" sz="2400" dirty="0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2987823" y="4257675"/>
            <a:ext cx="8698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1907729" y="4829175"/>
            <a:ext cx="158415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132</a:t>
            </a:r>
            <a:endParaRPr lang="cs-CZ" sz="2400" dirty="0"/>
          </a:p>
        </p:txBody>
      </p:sp>
      <p:sp>
        <p:nvSpPr>
          <p:cNvPr id="61451" name="Text Box 11"/>
          <p:cNvSpPr txBox="1">
            <a:spLocks noChangeArrowheads="1"/>
          </p:cNvSpPr>
          <p:nvPr/>
        </p:nvSpPr>
        <p:spPr bwMode="auto">
          <a:xfrm>
            <a:off x="1781175" y="5357813"/>
            <a:ext cx="156668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     12</a:t>
            </a:r>
            <a:endParaRPr lang="cs-CZ" sz="2400" dirty="0"/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1709738" y="5929313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24</a:t>
            </a:r>
            <a:endParaRPr lang="cs-CZ" sz="2400" dirty="0"/>
          </a:p>
        </p:txBody>
      </p:sp>
      <p:sp>
        <p:nvSpPr>
          <p:cNvPr id="61453" name="Text Box 13"/>
          <p:cNvSpPr txBox="1">
            <a:spLocks noChangeArrowheads="1"/>
          </p:cNvSpPr>
          <p:nvPr/>
        </p:nvSpPr>
        <p:spPr bwMode="auto">
          <a:xfrm>
            <a:off x="4644008" y="981075"/>
            <a:ext cx="432060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C000"/>
                </a:solidFill>
              </a:rPr>
              <a:t>1)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3min 12s =</a:t>
            </a:r>
            <a:r>
              <a:rPr lang="cs-CZ" sz="2400" dirty="0">
                <a:solidFill>
                  <a:srgbClr val="FFC000"/>
                </a:solidFill>
              </a:rPr>
              <a:t>		    </a:t>
            </a:r>
            <a:r>
              <a:rPr lang="cs-CZ" sz="2400" dirty="0" smtClean="0">
                <a:solidFill>
                  <a:srgbClr val="FFC000"/>
                </a:solidFill>
              </a:rPr>
              <a:t>   min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2)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1h 5min 30s =</a:t>
            </a:r>
            <a:r>
              <a:rPr lang="cs-CZ" sz="2400" dirty="0">
                <a:solidFill>
                  <a:srgbClr val="FFC000"/>
                </a:solidFill>
              </a:rPr>
              <a:t>	    </a:t>
            </a:r>
            <a:r>
              <a:rPr lang="cs-CZ" sz="2400" dirty="0" smtClean="0">
                <a:solidFill>
                  <a:srgbClr val="FFC000"/>
                </a:solidFill>
              </a:rPr>
              <a:t>   min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3)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14min 24s  =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4)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45s </a:t>
            </a:r>
            <a:r>
              <a:rPr lang="cs-CZ" sz="2400" dirty="0">
                <a:solidFill>
                  <a:srgbClr val="FFC000"/>
                </a:solidFill>
              </a:rPr>
              <a:t>=	</a:t>
            </a:r>
            <a:r>
              <a:rPr lang="cs-CZ" sz="2400" dirty="0" smtClean="0">
                <a:solidFill>
                  <a:srgbClr val="FFC000"/>
                </a:solidFill>
              </a:rPr>
              <a:t>                  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5)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6s =  </a:t>
            </a:r>
            <a:r>
              <a:rPr lang="cs-CZ" sz="2400" dirty="0">
                <a:solidFill>
                  <a:srgbClr val="FFC000"/>
                </a:solidFill>
              </a:rPr>
              <a:t>		     </a:t>
            </a:r>
            <a:r>
              <a:rPr lang="cs-CZ" sz="2400" dirty="0" smtClean="0">
                <a:solidFill>
                  <a:srgbClr val="FFC000"/>
                </a:solidFill>
              </a:rPr>
              <a:t>  min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6)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105 min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7)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12 min =            </a:t>
            </a:r>
            <a:r>
              <a:rPr lang="cs-CZ" sz="2400" dirty="0">
                <a:solidFill>
                  <a:srgbClr val="FFC000"/>
                </a:solidFill>
              </a:rPr>
              <a:t>	     </a:t>
            </a:r>
            <a:r>
              <a:rPr lang="cs-CZ" sz="2400" dirty="0" smtClean="0">
                <a:solidFill>
                  <a:srgbClr val="FFC000"/>
                </a:solidFill>
              </a:rPr>
              <a:t>  h</a:t>
            </a:r>
            <a:endParaRPr lang="cs-CZ" sz="2400" baseline="300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8)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2h 15min </a:t>
            </a:r>
            <a:r>
              <a:rPr lang="cs-CZ" sz="2400" dirty="0">
                <a:solidFill>
                  <a:srgbClr val="FFC000"/>
                </a:solidFill>
              </a:rPr>
              <a:t>=	</a:t>
            </a:r>
            <a:r>
              <a:rPr lang="cs-CZ" sz="2400" dirty="0" smtClean="0">
                <a:solidFill>
                  <a:srgbClr val="FFC000"/>
                </a:solidFill>
              </a:rPr>
              <a:t>                  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 9)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126 min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 h</a:t>
            </a:r>
            <a:endParaRPr lang="cs-CZ" sz="2400" dirty="0">
              <a:solidFill>
                <a:srgbClr val="FFC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 dirty="0">
                <a:solidFill>
                  <a:srgbClr val="FFC000"/>
                </a:solidFill>
              </a:rPr>
              <a:t>10)</a:t>
            </a:r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C000"/>
                </a:solidFill>
              </a:rPr>
              <a:t>36min </a:t>
            </a:r>
            <a:r>
              <a:rPr lang="cs-CZ" sz="2400" dirty="0">
                <a:solidFill>
                  <a:srgbClr val="FFC000"/>
                </a:solidFill>
              </a:rPr>
              <a:t>=		     </a:t>
            </a:r>
            <a:r>
              <a:rPr lang="cs-CZ" sz="2400" dirty="0" smtClean="0">
                <a:solidFill>
                  <a:srgbClr val="FFC000"/>
                </a:solidFill>
              </a:rPr>
              <a:t>  h</a:t>
            </a:r>
            <a:endParaRPr lang="cs-CZ" sz="2400" baseline="30000" dirty="0">
              <a:solidFill>
                <a:srgbClr val="FFC000"/>
              </a:solidFill>
            </a:endParaRPr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auto">
          <a:xfrm>
            <a:off x="6381750" y="9810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   </a:t>
            </a:r>
            <a:r>
              <a:rPr lang="cs-CZ" sz="2400" dirty="0" smtClean="0"/>
              <a:t>3,2</a:t>
            </a:r>
            <a:endParaRPr lang="cs-CZ" sz="2400" dirty="0"/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6376988" y="1557338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    65,5</a:t>
            </a:r>
            <a:endParaRPr lang="cs-CZ" sz="2400" dirty="0"/>
          </a:p>
        </p:txBody>
      </p:sp>
      <p:sp>
        <p:nvSpPr>
          <p:cNvPr id="61456" name="Text Box 16"/>
          <p:cNvSpPr txBox="1">
            <a:spLocks noChangeArrowheads="1"/>
          </p:cNvSpPr>
          <p:nvPr/>
        </p:nvSpPr>
        <p:spPr bwMode="auto">
          <a:xfrm>
            <a:off x="6453188" y="21145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  </a:t>
            </a:r>
            <a:r>
              <a:rPr lang="cs-CZ" sz="2400" dirty="0" smtClean="0"/>
              <a:t>14,4</a:t>
            </a:r>
            <a:endParaRPr lang="cs-CZ" sz="2400" dirty="0"/>
          </a:p>
        </p:txBody>
      </p:sp>
      <p:sp>
        <p:nvSpPr>
          <p:cNvPr id="61457" name="Text Box 17"/>
          <p:cNvSpPr txBox="1">
            <a:spLocks noChangeArrowheads="1"/>
          </p:cNvSpPr>
          <p:nvPr/>
        </p:nvSpPr>
        <p:spPr bwMode="auto">
          <a:xfrm>
            <a:off x="6372225" y="2636838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  0,75</a:t>
            </a:r>
            <a:endParaRPr lang="cs-CZ" sz="2400" dirty="0"/>
          </a:p>
        </p:txBody>
      </p:sp>
      <p:sp>
        <p:nvSpPr>
          <p:cNvPr id="61458" name="Text Box 18"/>
          <p:cNvSpPr txBox="1">
            <a:spLocks noChangeArrowheads="1"/>
          </p:cNvSpPr>
          <p:nvPr/>
        </p:nvSpPr>
        <p:spPr bwMode="auto">
          <a:xfrm>
            <a:off x="6524625" y="3186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</a:t>
            </a:r>
            <a:r>
              <a:rPr lang="cs-CZ" sz="2400" dirty="0" smtClean="0"/>
              <a:t>0,1</a:t>
            </a:r>
            <a:endParaRPr lang="cs-CZ" sz="2400" dirty="0"/>
          </a:p>
        </p:txBody>
      </p:sp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6524625" y="37163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</a:t>
            </a:r>
            <a:r>
              <a:rPr lang="cs-CZ" sz="2400" dirty="0" smtClean="0"/>
              <a:t>1,75</a:t>
            </a:r>
            <a:endParaRPr lang="cs-CZ" sz="2400" dirty="0"/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6786563" y="4286250"/>
            <a:ext cx="1385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0,2</a:t>
            </a:r>
            <a:endParaRPr lang="cs-CZ" sz="2400" dirty="0"/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6519863" y="4829175"/>
            <a:ext cx="165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 </a:t>
            </a:r>
            <a:r>
              <a:rPr lang="cs-CZ" sz="2400" dirty="0" smtClean="0"/>
              <a:t>2,25   </a:t>
            </a:r>
            <a:endParaRPr lang="cs-CZ" sz="2400" dirty="0"/>
          </a:p>
        </p:txBody>
      </p:sp>
      <p:sp>
        <p:nvSpPr>
          <p:cNvPr id="61462" name="Text Box 22"/>
          <p:cNvSpPr txBox="1">
            <a:spLocks noChangeArrowheads="1"/>
          </p:cNvSpPr>
          <p:nvPr/>
        </p:nvSpPr>
        <p:spPr bwMode="auto">
          <a:xfrm>
            <a:off x="6596063" y="5373688"/>
            <a:ext cx="1576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>
                <a:latin typeface="Times New Roman" pitchFamily="18" charset="0"/>
              </a:rPr>
              <a:t>  </a:t>
            </a:r>
            <a:r>
              <a:rPr lang="cs-CZ" sz="2400" dirty="0" smtClean="0"/>
              <a:t>2,1</a:t>
            </a:r>
            <a:endParaRPr lang="cs-CZ" sz="2400" dirty="0"/>
          </a:p>
        </p:txBody>
      </p: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6596063" y="5929313"/>
            <a:ext cx="1576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 smtClean="0"/>
              <a:t>  0,6</a:t>
            </a:r>
            <a:endParaRPr lang="cs-CZ" sz="2400" dirty="0"/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395287" y="152400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C000"/>
                </a:solidFill>
                <a:latin typeface="+mj-lt"/>
              </a:rPr>
              <a:t>c</a:t>
            </a:r>
            <a:r>
              <a:rPr lang="cs-CZ" sz="3200" b="1" dirty="0" smtClean="0">
                <a:solidFill>
                  <a:srgbClr val="FFC000"/>
                </a:solidFill>
                <a:latin typeface="+mj-lt"/>
              </a:rPr>
              <a:t>) převeďte na h</a:t>
            </a:r>
            <a:endParaRPr lang="cs-CZ" sz="3200" b="1" baseline="300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4860032" y="152400"/>
            <a:ext cx="4104581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dirty="0">
                <a:solidFill>
                  <a:srgbClr val="FFC000"/>
                </a:solidFill>
                <a:latin typeface="+mj-lt"/>
              </a:rPr>
              <a:t>d</a:t>
            </a:r>
            <a:r>
              <a:rPr lang="cs-CZ" sz="3200" b="1" dirty="0" smtClean="0">
                <a:solidFill>
                  <a:srgbClr val="FFC000"/>
                </a:solidFill>
                <a:latin typeface="+mj-lt"/>
              </a:rPr>
              <a:t>) převeďte na des. č.</a:t>
            </a:r>
            <a:endParaRPr lang="cs-CZ" sz="3200" b="1" baseline="300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5146" name="Rectangle 27"/>
          <p:cNvSpPr>
            <a:spLocks noChangeArrowheads="1"/>
          </p:cNvSpPr>
          <p:nvPr/>
        </p:nvSpPr>
        <p:spPr bwMode="auto">
          <a:xfrm>
            <a:off x="4500563" y="333375"/>
            <a:ext cx="45719" cy="597594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891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autoUpdateAnimBg="0"/>
      <p:bldP spid="61444" grpId="0" autoUpdateAnimBg="0"/>
      <p:bldP spid="61445" grpId="0" autoUpdateAnimBg="0"/>
      <p:bldP spid="61446" grpId="0" autoUpdateAnimBg="0"/>
      <p:bldP spid="61447" grpId="0" autoUpdateAnimBg="0"/>
      <p:bldP spid="61448" grpId="0" autoUpdateAnimBg="0"/>
      <p:bldP spid="61449" grpId="0" autoUpdateAnimBg="0"/>
      <p:bldP spid="61450" grpId="0" autoUpdateAnimBg="0"/>
      <p:bldP spid="61451" grpId="0" autoUpdateAnimBg="0"/>
      <p:bldP spid="61452" grpId="0" autoUpdateAnimBg="0"/>
      <p:bldP spid="61453" grpId="0" autoUpdateAnimBg="0"/>
      <p:bldP spid="61454" grpId="0" autoUpdateAnimBg="0"/>
      <p:bldP spid="61455" grpId="0" autoUpdateAnimBg="0"/>
      <p:bldP spid="61456" grpId="0" autoUpdateAnimBg="0"/>
      <p:bldP spid="61457" grpId="0" autoUpdateAnimBg="0"/>
      <p:bldP spid="61458" grpId="0" autoUpdateAnimBg="0"/>
      <p:bldP spid="61459" grpId="0" autoUpdateAnimBg="0"/>
      <p:bldP spid="61460" grpId="0" autoUpdateAnimBg="0"/>
      <p:bldP spid="61461" grpId="0" autoUpdateAnimBg="0"/>
      <p:bldP spid="61462" grpId="0" autoUpdateAnimBg="0"/>
      <p:bldP spid="6146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41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>
                <a:solidFill>
                  <a:schemeClr val="bg1"/>
                </a:solidFill>
                <a:latin typeface="+mj-lt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825719"/>
            <a:ext cx="8942387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1. Jaká je značka a základní jednotka času?</a:t>
            </a:r>
          </a:p>
          <a:p>
            <a:pPr marL="0" indent="0"/>
            <a:r>
              <a:rPr lang="cs-CZ" sz="2800" dirty="0">
                <a:solidFill>
                  <a:srgbClr val="FF0000"/>
                </a:solidFill>
                <a:latin typeface="+mn-lt"/>
              </a:rPr>
              <a:t>t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, sekunda</a:t>
            </a:r>
            <a:endParaRPr lang="cs-CZ" sz="2800" baseline="30000" dirty="0" smtClean="0">
              <a:solidFill>
                <a:srgbClr val="FF0000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2. Jaké další jednotky času používáme?</a:t>
            </a:r>
          </a:p>
          <a:p>
            <a:pPr marL="0" indent="0"/>
            <a:r>
              <a:rPr lang="cs-CZ" sz="2800" dirty="0">
                <a:solidFill>
                  <a:srgbClr val="FF0000"/>
                </a:solidFill>
                <a:latin typeface="+mn-lt"/>
              </a:rPr>
              <a:t>m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inuta, den, hodina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3. Kolik má den hodin, hodina minut, minuta sekund?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24 h, 60 minut, 60 sekund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4. Vyjádři v sekundách: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10 min, 1,5 h, 2 h 12 min, 1d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600 s, 5 400s, 7 920 s, 172 800s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5. Vyjádři v minutách:</a:t>
            </a: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3 h, 180 s, 2 d, 4h 20 min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180 min, 3 min, 2 880 min, 260 min</a:t>
            </a:r>
            <a:endParaRPr lang="cs-CZ" sz="2800" dirty="0">
              <a:solidFill>
                <a:srgbClr val="FF0000"/>
              </a:solidFill>
              <a:latin typeface="+mn-lt"/>
            </a:endParaRPr>
          </a:p>
          <a:p>
            <a:r>
              <a:rPr lang="cs-CZ" sz="2800" dirty="0" smtClean="0">
                <a:latin typeface="+mn-lt"/>
              </a:rPr>
              <a:t>   </a:t>
            </a:r>
            <a:endParaRPr lang="cs-CZ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626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41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>
                <a:solidFill>
                  <a:schemeClr val="bg1"/>
                </a:solidFill>
                <a:latin typeface="+mj-lt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825719"/>
            <a:ext cx="8546851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6. Auto přijelo do Brna v 16 h 15 min 40 s. Jízda mu trvala  4 h 17 min 20 s. V kolik hodin auto vyjelo?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11 h 58 min 20s</a:t>
            </a:r>
            <a:endParaRPr lang="cs-CZ" sz="2800" baseline="30000" dirty="0" smtClean="0">
              <a:solidFill>
                <a:srgbClr val="FF0000"/>
              </a:solidFill>
              <a:latin typeface="+mn-lt"/>
            </a:endParaRPr>
          </a:p>
          <a:p>
            <a:pPr marL="0" indent="0"/>
            <a:r>
              <a:rPr lang="cs-CZ" sz="2800" dirty="0" smtClean="0">
                <a:solidFill>
                  <a:schemeClr val="tx2"/>
                </a:solidFill>
                <a:latin typeface="+mn-lt"/>
              </a:rPr>
              <a:t>7. Tři kluci si dali sraz v 16 h na hřišti. Honza přišel o 3 min dříve, Petr 8 min po něm a Jirka ještě o dalších 5 min později. V kolik hodin každý z nich přišel?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Honza – v 15 h 57 min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Petr – v 16 h 5 min</a:t>
            </a:r>
          </a:p>
          <a:p>
            <a:pPr marL="0" indent="0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Jirka – v 16 h 10 min</a:t>
            </a:r>
          </a:p>
          <a:p>
            <a:pPr marL="0" indent="0"/>
            <a:r>
              <a:rPr lang="cs-CZ" sz="2800" dirty="0">
                <a:solidFill>
                  <a:schemeClr val="tx2"/>
                </a:solidFill>
                <a:latin typeface="+mn-lt"/>
              </a:rPr>
              <a:t>8</a:t>
            </a:r>
            <a:r>
              <a:rPr lang="cs-CZ" sz="2800" dirty="0" smtClean="0">
                <a:solidFill>
                  <a:schemeClr val="tx2"/>
                </a:solidFill>
                <a:latin typeface="+mn-lt"/>
              </a:rPr>
              <a:t>. Jak je pro tebe čas důležitý?</a:t>
            </a:r>
            <a:endParaRPr lang="cs-CZ" sz="2800" dirty="0" smtClean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12776"/>
            <a:ext cx="8496943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AUTOR NEUVEDEN. </a:t>
            </a:r>
            <a:r>
              <a:rPr lang="cs-CZ" sz="1800" i="1" dirty="0" err="1"/>
              <a:t>wikimedia</a:t>
            </a:r>
            <a:r>
              <a:rPr lang="cs-CZ" sz="1800" dirty="0"/>
              <a:t>: digitální hodiny [online]. [cit. </a:t>
            </a:r>
            <a:r>
              <a:rPr lang="cs-CZ" sz="1800" dirty="0" smtClean="0"/>
              <a:t>12.4.2013</a:t>
            </a:r>
            <a:r>
              <a:rPr lang="cs-CZ" sz="1800" dirty="0"/>
              <a:t>]. Dostupné pod licencí Public </a:t>
            </a:r>
            <a:r>
              <a:rPr lang="cs-CZ" sz="1800" dirty="0" err="1" smtClean="0"/>
              <a:t>Domain</a:t>
            </a:r>
            <a:r>
              <a:rPr lang="cs-CZ" sz="1800" dirty="0" smtClean="0"/>
              <a:t> </a:t>
            </a:r>
            <a:r>
              <a:rPr lang="cs-CZ" sz="1800" dirty="0"/>
              <a:t>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cs.wikipedia.org/wiki/Soubor:Digital-clock-alarm.jpg</a:t>
            </a:r>
            <a:endParaRPr lang="cs-CZ" sz="1800" dirty="0" smtClean="0"/>
          </a:p>
          <a:p>
            <a:pPr marL="0" indent="0">
              <a:buNone/>
            </a:pPr>
            <a:r>
              <a:rPr lang="nl-NL" sz="1800" dirty="0"/>
              <a:t>VULKANO UWE H. FRIESE , BREMERHAVEN. </a:t>
            </a:r>
            <a:r>
              <a:rPr lang="nl-NL" sz="1800" i="1" dirty="0"/>
              <a:t>wikimedia</a:t>
            </a:r>
            <a:r>
              <a:rPr lang="nl-NL" sz="1800" dirty="0"/>
              <a:t>: hodinky [online]. [cit. </a:t>
            </a:r>
            <a:r>
              <a:rPr lang="nl-NL" sz="1800" dirty="0" smtClean="0"/>
              <a:t>1</a:t>
            </a:r>
            <a:r>
              <a:rPr lang="cs-CZ" sz="1800" dirty="0" smtClean="0"/>
              <a:t>2</a:t>
            </a:r>
            <a:r>
              <a:rPr lang="nl-NL" sz="1800" dirty="0" smtClean="0"/>
              <a:t>.</a:t>
            </a:r>
            <a:r>
              <a:rPr lang="cs-CZ" sz="1800" dirty="0" smtClean="0"/>
              <a:t>4</a:t>
            </a:r>
            <a:r>
              <a:rPr lang="nl-NL" sz="1800" dirty="0" smtClean="0"/>
              <a:t>.2013</a:t>
            </a:r>
            <a:r>
              <a:rPr lang="nl-NL" sz="1800" dirty="0"/>
              <a:t>]. </a:t>
            </a:r>
            <a:r>
              <a:rPr lang="nl-NL" sz="1800" dirty="0" smtClean="0"/>
              <a:t>Dostupný</a:t>
            </a:r>
            <a:r>
              <a:rPr lang="en-US" sz="1800" dirty="0"/>
              <a:t> </a:t>
            </a:r>
            <a:r>
              <a:rPr lang="cs-CZ" sz="1800" dirty="0" smtClean="0"/>
              <a:t>pod licencí </a:t>
            </a:r>
            <a:r>
              <a:rPr lang="en-US" sz="1800" dirty="0" smtClean="0">
                <a:hlinkClick r:id="rId3" tooltip="w:en:Creative Commons"/>
              </a:rPr>
              <a:t>Creative </a:t>
            </a:r>
            <a:r>
              <a:rPr lang="en-US" sz="1800" dirty="0">
                <a:hlinkClick r:id="rId3" tooltip="w:en:Creative Commons"/>
              </a:rPr>
              <a:t>Commons</a:t>
            </a:r>
            <a:r>
              <a:rPr lang="en-US" sz="1800" dirty="0"/>
              <a:t> Attribution-Share Alike </a:t>
            </a:r>
            <a:r>
              <a:rPr lang="en-US" sz="1800" dirty="0">
                <a:hlinkClick r:id="rId4"/>
              </a:rPr>
              <a:t>3.0 </a:t>
            </a:r>
            <a:r>
              <a:rPr lang="en-US" sz="1800" dirty="0" err="1">
                <a:hlinkClick r:id="rId4"/>
              </a:rPr>
              <a:t>Unported</a:t>
            </a:r>
            <a:r>
              <a:rPr lang="en-US" sz="1800" dirty="0"/>
              <a:t>, </a:t>
            </a:r>
            <a:r>
              <a:rPr lang="en-US" sz="1800" dirty="0">
                <a:hlinkClick r:id="rId5"/>
              </a:rPr>
              <a:t>2.5 Generic</a:t>
            </a:r>
            <a:r>
              <a:rPr lang="en-US" sz="1800" dirty="0"/>
              <a:t>, </a:t>
            </a:r>
            <a:r>
              <a:rPr lang="en-US" sz="1800" dirty="0">
                <a:hlinkClick r:id="rId6"/>
              </a:rPr>
              <a:t>2.0 Generic</a:t>
            </a:r>
            <a:r>
              <a:rPr lang="en-US" sz="1800" dirty="0"/>
              <a:t> and </a:t>
            </a:r>
            <a:r>
              <a:rPr lang="en-US" sz="1800" dirty="0">
                <a:hlinkClick r:id="rId7"/>
              </a:rPr>
              <a:t>1.0 Generic</a:t>
            </a:r>
            <a:r>
              <a:rPr lang="nl-NL" sz="1800" dirty="0" smtClean="0"/>
              <a:t> </a:t>
            </a:r>
            <a:r>
              <a:rPr lang="nl-NL" sz="1800" dirty="0"/>
              <a:t>na WWW: </a:t>
            </a:r>
            <a:r>
              <a:rPr lang="cs-CZ" sz="1800" dirty="0" smtClean="0">
                <a:hlinkClick r:id="rId8"/>
              </a:rPr>
              <a:t>h</a:t>
            </a:r>
            <a:r>
              <a:rPr lang="nl-NL" sz="1800" dirty="0" smtClean="0">
                <a:hlinkClick r:id="rId8"/>
              </a:rPr>
              <a:t>ttp</a:t>
            </a:r>
            <a:r>
              <a:rPr lang="nl-NL" sz="1800" dirty="0">
                <a:hlinkClick r:id="rId8"/>
              </a:rPr>
              <a:t>://</a:t>
            </a:r>
            <a:r>
              <a:rPr lang="nl-NL" sz="1800" dirty="0" smtClean="0">
                <a:hlinkClick r:id="rId8"/>
              </a:rPr>
              <a:t>cs.wikipedia.org/wiki/Soubor:Lorus1_037_wikipedia.jpg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THEJOSH. </a:t>
            </a:r>
            <a:r>
              <a:rPr lang="cs-CZ" sz="1800" i="1" dirty="0" err="1"/>
              <a:t>wikimedia</a:t>
            </a:r>
            <a:r>
              <a:rPr lang="cs-CZ" sz="1800" dirty="0"/>
              <a:t>: stopky [online]. [cit. </a:t>
            </a:r>
            <a:r>
              <a:rPr lang="cs-CZ" sz="1800" dirty="0" smtClean="0"/>
              <a:t>12.4.2013</a:t>
            </a:r>
            <a:r>
              <a:rPr lang="cs-CZ" sz="1800" dirty="0"/>
              <a:t>]. Dostupné pod licencí Public </a:t>
            </a:r>
            <a:r>
              <a:rPr lang="cs-CZ" sz="1800" smtClean="0"/>
              <a:t>Domain </a:t>
            </a:r>
            <a:r>
              <a:rPr lang="cs-CZ" sz="1800" dirty="0"/>
              <a:t>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cs.wikipedia.org/wiki/Soubor:Leet_stopwatch.JPG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>
                <a:latin typeface="+mn-lt"/>
              </a:rPr>
              <a:t>Použité zdroje:</a:t>
            </a:r>
            <a:endParaRPr lang="cs-CZ" sz="18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530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823</TotalTime>
  <Words>922</Words>
  <Application>Microsoft Office PowerPoint</Application>
  <PresentationFormat>Předvádění na obrazovce (4:3)</PresentationFormat>
  <Paragraphs>182</Paragraphs>
  <Slides>12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Snímek 1</vt:lpstr>
      <vt:lpstr>Čas</vt:lpstr>
      <vt:lpstr>Co je to čas a kde se s ním setkáme?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132</cp:revision>
  <dcterms:created xsi:type="dcterms:W3CDTF">2013-01-16T20:09:48Z</dcterms:created>
  <dcterms:modified xsi:type="dcterms:W3CDTF">2015-07-17T07:01:32Z</dcterms:modified>
</cp:coreProperties>
</file>