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7"/>
  </p:notesMasterIdLst>
  <p:sldIdLst>
    <p:sldId id="276" r:id="rId2"/>
    <p:sldId id="256" r:id="rId3"/>
    <p:sldId id="257" r:id="rId4"/>
    <p:sldId id="266" r:id="rId5"/>
    <p:sldId id="27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5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Grafická karta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III/2/VT/2/1/05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Vzdělávací předmět: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Výpočetní technika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Hardware počítače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se základní deskou počítače.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Patice, konektory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materiálu.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Kombinovaná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5. – 9. ročníku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14.4.2013</a:t>
            </a: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5357850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ZÁKLADNÍ DESKA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9124" y="1785926"/>
            <a:ext cx="4500594" cy="375487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Základní deska slouží k propojení všech zařízení  uvnitř počítače do jednoho funkčního celku.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Základní desky mohou obsahovat integrovanou zvukovou kartu, síťovou kartu a grafickou kartu. 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Vnější konektory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propojují další periferie počítače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Patice pro operační paměť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zde se připojuje potřebná kapacita operační paměti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Patice pro procesor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pro instalaci příslušného procesoru, dle typu základní desky a požadavku na výkon sestavy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Patice pro napájecí konektor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pro napájení základní desky,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má 20 nebo 24 pinů (kontaktů) </a:t>
            </a:r>
          </a:p>
          <a:p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Chipset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základní desky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je zařízení, které zprostředkovává komunikaci mezi procesorem, pamětí a např. USB porty</a:t>
            </a:r>
          </a:p>
        </p:txBody>
      </p:sp>
      <p:sp>
        <p:nvSpPr>
          <p:cNvPr id="12" name="Elipsa 11"/>
          <p:cNvSpPr/>
          <p:nvPr/>
        </p:nvSpPr>
        <p:spPr>
          <a:xfrm>
            <a:off x="4143372" y="3071810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143372" y="3500438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4143372" y="4143380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4143372" y="2610145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4143372" y="3038773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43372" y="3467401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143372" y="4110343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4282" y="6000768"/>
            <a:ext cx="87154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Poznámka: Popisovaná základní deska je pro procesory AMD (i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vícejádrové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)             .</a:t>
            </a:r>
          </a:p>
        </p:txBody>
      </p:sp>
      <p:grpSp>
        <p:nvGrpSpPr>
          <p:cNvPr id="16" name="Skupina 15"/>
          <p:cNvGrpSpPr/>
          <p:nvPr/>
        </p:nvGrpSpPr>
        <p:grpSpPr>
          <a:xfrm>
            <a:off x="4143372" y="4714884"/>
            <a:ext cx="357190" cy="461665"/>
            <a:chOff x="4143372" y="2610145"/>
            <a:chExt cx="357190" cy="461665"/>
          </a:xfrm>
        </p:grpSpPr>
        <p:sp>
          <p:nvSpPr>
            <p:cNvPr id="20" name="Elipsa 1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5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021196"/>
            <a:ext cx="4051539" cy="2199892"/>
          </a:xfrm>
          <a:prstGeom prst="rect">
            <a:avLst/>
          </a:prstGeom>
        </p:spPr>
      </p:pic>
      <p:grpSp>
        <p:nvGrpSpPr>
          <p:cNvPr id="23" name="Skupina 22"/>
          <p:cNvGrpSpPr/>
          <p:nvPr/>
        </p:nvGrpSpPr>
        <p:grpSpPr>
          <a:xfrm>
            <a:off x="2987824" y="3665089"/>
            <a:ext cx="357190" cy="461665"/>
            <a:chOff x="4143372" y="2610145"/>
            <a:chExt cx="357190" cy="461665"/>
          </a:xfrm>
        </p:grpSpPr>
        <p:sp>
          <p:nvSpPr>
            <p:cNvPr id="25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395536" y="3355824"/>
            <a:ext cx="357190" cy="461665"/>
            <a:chOff x="4143372" y="2610145"/>
            <a:chExt cx="357190" cy="461665"/>
          </a:xfrm>
        </p:grpSpPr>
        <p:sp>
          <p:nvSpPr>
            <p:cNvPr id="28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1331640" y="3515218"/>
            <a:ext cx="357190" cy="461665"/>
            <a:chOff x="4143372" y="2610145"/>
            <a:chExt cx="357190" cy="461665"/>
          </a:xfrm>
        </p:grpSpPr>
        <p:sp>
          <p:nvSpPr>
            <p:cNvPr id="31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252660" y="2627459"/>
            <a:ext cx="357190" cy="461665"/>
            <a:chOff x="4143372" y="2610145"/>
            <a:chExt cx="357190" cy="461665"/>
          </a:xfrm>
        </p:grpSpPr>
        <p:sp>
          <p:nvSpPr>
            <p:cNvPr id="34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4</a:t>
              </a: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2018321" y="2021196"/>
            <a:ext cx="357190" cy="461665"/>
            <a:chOff x="4143372" y="2610145"/>
            <a:chExt cx="357190" cy="461665"/>
          </a:xfrm>
        </p:grpSpPr>
        <p:sp>
          <p:nvSpPr>
            <p:cNvPr id="37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5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ZÁKLADNÍ DESKA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4282" y="6000768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Poznámka: Existuje několik velikostních formátů základních desek. Pro malé základní desky je to typ: </a:t>
            </a:r>
          </a:p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Micro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ATX, pro nejmenší: Mini ITX a pro standardní velikosti skříní je klasická velikost: ATX.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429124" y="1785926"/>
            <a:ext cx="4500594" cy="353943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Základní deska slouží k propojení všech zařízení  uvnitř počítače do jednoho funkčního celku.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Konektory SATA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propojují základní desku s novými typy pevných disků nebo optickou mechanikou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Konektory IDE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propojují základní desku se staršími typy pevných disků a optickou mechanikou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Baterie základní desky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zajišťuje napájení základního nastavení počítače (BIOS)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Patice PCI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pro připojení přídavných karet, např. zvukovou nebo síťovou kartu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Patice pro grafickou kartu PCI-E (AGP)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slouží k připojení výhradně grafických karet</a:t>
            </a:r>
          </a:p>
        </p:txBody>
      </p:sp>
      <p:grpSp>
        <p:nvGrpSpPr>
          <p:cNvPr id="27" name="Skupina 26"/>
          <p:cNvGrpSpPr/>
          <p:nvPr/>
        </p:nvGrpSpPr>
        <p:grpSpPr>
          <a:xfrm>
            <a:off x="4143372" y="4753285"/>
            <a:ext cx="357190" cy="461665"/>
            <a:chOff x="4143372" y="2610145"/>
            <a:chExt cx="357190" cy="461665"/>
          </a:xfrm>
        </p:grpSpPr>
        <p:sp>
          <p:nvSpPr>
            <p:cNvPr id="28" name="Elipsa 27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5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4143372" y="4143380"/>
            <a:ext cx="357190" cy="461665"/>
            <a:chOff x="4143372" y="2610145"/>
            <a:chExt cx="357190" cy="461665"/>
          </a:xfrm>
        </p:grpSpPr>
        <p:sp>
          <p:nvSpPr>
            <p:cNvPr id="31" name="Elipsa 30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4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4143372" y="3467401"/>
            <a:ext cx="357190" cy="461665"/>
            <a:chOff x="4143372" y="2610145"/>
            <a:chExt cx="357190" cy="461665"/>
          </a:xfrm>
        </p:grpSpPr>
        <p:sp>
          <p:nvSpPr>
            <p:cNvPr id="34" name="Elipsa 33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4143372" y="2824459"/>
            <a:ext cx="357190" cy="461665"/>
            <a:chOff x="4143372" y="2610145"/>
            <a:chExt cx="357190" cy="461665"/>
          </a:xfrm>
        </p:grpSpPr>
        <p:sp>
          <p:nvSpPr>
            <p:cNvPr id="37" name="Elipsa 36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4143372" y="2181517"/>
            <a:ext cx="357190" cy="461665"/>
            <a:chOff x="4143372" y="2610145"/>
            <a:chExt cx="357190" cy="461665"/>
          </a:xfrm>
        </p:grpSpPr>
        <p:sp>
          <p:nvSpPr>
            <p:cNvPr id="40" name="Elipsa 3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" y="2492896"/>
            <a:ext cx="4101345" cy="2226936"/>
          </a:xfrm>
          <a:prstGeom prst="rect">
            <a:avLst/>
          </a:prstGeom>
        </p:spPr>
      </p:pic>
      <p:grpSp>
        <p:nvGrpSpPr>
          <p:cNvPr id="21" name="Skupina 20"/>
          <p:cNvGrpSpPr/>
          <p:nvPr/>
        </p:nvGrpSpPr>
        <p:grpSpPr>
          <a:xfrm>
            <a:off x="1332210" y="2433662"/>
            <a:ext cx="357190" cy="461665"/>
            <a:chOff x="4143372" y="2610145"/>
            <a:chExt cx="357190" cy="461665"/>
          </a:xfrm>
        </p:grpSpPr>
        <p:sp>
          <p:nvSpPr>
            <p:cNvPr id="22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1046458" y="2649686"/>
            <a:ext cx="357190" cy="461665"/>
            <a:chOff x="4143372" y="2610145"/>
            <a:chExt cx="357190" cy="461665"/>
          </a:xfrm>
        </p:grpSpPr>
        <p:sp>
          <p:nvSpPr>
            <p:cNvPr id="25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2339752" y="2800542"/>
            <a:ext cx="357190" cy="461665"/>
            <a:chOff x="4143372" y="2610145"/>
            <a:chExt cx="357190" cy="461665"/>
          </a:xfrm>
        </p:grpSpPr>
        <p:sp>
          <p:nvSpPr>
            <p:cNvPr id="43" name="Elipsa 33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3203848" y="2578636"/>
            <a:ext cx="357190" cy="461665"/>
            <a:chOff x="4143372" y="2610145"/>
            <a:chExt cx="357190" cy="461665"/>
          </a:xfrm>
        </p:grpSpPr>
        <p:sp>
          <p:nvSpPr>
            <p:cNvPr id="46" name="Elipsa 30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4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2763586" y="3111351"/>
            <a:ext cx="357190" cy="461665"/>
            <a:chOff x="4143372" y="2610145"/>
            <a:chExt cx="357190" cy="461665"/>
          </a:xfrm>
        </p:grpSpPr>
        <p:sp>
          <p:nvSpPr>
            <p:cNvPr id="49" name="Elipsa 27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5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2143116"/>
            <a:ext cx="8715436" cy="73866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Základní deska elektrozařízení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je přítomna téměř ve všech elektrospotřebičích v domácnosti. Počítačem a notebookem počínaje a automatickou pračkou nebo mikrovlnnou troubou konče. 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ZÁKLADNÍ DESKA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28662" y="3260711"/>
            <a:ext cx="3571900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Integrated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Drive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Electronics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Basic Input-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Output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System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Peripheral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Component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Interconnect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Accelerated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Graphics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Port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572000" y="3260711"/>
            <a:ext cx="4357718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Obecná zkratka pro rozhraní starších typů disků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Systém pro inicializaci připojeného hardware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Sběrnice pro připojení přídavných karet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Starší typ sběrnice pro připojení grafické karty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14282" y="3260711"/>
            <a:ext cx="642942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IDE</a:t>
            </a: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BIOS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PCI 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AGP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4282" y="4405978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Významní výrobci pevných disků</a:t>
            </a:r>
          </a:p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Asus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IBM, DFI, MSI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14282" y="5116969"/>
            <a:ext cx="8715436" cy="73866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Parametry základní desky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Název základní desky je většinou odvozen z obsaženého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chipsetu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 Ten určuje, pro jaký typ procesoru je deska určena. </a:t>
            </a:r>
          </a:p>
        </p:txBody>
      </p:sp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ZÁKLADNÍ DESKA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5720" y="2928934"/>
            <a:ext cx="8678768" cy="193899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Vypiš základní součásti základní desky.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K čemu slouží baterie základní desky?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   Jaká zařízení uvnitř počítače připojíš k základní desce?</a:t>
            </a:r>
          </a:p>
          <a:p>
            <a:pPr marL="342900" indent="-342900">
              <a:buFontTx/>
              <a:buAutoNum type="arabicPeriod" startAt="4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Jaké periferie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počítače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můžeš připojit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k základní desce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Jaký ostatní hardware bývá již součástí základní desky?</a:t>
            </a:r>
          </a:p>
          <a:p>
            <a:pPr marL="342900" indent="-342900"/>
            <a:r>
              <a:rPr lang="cs-CZ" sz="2000" dirty="0" smtClean="0">
                <a:latin typeface="Arial" pitchFamily="34" charset="0"/>
                <a:cs typeface="Arial" pitchFamily="34" charset="0"/>
              </a:rPr>
              <a:t>6.    V jakých ostatních elektrických zařízeních můžeš najít základní desku?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643050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1086</TotalTime>
  <Words>528</Words>
  <Application>Microsoft Office PowerPoint</Application>
  <PresentationFormat>Předvádění na obrazovce (4:3)</PresentationFormat>
  <Paragraphs>92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Vlnění</vt:lpstr>
      <vt:lpstr>Snímek 1</vt:lpstr>
      <vt:lpstr>ZÁKLADNÍ DESKA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163</cp:revision>
  <dcterms:created xsi:type="dcterms:W3CDTF">2013-01-16T20:09:48Z</dcterms:created>
  <dcterms:modified xsi:type="dcterms:W3CDTF">2015-07-17T06:29:59Z</dcterms:modified>
</cp:coreProperties>
</file>