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0" r:id="rId1"/>
  </p:sldMasterIdLst>
  <p:notesMasterIdLst>
    <p:notesMasterId r:id="rId6"/>
  </p:notesMasterIdLst>
  <p:sldIdLst>
    <p:sldId id="276" r:id="rId2"/>
    <p:sldId id="256" r:id="rId3"/>
    <p:sldId id="257" r:id="rId4"/>
    <p:sldId id="275" r:id="rId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03" autoAdjust="0"/>
    <p:restoredTop sz="94631" autoAdjust="0"/>
  </p:normalViewPr>
  <p:slideViewPr>
    <p:cSldViewPr>
      <p:cViewPr varScale="1">
        <p:scale>
          <a:sx n="96" d="100"/>
          <a:sy n="96" d="100"/>
        </p:scale>
        <p:origin x="-324" y="-90"/>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p:cViewPr varScale="1">
        <p:scale>
          <a:sx n="70" d="100"/>
          <a:sy n="70" d="100"/>
        </p:scale>
        <p:origin x="-3246" y="-90"/>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EAC04FF-F2AD-4D03-B083-525C695CD0FE}" type="datetimeFigureOut">
              <a:rPr lang="cs-CZ" smtClean="0"/>
              <a:pPr/>
              <a:t>16.7.2015</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59EDA8B-DF92-454E-951C-CBC509FC4BB3}" type="slidenum">
              <a:rPr lang="cs-CZ" smtClean="0"/>
              <a:pPr/>
              <a:t>‹#›</a:t>
            </a:fld>
            <a:endParaRPr lang="cs-CZ"/>
          </a:p>
        </p:txBody>
      </p:sp>
    </p:spTree>
    <p:extLst>
      <p:ext uri="{BB962C8B-B14F-4D97-AF65-F5344CB8AC3E}">
        <p14:creationId xmlns:p14="http://schemas.microsoft.com/office/powerpoint/2010/main" xmlns="" val="29074754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259EDA8B-DF92-454E-951C-CBC509FC4BB3}" type="slidenum">
              <a:rPr lang="cs-CZ" smtClean="0"/>
              <a:pPr/>
              <a:t>2</a:t>
            </a:fld>
            <a:endParaRPr lang="cs-CZ" dirty="0"/>
          </a:p>
        </p:txBody>
      </p:sp>
    </p:spTree>
    <p:extLst>
      <p:ext uri="{BB962C8B-B14F-4D97-AF65-F5344CB8AC3E}">
        <p14:creationId xmlns:p14="http://schemas.microsoft.com/office/powerpoint/2010/main" xmlns="" val="726431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9227ED4-B38A-47D9-A7A2-2CA5706A54A5}" type="slidenum">
              <a:rPr lang="sk-SK"/>
              <a:pPr/>
              <a:t>4</a:t>
            </a:fld>
            <a:endParaRPr lang="sk-SK"/>
          </a:p>
        </p:txBody>
      </p:sp>
      <p:sp>
        <p:nvSpPr>
          <p:cNvPr id="282626" name="Rectangle 2"/>
          <p:cNvSpPr>
            <a:spLocks noGrp="1" noRot="1" noChangeAspect="1" noChangeArrowheads="1" noTextEdit="1"/>
          </p:cNvSpPr>
          <p:nvPr>
            <p:ph type="sldImg"/>
          </p:nvPr>
        </p:nvSpPr>
        <p:spPr>
          <a:xfrm>
            <a:off x="1150938" y="692150"/>
            <a:ext cx="4556125" cy="3416300"/>
          </a:xfrm>
          <a:ln cap="flat"/>
        </p:spPr>
      </p:sp>
      <p:sp>
        <p:nvSpPr>
          <p:cNvPr id="282627" name="Rectangle 3"/>
          <p:cNvSpPr>
            <a:spLocks noGrp="1" noChangeArrowheads="1"/>
          </p:cNvSpPr>
          <p:nvPr>
            <p:ph type="body" idx="1"/>
          </p:nvPr>
        </p:nvSpPr>
        <p:spPr>
          <a:xfrm>
            <a:off x="914400" y="4343134"/>
            <a:ext cx="5029200" cy="4115028"/>
          </a:xfrm>
          <a:ln/>
        </p:spPr>
        <p:txBody>
          <a:bodyPr/>
          <a:lstStyle/>
          <a:p>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cs-CZ" smtClean="0"/>
              <a:t>Kliknutím lze upravit styl.</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7BF16B86-A335-4EE1-B3D4-E8B3B7A3E8E1}" type="datetime1">
              <a:rPr lang="cs-CZ" smtClean="0"/>
              <a:pPr/>
              <a:t>16.7.2015</a:t>
            </a:fld>
            <a:endParaRPr lang="cs-CZ"/>
          </a:p>
        </p:txBody>
      </p:sp>
      <p:sp>
        <p:nvSpPr>
          <p:cNvPr id="5" name="Footer Placeholder 4"/>
          <p:cNvSpPr>
            <a:spLocks noGrp="1"/>
          </p:cNvSpPr>
          <p:nvPr>
            <p:ph type="ftr" sz="quarter" idx="11"/>
          </p:nvPr>
        </p:nvSpPr>
        <p:spPr/>
        <p:txBody>
          <a:bodyPr/>
          <a:lstStyle/>
          <a:p>
            <a:r>
              <a:rPr lang="cs-CZ" smtClean="0"/>
              <a:t>Autorem materiálu a všech jeho částí, není-li uvedeno jinak, je Petra Kejkrtová. Dostupné z Metodického portálu www.rvp.cz, ISSN: 1802-4785, financovaného z ESF a státního rozpočtu ČR. Provozuje Národní ústav pro vzdělávání, školské poradenské zařízení zařízení pro další vzdělávání pedagogických pracovníků (NÚV).</a:t>
            </a:r>
            <a:endParaRPr lang="cs-CZ"/>
          </a:p>
        </p:txBody>
      </p:sp>
      <p:sp>
        <p:nvSpPr>
          <p:cNvPr id="6" name="Slide Number Placeholder 5"/>
          <p:cNvSpPr>
            <a:spLocks noGrp="1"/>
          </p:cNvSpPr>
          <p:nvPr>
            <p:ph type="sldNum" sz="quarter" idx="12"/>
          </p:nvPr>
        </p:nvSpPr>
        <p:spPr/>
        <p:txBody>
          <a:bodyPr/>
          <a:lstStyle/>
          <a:p>
            <a:fld id="{C95C1553-5D48-48E8-9337-CA2D7FBD6D0D}" type="slidenum">
              <a:rPr lang="cs-CZ" smtClean="0"/>
              <a:pPr/>
              <a:t>‹#›</a:t>
            </a:fld>
            <a:endParaRPr lang="cs-CZ"/>
          </a:p>
        </p:txBody>
      </p:sp>
    </p:spTree>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6C485F6A-ABA3-42A7-ADDE-4B15A1B022AE}" type="datetime1">
              <a:rPr lang="cs-CZ" smtClean="0"/>
              <a:pPr/>
              <a:t>16.7.2015</a:t>
            </a:fld>
            <a:endParaRPr lang="cs-CZ"/>
          </a:p>
        </p:txBody>
      </p:sp>
      <p:sp>
        <p:nvSpPr>
          <p:cNvPr id="5" name="Footer Placeholder 4"/>
          <p:cNvSpPr>
            <a:spLocks noGrp="1"/>
          </p:cNvSpPr>
          <p:nvPr>
            <p:ph type="ftr" sz="quarter" idx="11"/>
          </p:nvPr>
        </p:nvSpPr>
        <p:spPr/>
        <p:txBody>
          <a:bodyPr/>
          <a:lstStyle/>
          <a:p>
            <a:r>
              <a:rPr lang="cs-CZ" smtClean="0"/>
              <a:t>Autorem materiálu a všech jeho částí, není-li uvedeno jinak, je Petra Kejkrtová. Dostupné z Metodického portálu www.rvp.cz, ISSN: 1802-4785, financovaného z ESF a státního rozpočtu ČR. Provozuje Národní ústav pro vzdělávání, školské poradenské zařízení zařízení pro další vzdělávání pedagogických pracovníků (NÚV).</a:t>
            </a:r>
            <a:endParaRPr lang="cs-CZ"/>
          </a:p>
        </p:txBody>
      </p:sp>
      <p:sp>
        <p:nvSpPr>
          <p:cNvPr id="6" name="Slide Number Placeholder 5"/>
          <p:cNvSpPr>
            <a:spLocks noGrp="1"/>
          </p:cNvSpPr>
          <p:nvPr>
            <p:ph type="sldNum" sz="quarter" idx="12"/>
          </p:nvPr>
        </p:nvSpPr>
        <p:spPr/>
        <p:txBody>
          <a:bodyPr/>
          <a:lstStyle/>
          <a:p>
            <a:fld id="{C95C1553-5D48-48E8-9337-CA2D7FBD6D0D}" type="slidenum">
              <a:rPr lang="cs-CZ" smtClean="0"/>
              <a:pPr/>
              <a:t>‹#›</a:t>
            </a:fld>
            <a:endParaRPr lang="cs-CZ"/>
          </a:p>
        </p:txBody>
      </p:sp>
      <p:sp>
        <p:nvSpPr>
          <p:cNvPr id="7" name="Title 6"/>
          <p:cNvSpPr>
            <a:spLocks noGrp="1"/>
          </p:cNvSpPr>
          <p:nvPr>
            <p:ph type="title"/>
          </p:nvPr>
        </p:nvSpPr>
        <p:spPr/>
        <p:txBody>
          <a:bodyPr/>
          <a:lstStyle/>
          <a:p>
            <a:r>
              <a:rPr lang="cs-CZ" smtClean="0"/>
              <a:t>Kliknutím lze upravit styl.</a:t>
            </a:r>
            <a:endParaRPr lang="en-US"/>
          </a:p>
        </p:txBody>
      </p:sp>
    </p:spTree>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cs-CZ" smtClean="0"/>
              <a:t>Kliknutím lze upravit styl.</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B7F21BE3-76AA-490E-BD07-1860B29E1202}" type="datetime1">
              <a:rPr lang="cs-CZ" smtClean="0"/>
              <a:pPr/>
              <a:t>16.7.2015</a:t>
            </a:fld>
            <a:endParaRPr lang="cs-CZ"/>
          </a:p>
        </p:txBody>
      </p:sp>
      <p:sp>
        <p:nvSpPr>
          <p:cNvPr id="5" name="Footer Placeholder 4"/>
          <p:cNvSpPr>
            <a:spLocks noGrp="1"/>
          </p:cNvSpPr>
          <p:nvPr>
            <p:ph type="ftr" sz="quarter" idx="11"/>
          </p:nvPr>
        </p:nvSpPr>
        <p:spPr/>
        <p:txBody>
          <a:bodyPr/>
          <a:lstStyle/>
          <a:p>
            <a:r>
              <a:rPr lang="cs-CZ" smtClean="0"/>
              <a:t>Autorem materiálu a všech jeho částí, není-li uvedeno jinak, je Petra Kejkrtová. Dostupné z Metodického portálu www.rvp.cz, ISSN: 1802-4785, financovaného z ESF a státního rozpočtu ČR. Provozuje Národní ústav pro vzdělávání, školské poradenské zařízení zařízení pro další vzdělávání pedagogických pracovníků (NÚV).</a:t>
            </a:r>
            <a:endParaRPr lang="cs-CZ"/>
          </a:p>
        </p:txBody>
      </p:sp>
      <p:sp>
        <p:nvSpPr>
          <p:cNvPr id="6" name="Slide Number Placeholder 5"/>
          <p:cNvSpPr>
            <a:spLocks noGrp="1"/>
          </p:cNvSpPr>
          <p:nvPr>
            <p:ph type="sldNum" sz="quarter" idx="12"/>
          </p:nvPr>
        </p:nvSpPr>
        <p:spPr/>
        <p:txBody>
          <a:bodyPr/>
          <a:lstStyle/>
          <a:p>
            <a:fld id="{C95C1553-5D48-48E8-9337-CA2D7FBD6D0D}" type="slidenum">
              <a:rPr lang="cs-CZ" smtClean="0"/>
              <a:pPr/>
              <a:t>‹#›</a:t>
            </a:fld>
            <a:endParaRPr lang="cs-CZ"/>
          </a:p>
        </p:txBody>
      </p:sp>
    </p:spTree>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5" name="Date Placeholder 4"/>
          <p:cNvSpPr>
            <a:spLocks noGrp="1"/>
          </p:cNvSpPr>
          <p:nvPr>
            <p:ph type="dt" sz="half" idx="10"/>
          </p:nvPr>
        </p:nvSpPr>
        <p:spPr/>
        <p:txBody>
          <a:bodyPr/>
          <a:lstStyle/>
          <a:p>
            <a:fld id="{545AB5AB-66F4-4942-825D-0E4F786F30E3}" type="datetime1">
              <a:rPr lang="cs-CZ" smtClean="0"/>
              <a:pPr/>
              <a:t>16.7.2015</a:t>
            </a:fld>
            <a:endParaRPr lang="cs-CZ"/>
          </a:p>
        </p:txBody>
      </p:sp>
      <p:sp>
        <p:nvSpPr>
          <p:cNvPr id="6" name="Footer Placeholder 5"/>
          <p:cNvSpPr>
            <a:spLocks noGrp="1"/>
          </p:cNvSpPr>
          <p:nvPr>
            <p:ph type="ftr" sz="quarter" idx="11"/>
          </p:nvPr>
        </p:nvSpPr>
        <p:spPr/>
        <p:txBody>
          <a:bodyPr/>
          <a:lstStyle/>
          <a:p>
            <a:r>
              <a:rPr lang="cs-CZ" smtClean="0"/>
              <a:t>Autorem materiálu a všech jeho částí, není-li uvedeno jinak, je Petra Kejkrtová. Dostupné z Metodického portálu www.rvp.cz, ISSN: 1802-4785, financovaného z ESF a státního rozpočtu ČR. Provozuje Národní ústav pro vzdělávání, školské poradenské zařízení zařízení pro další vzdělávání pedagogických pracovníků (NÚV).</a:t>
            </a:r>
            <a:endParaRPr lang="cs-CZ"/>
          </a:p>
        </p:txBody>
      </p:sp>
      <p:sp>
        <p:nvSpPr>
          <p:cNvPr id="7" name="Slide Number Placeholder 6"/>
          <p:cNvSpPr>
            <a:spLocks noGrp="1"/>
          </p:cNvSpPr>
          <p:nvPr>
            <p:ph type="sldNum" sz="quarter" idx="12"/>
          </p:nvPr>
        </p:nvSpPr>
        <p:spPr/>
        <p:txBody>
          <a:bodyPr/>
          <a:lstStyle/>
          <a:p>
            <a:fld id="{C95C1553-5D48-48E8-9337-CA2D7FBD6D0D}" type="slidenum">
              <a:rPr lang="cs-CZ" smtClean="0"/>
              <a:pPr/>
              <a:t>‹#›</a:t>
            </a:fld>
            <a:endParaRPr lang="cs-CZ"/>
          </a:p>
        </p:txBody>
      </p:sp>
      <p:sp>
        <p:nvSpPr>
          <p:cNvPr id="9" name="Content Placeholder 8"/>
          <p:cNvSpPr>
            <a:spLocks noGrp="1"/>
          </p:cNvSpPr>
          <p:nvPr>
            <p:ph sz="quarter" idx="13"/>
          </p:nvPr>
        </p:nvSpPr>
        <p:spPr>
          <a:xfrm>
            <a:off x="676655" y="2679192"/>
            <a:ext cx="3822192" cy="34472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CECE86D2-7E3C-4742-A6D9-1C3EB0B0481D}" type="datetime1">
              <a:rPr lang="cs-CZ" smtClean="0"/>
              <a:pPr/>
              <a:t>16.7.2015</a:t>
            </a:fld>
            <a:endParaRPr lang="cs-CZ"/>
          </a:p>
        </p:txBody>
      </p:sp>
      <p:sp>
        <p:nvSpPr>
          <p:cNvPr id="8" name="Footer Placeholder 7"/>
          <p:cNvSpPr>
            <a:spLocks noGrp="1"/>
          </p:cNvSpPr>
          <p:nvPr>
            <p:ph type="ftr" sz="quarter" idx="11"/>
          </p:nvPr>
        </p:nvSpPr>
        <p:spPr/>
        <p:txBody>
          <a:bodyPr/>
          <a:lstStyle/>
          <a:p>
            <a:r>
              <a:rPr lang="cs-CZ" smtClean="0"/>
              <a:t>Autorem materiálu a všech jeho částí, není-li uvedeno jinak, je Petra Kejkrtová. Dostupné z Metodického portálu www.rvp.cz, ISSN: 1802-4785, financovaného z ESF a státního rozpočtu ČR. Provozuje Národní ústav pro vzdělávání, školské poradenské zařízení zařízení pro další vzdělávání pedagogických pracovníků (NÚV).</a:t>
            </a:r>
            <a:endParaRPr lang="cs-CZ"/>
          </a:p>
        </p:txBody>
      </p:sp>
      <p:sp>
        <p:nvSpPr>
          <p:cNvPr id="9" name="Slide Number Placeholder 8"/>
          <p:cNvSpPr>
            <a:spLocks noGrp="1"/>
          </p:cNvSpPr>
          <p:nvPr>
            <p:ph type="sldNum" sz="quarter" idx="12"/>
          </p:nvPr>
        </p:nvSpPr>
        <p:spPr/>
        <p:txBody>
          <a:bodyPr/>
          <a:lstStyle/>
          <a:p>
            <a:fld id="{C95C1553-5D48-48E8-9337-CA2D7FBD6D0D}" type="slidenum">
              <a:rPr lang="cs-CZ" smtClean="0"/>
              <a:pPr/>
              <a:t>‹#›</a:t>
            </a:fld>
            <a:endParaRPr lang="cs-CZ"/>
          </a:p>
        </p:txBody>
      </p:sp>
    </p:spTree>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8FC99FDB-668D-42B0-A81C-2B7813F61846}" type="datetime1">
              <a:rPr lang="cs-CZ" smtClean="0"/>
              <a:pPr/>
              <a:t>16.7.2015</a:t>
            </a:fld>
            <a:endParaRPr lang="cs-CZ"/>
          </a:p>
        </p:txBody>
      </p:sp>
      <p:sp>
        <p:nvSpPr>
          <p:cNvPr id="4" name="Footer Placeholder 3"/>
          <p:cNvSpPr>
            <a:spLocks noGrp="1"/>
          </p:cNvSpPr>
          <p:nvPr>
            <p:ph type="ftr" sz="quarter" idx="11"/>
          </p:nvPr>
        </p:nvSpPr>
        <p:spPr/>
        <p:txBody>
          <a:bodyPr/>
          <a:lstStyle/>
          <a:p>
            <a:r>
              <a:rPr lang="cs-CZ" smtClean="0"/>
              <a:t>Autorem materiálu a všech jeho částí, není-li uvedeno jinak, je Petra Kejkrtová. Dostupné z Metodického portálu www.rvp.cz, ISSN: 1802-4785, financovaného z ESF a státního rozpočtu ČR. Provozuje Národní ústav pro vzdělávání, školské poradenské zařízení zařízení pro další vzdělávání pedagogických pracovníků (NÚV).</a:t>
            </a:r>
            <a:endParaRPr lang="cs-CZ"/>
          </a:p>
        </p:txBody>
      </p:sp>
      <p:sp>
        <p:nvSpPr>
          <p:cNvPr id="5" name="Slide Number Placeholder 4"/>
          <p:cNvSpPr>
            <a:spLocks noGrp="1"/>
          </p:cNvSpPr>
          <p:nvPr>
            <p:ph type="sldNum" sz="quarter" idx="12"/>
          </p:nvPr>
        </p:nvSpPr>
        <p:spPr/>
        <p:txBody>
          <a:bodyPr/>
          <a:lstStyle/>
          <a:p>
            <a:fld id="{C95C1553-5D48-48E8-9337-CA2D7FBD6D0D}" type="slidenum">
              <a:rPr lang="cs-CZ" smtClean="0"/>
              <a:pPr/>
              <a:t>‹#›</a:t>
            </a:fld>
            <a:endParaRPr lang="cs-CZ"/>
          </a:p>
        </p:txBody>
      </p:sp>
    </p:spTree>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DD06BB2E-28D2-4AF5-B87E-89C2CC66AAC7}" type="datetime1">
              <a:rPr lang="cs-CZ" smtClean="0"/>
              <a:pPr/>
              <a:t>16.7.2015</a:t>
            </a:fld>
            <a:endParaRPr lang="cs-CZ"/>
          </a:p>
        </p:txBody>
      </p:sp>
      <p:sp>
        <p:nvSpPr>
          <p:cNvPr id="3" name="Footer Placeholder 2"/>
          <p:cNvSpPr>
            <a:spLocks noGrp="1"/>
          </p:cNvSpPr>
          <p:nvPr>
            <p:ph type="ftr" sz="quarter" idx="11"/>
          </p:nvPr>
        </p:nvSpPr>
        <p:spPr/>
        <p:txBody>
          <a:bodyPr/>
          <a:lstStyle/>
          <a:p>
            <a:r>
              <a:rPr lang="cs-CZ" smtClean="0"/>
              <a:t>Autorem materiálu a všech jeho částí, není-li uvedeno jinak, je Petra Kejkrtová. Dostupné z Metodického portálu www.rvp.cz, ISSN: 1802-4785, financovaného z ESF a státního rozpočtu ČR. Provozuje Národní ústav pro vzdělávání, školské poradenské zařízení zařízení pro další vzdělávání pedagogických pracovníků (NÚV).</a:t>
            </a:r>
            <a:endParaRPr lang="cs-CZ"/>
          </a:p>
        </p:txBody>
      </p:sp>
      <p:sp>
        <p:nvSpPr>
          <p:cNvPr id="4" name="Slide Number Placeholder 3"/>
          <p:cNvSpPr>
            <a:spLocks noGrp="1"/>
          </p:cNvSpPr>
          <p:nvPr>
            <p:ph type="sldNum" sz="quarter" idx="12"/>
          </p:nvPr>
        </p:nvSpPr>
        <p:spPr/>
        <p:txBody>
          <a:bodyPr/>
          <a:lstStyle/>
          <a:p>
            <a:fld id="{C95C1553-5D48-48E8-9337-CA2D7FBD6D0D}" type="slidenum">
              <a:rPr lang="cs-CZ" smtClean="0"/>
              <a:pPr/>
              <a:t>‹#›</a:t>
            </a:fld>
            <a:endParaRPr lang="cs-CZ"/>
          </a:p>
        </p:txBody>
      </p:sp>
    </p:spTree>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8439A915-7E57-4723-8FEF-337C90021233}" type="datetime1">
              <a:rPr lang="cs-CZ" smtClean="0"/>
              <a:pPr/>
              <a:t>16.7.2015</a:t>
            </a:fld>
            <a:endParaRPr lang="cs-CZ"/>
          </a:p>
        </p:txBody>
      </p:sp>
      <p:sp>
        <p:nvSpPr>
          <p:cNvPr id="6" name="Footer Placeholder 5"/>
          <p:cNvSpPr>
            <a:spLocks noGrp="1"/>
          </p:cNvSpPr>
          <p:nvPr>
            <p:ph type="ftr" sz="quarter" idx="11"/>
          </p:nvPr>
        </p:nvSpPr>
        <p:spPr/>
        <p:txBody>
          <a:bodyPr/>
          <a:lstStyle/>
          <a:p>
            <a:r>
              <a:rPr lang="cs-CZ" smtClean="0"/>
              <a:t>Autorem materiálu a všech jeho částí, není-li uvedeno jinak, je Petra Kejkrtová. Dostupné z Metodického portálu www.rvp.cz, ISSN: 1802-4785, financovaného z ESF a státního rozpočtu ČR. Provozuje Národní ústav pro vzdělávání, školské poradenské zařízení zařízení pro další vzdělávání pedagogických pracovníků (NÚV).</a:t>
            </a:r>
            <a:endParaRPr lang="cs-CZ"/>
          </a:p>
        </p:txBody>
      </p:sp>
      <p:sp>
        <p:nvSpPr>
          <p:cNvPr id="7" name="Slide Number Placeholder 6"/>
          <p:cNvSpPr>
            <a:spLocks noGrp="1"/>
          </p:cNvSpPr>
          <p:nvPr>
            <p:ph type="sldNum" sz="quarter" idx="12"/>
          </p:nvPr>
        </p:nvSpPr>
        <p:spPr/>
        <p:txBody>
          <a:bodyPr/>
          <a:lstStyle/>
          <a:p>
            <a:fld id="{C95C1553-5D48-48E8-9337-CA2D7FBD6D0D}" type="slidenum">
              <a:rPr lang="cs-CZ" smtClean="0"/>
              <a:pPr/>
              <a:t>‹#›</a:t>
            </a:fld>
            <a:endParaRPr lang="cs-CZ"/>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cs-CZ" smtClean="0"/>
              <a:t>Kliknutím lze upravit styl.</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cs-CZ" smtClean="0"/>
              <a:t>Kliknutím lze upravit styl.</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24C9015A-28E9-4EC2-B69B-9F122839CCBF}" type="datetime1">
              <a:rPr lang="cs-CZ" smtClean="0"/>
              <a:pPr/>
              <a:t>16.7.2015</a:t>
            </a:fld>
            <a:endParaRPr lang="cs-CZ"/>
          </a:p>
        </p:txBody>
      </p:sp>
      <p:sp>
        <p:nvSpPr>
          <p:cNvPr id="6" name="Footer Placeholder 5"/>
          <p:cNvSpPr>
            <a:spLocks noGrp="1"/>
          </p:cNvSpPr>
          <p:nvPr>
            <p:ph type="ftr" sz="quarter" idx="11"/>
          </p:nvPr>
        </p:nvSpPr>
        <p:spPr/>
        <p:txBody>
          <a:bodyPr/>
          <a:lstStyle/>
          <a:p>
            <a:r>
              <a:rPr lang="cs-CZ" smtClean="0"/>
              <a:t>Autorem materiálu a všech jeho částí, není-li uvedeno jinak, je Petra Kejkrtová. Dostupné z Metodického portálu www.rvp.cz, ISSN: 1802-4785, financovaného z ESF a státního rozpočtu ČR. Provozuje Národní ústav pro vzdělávání, školské poradenské zařízení zařízení pro další vzdělávání pedagogických pracovníků (NÚV).</a:t>
            </a:r>
            <a:endParaRPr lang="cs-CZ"/>
          </a:p>
        </p:txBody>
      </p:sp>
      <p:sp>
        <p:nvSpPr>
          <p:cNvPr id="7" name="Slide Number Placeholder 6"/>
          <p:cNvSpPr>
            <a:spLocks noGrp="1"/>
          </p:cNvSpPr>
          <p:nvPr>
            <p:ph type="sldNum" sz="quarter" idx="12"/>
          </p:nvPr>
        </p:nvSpPr>
        <p:spPr/>
        <p:txBody>
          <a:bodyPr/>
          <a:lstStyle/>
          <a:p>
            <a:fld id="{C95C1553-5D48-48E8-9337-CA2D7FBD6D0D}" type="slidenum">
              <a:rPr lang="cs-CZ" smtClean="0"/>
              <a:pPr/>
              <a:t>‹#›</a:t>
            </a:fld>
            <a:endParaRPr lang="cs-CZ"/>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Tree>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9E1C022B-96D2-47DC-B609-F553001CA3DF}" type="datetime1">
              <a:rPr lang="cs-CZ" smtClean="0"/>
              <a:pPr/>
              <a:t>16.7.2015</a:t>
            </a:fld>
            <a:endParaRPr lang="cs-CZ"/>
          </a:p>
        </p:txBody>
      </p:sp>
      <p:sp>
        <p:nvSpPr>
          <p:cNvPr id="5" name="Footer Placeholder 4"/>
          <p:cNvSpPr>
            <a:spLocks noGrp="1"/>
          </p:cNvSpPr>
          <p:nvPr>
            <p:ph type="ftr" sz="quarter" idx="11"/>
          </p:nvPr>
        </p:nvSpPr>
        <p:spPr/>
        <p:txBody>
          <a:bodyPr/>
          <a:lstStyle/>
          <a:p>
            <a:r>
              <a:rPr lang="cs-CZ" smtClean="0"/>
              <a:t>Autorem materiálu a všech jeho částí, není-li uvedeno jinak, je Petra Kejkrtová. Dostupné z Metodického portálu www.rvp.cz, ISSN: 1802-4785, financovaného z ESF a státního rozpočtu ČR. Provozuje Národní ústav pro vzdělávání, školské poradenské zařízení zařízení pro další vzdělávání pedagogických pracovníků (NÚV).</a:t>
            </a:r>
            <a:endParaRPr lang="cs-CZ"/>
          </a:p>
        </p:txBody>
      </p:sp>
      <p:sp>
        <p:nvSpPr>
          <p:cNvPr id="6" name="Slide Number Placeholder 5"/>
          <p:cNvSpPr>
            <a:spLocks noGrp="1"/>
          </p:cNvSpPr>
          <p:nvPr>
            <p:ph type="sldNum" sz="quarter" idx="12"/>
          </p:nvPr>
        </p:nvSpPr>
        <p:spPr/>
        <p:txBody>
          <a:bodyPr/>
          <a:lstStyle/>
          <a:p>
            <a:fld id="{C95C1553-5D48-48E8-9337-CA2D7FBD6D0D}" type="slidenum">
              <a:rPr lang="cs-CZ" smtClean="0"/>
              <a:pPr/>
              <a:t>‹#›</a:t>
            </a:fld>
            <a:endParaRPr lang="cs-CZ"/>
          </a:p>
        </p:txBody>
      </p:sp>
    </p:spTree>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79D0E71A-3D8A-48A5-8747-860C47D8EF8B}" type="datetime1">
              <a:rPr lang="cs-CZ" smtClean="0"/>
              <a:pPr/>
              <a:t>16.7.2015</a:t>
            </a:fld>
            <a:endParaRPr lang="cs-CZ"/>
          </a:p>
        </p:txBody>
      </p:sp>
      <p:sp>
        <p:nvSpPr>
          <p:cNvPr id="5" name="Footer Placeholder 4"/>
          <p:cNvSpPr>
            <a:spLocks noGrp="1"/>
          </p:cNvSpPr>
          <p:nvPr>
            <p:ph type="ftr" sz="quarter" idx="11"/>
          </p:nvPr>
        </p:nvSpPr>
        <p:spPr/>
        <p:txBody>
          <a:bodyPr/>
          <a:lstStyle/>
          <a:p>
            <a:r>
              <a:rPr lang="cs-CZ" smtClean="0"/>
              <a:t>Autorem materiálu a všech jeho částí, není-li uvedeno jinak, je Petra Kejkrtová. Dostupné z Metodického portálu www.rvp.cz, ISSN: 1802-4785, financovaného z ESF a státního rozpočtu ČR. Provozuje Národní ústav pro vzdělávání, školské poradenské zařízení zařízení pro další vzdělávání pedagogických pracovníků (NÚV).</a:t>
            </a:r>
            <a:endParaRPr lang="cs-CZ"/>
          </a:p>
        </p:txBody>
      </p:sp>
      <p:sp>
        <p:nvSpPr>
          <p:cNvPr id="6" name="Slide Number Placeholder 5"/>
          <p:cNvSpPr>
            <a:spLocks noGrp="1"/>
          </p:cNvSpPr>
          <p:nvPr>
            <p:ph type="sldNum" sz="quarter" idx="12"/>
          </p:nvPr>
        </p:nvSpPr>
        <p:spPr/>
        <p:txBody>
          <a:bodyPr/>
          <a:lstStyle/>
          <a:p>
            <a:fld id="{C95C1553-5D48-48E8-9337-CA2D7FBD6D0D}" type="slidenum">
              <a:rPr lang="cs-CZ" smtClean="0"/>
              <a:pPr/>
              <a:t>‹#›</a:t>
            </a:fld>
            <a:endParaRPr lang="cs-CZ"/>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cs-CZ" smtClean="0"/>
              <a:t>Kliknutím lze upravit styl.</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9A6A416D-4E2C-46CB-917A-F821D03A4C80}" type="datetime1">
              <a:rPr lang="cs-CZ" smtClean="0"/>
              <a:pPr/>
              <a:t>16.7.2015</a:t>
            </a:fld>
            <a:endParaRPr lang="cs-CZ"/>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r>
              <a:rPr lang="cs-CZ" smtClean="0"/>
              <a:t>Autorem materiálu a všech jeho částí, není-li uvedeno jinak, je Petra Kejkrtová. Dostupné z Metodického portálu www.rvp.cz, ISSN: 1802-4785, financovaného z ESF a státního rozpočtu ČR. Provozuje Národní ústav pro vzdělávání, školské poradenské zařízení zařízení pro další vzdělávání pedagogických pracovníků (NÚV).</a:t>
            </a:r>
            <a:endParaRPr lang="cs-CZ"/>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C95C1553-5D48-48E8-9337-CA2D7FBD6D0D}" type="slidenum">
              <a:rPr lang="cs-CZ" smtClean="0"/>
              <a:pPr/>
              <a:t>‹#›</a:t>
            </a:fld>
            <a:endParaRPr lang="cs-CZ" dirty="0"/>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 bg1="lt1" tx1="dk1" bg2="lt2" tx2="dk2" accent1="accent1" accent2="accent2" accent3="accent3" accent4="accent4" accent5="accent5" accent6="accent6" hlink="hlink" folHlink="folHlink"/>
  <p:sldLayoutIdLst>
    <p:sldLayoutId id="2147483901" r:id="rId1"/>
    <p:sldLayoutId id="2147483902" r:id="rId2"/>
    <p:sldLayoutId id="2147483903" r:id="rId3"/>
    <p:sldLayoutId id="2147483904" r:id="rId4"/>
    <p:sldLayoutId id="2147483905" r:id="rId5"/>
    <p:sldLayoutId id="2147483906" r:id="rId6"/>
    <p:sldLayoutId id="2147483907" r:id="rId7"/>
    <p:sldLayoutId id="2147483908" r:id="rId8"/>
    <p:sldLayoutId id="2147483909" r:id="rId9"/>
    <p:sldLayoutId id="2147483910" r:id="rId10"/>
    <p:sldLayoutId id="2147483911" r:id="rId11"/>
  </p:sldLayoutIdLst>
  <p:transition/>
  <p:hf sldNum="0" hdr="0" dt="0"/>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t="10011" b="9899"/>
          <a:stretch>
            <a:fillRect/>
          </a:stretch>
        </p:blipFill>
        <p:spPr bwMode="auto">
          <a:xfrm>
            <a:off x="1571604" y="1571612"/>
            <a:ext cx="5773737" cy="114300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2216110" y="6021288"/>
            <a:ext cx="4737100" cy="7064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3" name="Obdélník 2"/>
          <p:cNvSpPr/>
          <p:nvPr/>
        </p:nvSpPr>
        <p:spPr>
          <a:xfrm>
            <a:off x="2071670" y="3071810"/>
            <a:ext cx="5143536" cy="2492990"/>
          </a:xfrm>
          <a:prstGeom prst="rect">
            <a:avLst/>
          </a:prstGeom>
        </p:spPr>
        <p:txBody>
          <a:bodyPr wrap="square">
            <a:spAutoFit/>
          </a:bodyPr>
          <a:lstStyle/>
          <a:p>
            <a:r>
              <a:rPr lang="cs-CZ" sz="1200" dirty="0">
                <a:latin typeface="Calibri" pitchFamily="34" charset="0"/>
                <a:cs typeface="Calibri" pitchFamily="34" charset="0"/>
              </a:rPr>
              <a:t>Číslo projektu: </a:t>
            </a:r>
            <a:r>
              <a:rPr lang="cs-CZ" sz="1200" b="1" dirty="0" smtClean="0">
                <a:latin typeface="Calibri" pitchFamily="34" charset="0"/>
                <a:cs typeface="Calibri" pitchFamily="34" charset="0"/>
              </a:rPr>
              <a:t>CZ.1.07/1.4.00/21.3811</a:t>
            </a:r>
            <a:endParaRPr lang="cs-CZ" sz="1200" b="1" dirty="0">
              <a:latin typeface="Calibri" pitchFamily="34" charset="0"/>
              <a:cs typeface="Calibri" pitchFamily="34" charset="0"/>
            </a:endParaRPr>
          </a:p>
          <a:p>
            <a:r>
              <a:rPr lang="cs-CZ" sz="1200" dirty="0">
                <a:latin typeface="Calibri" pitchFamily="34" charset="0"/>
                <a:cs typeface="Calibri" pitchFamily="34" charset="0"/>
              </a:rPr>
              <a:t>Název DUM: </a:t>
            </a:r>
            <a:r>
              <a:rPr lang="cs-CZ" sz="1200" b="1" dirty="0" smtClean="0">
                <a:latin typeface="Calibri" pitchFamily="34" charset="0"/>
                <a:cs typeface="Calibri" pitchFamily="34" charset="0"/>
              </a:rPr>
              <a:t>Vlastnosti světla</a:t>
            </a:r>
          </a:p>
          <a:p>
            <a:r>
              <a:rPr lang="cs-CZ" sz="1200" dirty="0" smtClean="0">
                <a:latin typeface="Calibri" pitchFamily="34" charset="0"/>
                <a:cs typeface="Calibri" pitchFamily="34" charset="0"/>
              </a:rPr>
              <a:t>Číslo </a:t>
            </a:r>
            <a:r>
              <a:rPr lang="cs-CZ" sz="1200" dirty="0">
                <a:latin typeface="Calibri" pitchFamily="34" charset="0"/>
                <a:cs typeface="Calibri" pitchFamily="34" charset="0"/>
              </a:rPr>
              <a:t>DUM: </a:t>
            </a:r>
            <a:r>
              <a:rPr lang="cs-CZ" sz="1200" b="1" dirty="0" smtClean="0">
                <a:latin typeface="Calibri" pitchFamily="34" charset="0"/>
                <a:cs typeface="Calibri" pitchFamily="34" charset="0"/>
              </a:rPr>
              <a:t>III/2/VT/2/3/41</a:t>
            </a:r>
            <a:endParaRPr lang="cs-CZ" sz="1200" b="1" dirty="0">
              <a:latin typeface="Calibri" pitchFamily="34" charset="0"/>
              <a:cs typeface="Calibri" pitchFamily="34" charset="0"/>
            </a:endParaRPr>
          </a:p>
          <a:p>
            <a:r>
              <a:rPr lang="cs-CZ" sz="1200" dirty="0" smtClean="0">
                <a:latin typeface="Calibri" pitchFamily="34" charset="0"/>
                <a:cs typeface="Calibri" pitchFamily="34" charset="0"/>
              </a:rPr>
              <a:t>Vzdělávací </a:t>
            </a:r>
            <a:r>
              <a:rPr lang="cs-CZ" sz="1200" dirty="0">
                <a:latin typeface="Calibri" pitchFamily="34" charset="0"/>
                <a:cs typeface="Calibri" pitchFamily="34" charset="0"/>
              </a:rPr>
              <a:t>předmět: </a:t>
            </a:r>
            <a:r>
              <a:rPr lang="cs-CZ" sz="1200" b="1" dirty="0" smtClean="0">
                <a:latin typeface="Calibri" pitchFamily="34" charset="0"/>
                <a:cs typeface="Calibri" pitchFamily="34" charset="0"/>
              </a:rPr>
              <a:t>Výpočetní technika</a:t>
            </a:r>
            <a:endParaRPr lang="cs-CZ" sz="1200" b="1" dirty="0">
              <a:latin typeface="Calibri" pitchFamily="34" charset="0"/>
              <a:cs typeface="Calibri" pitchFamily="34" charset="0"/>
            </a:endParaRPr>
          </a:p>
          <a:p>
            <a:r>
              <a:rPr lang="cs-CZ" sz="1200" dirty="0">
                <a:latin typeface="Calibri" pitchFamily="34" charset="0"/>
                <a:cs typeface="Calibri" pitchFamily="34" charset="0"/>
              </a:rPr>
              <a:t>Tematická oblast: </a:t>
            </a:r>
            <a:r>
              <a:rPr lang="cs-CZ" sz="1200" b="1" dirty="0" smtClean="0">
                <a:latin typeface="Calibri" pitchFamily="34" charset="0"/>
                <a:cs typeface="Calibri" pitchFamily="34" charset="0"/>
              </a:rPr>
              <a:t>Počítačová fotografie</a:t>
            </a:r>
            <a:endParaRPr lang="cs-CZ" sz="1200" b="1" dirty="0">
              <a:latin typeface="Calibri" pitchFamily="34" charset="0"/>
              <a:cs typeface="Calibri" pitchFamily="34" charset="0"/>
            </a:endParaRPr>
          </a:p>
          <a:p>
            <a:r>
              <a:rPr lang="cs-CZ" sz="1200" dirty="0">
                <a:latin typeface="Calibri" pitchFamily="34" charset="0"/>
                <a:cs typeface="Calibri" pitchFamily="34" charset="0"/>
              </a:rPr>
              <a:t>Autor: </a:t>
            </a:r>
            <a:r>
              <a:rPr lang="cs-CZ" sz="1200" b="1" dirty="0" smtClean="0">
                <a:latin typeface="Calibri" pitchFamily="34" charset="0"/>
                <a:cs typeface="Calibri" pitchFamily="34" charset="0"/>
              </a:rPr>
              <a:t>Radek </a:t>
            </a:r>
            <a:r>
              <a:rPr lang="cs-CZ" sz="1200" b="1" dirty="0" err="1" smtClean="0">
                <a:latin typeface="Calibri" pitchFamily="34" charset="0"/>
                <a:cs typeface="Calibri" pitchFamily="34" charset="0"/>
              </a:rPr>
              <a:t>Mareška</a:t>
            </a:r>
            <a:endParaRPr lang="cs-CZ" sz="1200" b="1" dirty="0">
              <a:latin typeface="Calibri" pitchFamily="34" charset="0"/>
              <a:cs typeface="Calibri" pitchFamily="34" charset="0"/>
            </a:endParaRPr>
          </a:p>
          <a:p>
            <a:r>
              <a:rPr lang="cs-CZ" sz="1200" dirty="0" smtClean="0">
                <a:latin typeface="Calibri" pitchFamily="34" charset="0"/>
                <a:cs typeface="Calibri" pitchFamily="34" charset="0"/>
              </a:rPr>
              <a:t>Anotace: </a:t>
            </a:r>
            <a:r>
              <a:rPr lang="cs-CZ" sz="1200" b="1" dirty="0" smtClean="0">
                <a:latin typeface="Calibri" pitchFamily="34" charset="0"/>
                <a:cs typeface="Calibri" pitchFamily="34" charset="0"/>
              </a:rPr>
              <a:t>Žák </a:t>
            </a:r>
            <a:r>
              <a:rPr lang="cs-CZ" sz="1200" b="1" dirty="0">
                <a:latin typeface="Calibri" pitchFamily="34" charset="0"/>
                <a:cs typeface="Calibri" pitchFamily="34" charset="0"/>
              </a:rPr>
              <a:t>se </a:t>
            </a:r>
            <a:r>
              <a:rPr lang="cs-CZ" sz="1200" b="1" dirty="0" smtClean="0">
                <a:latin typeface="Calibri" pitchFamily="34" charset="0"/>
                <a:cs typeface="Calibri" pitchFamily="34" charset="0"/>
              </a:rPr>
              <a:t>seznámí s vlastnostmi světla ve fotografii</a:t>
            </a:r>
            <a:endParaRPr lang="cs-CZ" sz="1200" b="1" dirty="0">
              <a:latin typeface="Calibri" pitchFamily="34" charset="0"/>
              <a:cs typeface="Calibri" pitchFamily="34" charset="0"/>
            </a:endParaRPr>
          </a:p>
          <a:p>
            <a:r>
              <a:rPr lang="cs-CZ" sz="1200" dirty="0">
                <a:latin typeface="Calibri" pitchFamily="34" charset="0"/>
                <a:cs typeface="Calibri" pitchFamily="34" charset="0"/>
              </a:rPr>
              <a:t>Klíčová slova</a:t>
            </a:r>
            <a:r>
              <a:rPr lang="cs-CZ" sz="1200" dirty="0" smtClean="0">
                <a:latin typeface="Calibri" pitchFamily="34" charset="0"/>
                <a:cs typeface="Calibri" pitchFamily="34" charset="0"/>
              </a:rPr>
              <a:t>: </a:t>
            </a:r>
            <a:r>
              <a:rPr lang="cs-CZ" sz="1200" b="1" dirty="0" smtClean="0">
                <a:latin typeface="Calibri" pitchFamily="34" charset="0"/>
                <a:cs typeface="Calibri" pitchFamily="34" charset="0"/>
              </a:rPr>
              <a:t>Fotografie, </a:t>
            </a:r>
            <a:r>
              <a:rPr lang="cs-CZ" sz="1200" b="1" dirty="0" err="1" smtClean="0">
                <a:latin typeface="Calibri" pitchFamily="34" charset="0"/>
                <a:cs typeface="Calibri" pitchFamily="34" charset="0"/>
              </a:rPr>
              <a:t>camera</a:t>
            </a:r>
            <a:r>
              <a:rPr lang="cs-CZ" sz="1200" b="1" dirty="0" smtClean="0">
                <a:latin typeface="Calibri" pitchFamily="34" charset="0"/>
                <a:cs typeface="Calibri" pitchFamily="34" charset="0"/>
              </a:rPr>
              <a:t> </a:t>
            </a:r>
            <a:r>
              <a:rPr lang="cs-CZ" sz="1200" b="1" dirty="0" err="1" smtClean="0">
                <a:latin typeface="Calibri" pitchFamily="34" charset="0"/>
                <a:cs typeface="Calibri" pitchFamily="34" charset="0"/>
              </a:rPr>
              <a:t>obscura</a:t>
            </a:r>
            <a:r>
              <a:rPr lang="cs-CZ" sz="1200" b="1" dirty="0" smtClean="0">
                <a:latin typeface="Calibri" pitchFamily="34" charset="0"/>
                <a:cs typeface="Calibri" pitchFamily="34" charset="0"/>
              </a:rPr>
              <a:t>, difuzní světlo</a:t>
            </a:r>
            <a:endParaRPr lang="cs-CZ" sz="1200" b="1" dirty="0">
              <a:latin typeface="Calibri" pitchFamily="34" charset="0"/>
              <a:cs typeface="Calibri" pitchFamily="34" charset="0"/>
            </a:endParaRPr>
          </a:p>
          <a:p>
            <a:r>
              <a:rPr lang="cs-CZ" sz="1200" dirty="0">
                <a:latin typeface="Calibri" pitchFamily="34" charset="0"/>
                <a:cs typeface="Calibri" pitchFamily="34" charset="0"/>
              </a:rPr>
              <a:t>Metodické pokyny: </a:t>
            </a:r>
            <a:r>
              <a:rPr lang="cs-CZ" sz="1200" b="1" dirty="0">
                <a:latin typeface="Calibri" pitchFamily="34" charset="0"/>
                <a:cs typeface="Calibri" pitchFamily="34" charset="0"/>
              </a:rPr>
              <a:t>PC, DTP, metodické pokyny jsou součástí </a:t>
            </a:r>
            <a:r>
              <a:rPr lang="cs-CZ" sz="1200" b="1" dirty="0" smtClean="0">
                <a:latin typeface="Calibri" pitchFamily="34" charset="0"/>
                <a:cs typeface="Calibri" pitchFamily="34" charset="0"/>
              </a:rPr>
              <a:t>materiálu.</a:t>
            </a:r>
            <a:endParaRPr lang="cs-CZ" sz="1200" b="1" dirty="0">
              <a:latin typeface="Calibri" pitchFamily="34" charset="0"/>
              <a:cs typeface="Calibri" pitchFamily="34" charset="0"/>
            </a:endParaRPr>
          </a:p>
          <a:p>
            <a:r>
              <a:rPr lang="cs-CZ" sz="1200" dirty="0">
                <a:latin typeface="Calibri" pitchFamily="34" charset="0"/>
                <a:cs typeface="Calibri" pitchFamily="34" charset="0"/>
              </a:rPr>
              <a:t>Druh učebního materiálu: </a:t>
            </a:r>
            <a:r>
              <a:rPr lang="cs-CZ" sz="1200" b="1" dirty="0">
                <a:latin typeface="Calibri" pitchFamily="34" charset="0"/>
                <a:cs typeface="Calibri" pitchFamily="34" charset="0"/>
              </a:rPr>
              <a:t>Prezentace doplněná fotografiemi a úkoly.</a:t>
            </a:r>
          </a:p>
          <a:p>
            <a:r>
              <a:rPr lang="cs-CZ" sz="1200" dirty="0">
                <a:latin typeface="Calibri" pitchFamily="34" charset="0"/>
                <a:cs typeface="Calibri" pitchFamily="34" charset="0"/>
              </a:rPr>
              <a:t>Druh interaktivity: </a:t>
            </a:r>
            <a:r>
              <a:rPr lang="cs-CZ" sz="1200" b="1" dirty="0" smtClean="0">
                <a:latin typeface="Calibri" pitchFamily="34" charset="0"/>
                <a:cs typeface="Calibri" pitchFamily="34" charset="0"/>
              </a:rPr>
              <a:t>Kombinovaná</a:t>
            </a:r>
            <a:endParaRPr lang="cs-CZ" sz="1200" b="1" dirty="0">
              <a:latin typeface="Calibri" pitchFamily="34" charset="0"/>
              <a:cs typeface="Calibri" pitchFamily="34" charset="0"/>
            </a:endParaRPr>
          </a:p>
          <a:p>
            <a:r>
              <a:rPr lang="cs-CZ" sz="1200" dirty="0">
                <a:latin typeface="Calibri" pitchFamily="34" charset="0"/>
                <a:cs typeface="Calibri" pitchFamily="34" charset="0"/>
              </a:rPr>
              <a:t>Cílová skupina: </a:t>
            </a:r>
            <a:r>
              <a:rPr lang="cs-CZ" sz="1200" b="1" dirty="0">
                <a:latin typeface="Calibri" pitchFamily="34" charset="0"/>
                <a:cs typeface="Calibri" pitchFamily="34" charset="0"/>
              </a:rPr>
              <a:t>Žák </a:t>
            </a:r>
            <a:r>
              <a:rPr lang="cs-CZ" sz="1200" b="1" dirty="0" smtClean="0">
                <a:latin typeface="Calibri" pitchFamily="34" charset="0"/>
                <a:cs typeface="Calibri" pitchFamily="34" charset="0"/>
              </a:rPr>
              <a:t>6. – 8. ročníku</a:t>
            </a:r>
            <a:endParaRPr lang="cs-CZ" sz="1200" b="1" dirty="0">
              <a:latin typeface="Calibri" pitchFamily="34" charset="0"/>
              <a:cs typeface="Calibri" pitchFamily="34" charset="0"/>
            </a:endParaRPr>
          </a:p>
          <a:p>
            <a:r>
              <a:rPr lang="cs-CZ" sz="1200" dirty="0">
                <a:latin typeface="Calibri" pitchFamily="34" charset="0"/>
                <a:cs typeface="Calibri" pitchFamily="34" charset="0"/>
              </a:rPr>
              <a:t>Datum vzniku DUM: </a:t>
            </a:r>
            <a:r>
              <a:rPr lang="cs-CZ" sz="1200" b="1" dirty="0" smtClean="0">
                <a:latin typeface="Calibri" pitchFamily="34" charset="0"/>
                <a:cs typeface="Calibri" pitchFamily="34" charset="0"/>
              </a:rPr>
              <a:t>14.4.2013</a:t>
            </a:r>
            <a:endParaRPr lang="cs-CZ" sz="1200" b="1" dirty="0">
              <a:latin typeface="Calibri" pitchFamily="34" charset="0"/>
              <a:cs typeface="Calibri" pitchFamily="34" charset="0"/>
            </a:endParaRPr>
          </a:p>
        </p:txBody>
      </p:sp>
    </p:spTree>
    <p:extLst>
      <p:ext uri="{BB962C8B-B14F-4D97-AF65-F5344CB8AC3E}">
        <p14:creationId xmlns:p14="http://schemas.microsoft.com/office/powerpoint/2010/main" xmlns="" val="1494863945"/>
      </p:ext>
    </p:extLst>
  </p:cSld>
  <p:clrMapOvr>
    <a:masterClrMapping/>
  </p:clrMapOvr>
  <p:transition>
    <p:wedg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descr="D:\Prace\Pictures\tema1\4-400.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846332" y="3435750"/>
            <a:ext cx="2986840" cy="2240130"/>
          </a:xfrm>
          <a:prstGeom prst="rect">
            <a:avLst/>
          </a:prstGeom>
          <a:noFill/>
          <a:extLst>
            <a:ext uri="{909E8E84-426E-40DD-AFC4-6F175D3DCCD1}">
              <a14:hiddenFill xmlns:a14="http://schemas.microsoft.com/office/drawing/2010/main" xmlns="">
                <a:solidFill>
                  <a:srgbClr val="FFFFFF"/>
                </a:solidFill>
              </a14:hiddenFill>
            </a:ext>
          </a:extLst>
        </p:spPr>
      </p:pic>
      <p:pic>
        <p:nvPicPr>
          <p:cNvPr id="1026" name="Picture 2" descr="D:\Prace\Pictures\tema1\3-400.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251520" y="1149343"/>
            <a:ext cx="2868534" cy="2151400"/>
          </a:xfrm>
          <a:prstGeom prst="rect">
            <a:avLst/>
          </a:prstGeom>
          <a:noFill/>
          <a:extLst>
            <a:ext uri="{909E8E84-426E-40DD-AFC4-6F175D3DCCD1}">
              <a14:hiddenFill xmlns:a14="http://schemas.microsoft.com/office/drawing/2010/main" xmlns="">
                <a:solidFill>
                  <a:srgbClr val="FFFFFF"/>
                </a:solidFill>
              </a14:hiddenFill>
            </a:ext>
          </a:extLst>
        </p:spPr>
      </p:pic>
      <p:sp>
        <p:nvSpPr>
          <p:cNvPr id="2" name="Nadpis 1"/>
          <p:cNvSpPr>
            <a:spLocks noGrp="1"/>
          </p:cNvSpPr>
          <p:nvPr>
            <p:ph type="ctrTitle" idx="4294967295"/>
          </p:nvPr>
        </p:nvSpPr>
        <p:spPr>
          <a:xfrm>
            <a:off x="358677" y="260648"/>
            <a:ext cx="5357813" cy="428625"/>
          </a:xfrm>
        </p:spPr>
        <p:txBody>
          <a:bodyPr>
            <a:noAutofit/>
          </a:bodyPr>
          <a:lstStyle/>
          <a:p>
            <a:pPr algn="l"/>
            <a:r>
              <a:rPr lang="cs-CZ" sz="2800" dirty="0" smtClean="0">
                <a:ln w="18415" cmpd="sng">
                  <a:solidFill>
                    <a:srgbClr val="FFFFFF"/>
                  </a:solidFill>
                  <a:prstDash val="solid"/>
                </a:ln>
                <a:effectLst>
                  <a:outerShdw blurRad="63500" dir="3600000" algn="tl" rotWithShape="0">
                    <a:srgbClr val="000000">
                      <a:alpha val="70000"/>
                    </a:srgbClr>
                  </a:outerShdw>
                </a:effectLst>
              </a:rPr>
              <a:t>VLASTNOSTI SVĚTLA</a:t>
            </a:r>
            <a:endParaRPr lang="cs-CZ" sz="2800" dirty="0">
              <a:ln w="18415" cmpd="sng">
                <a:solidFill>
                  <a:srgbClr val="FFFFFF"/>
                </a:solidFill>
                <a:prstDash val="solid"/>
              </a:ln>
              <a:effectLst>
                <a:outerShdw blurRad="63500" dir="3600000" algn="tl" rotWithShape="0">
                  <a:srgbClr val="000000">
                    <a:alpha val="70000"/>
                  </a:srgbClr>
                </a:outerShdw>
              </a:effectLst>
            </a:endParaRPr>
          </a:p>
        </p:txBody>
      </p:sp>
      <p:sp>
        <p:nvSpPr>
          <p:cNvPr id="5" name="TextovéPole 4"/>
          <p:cNvSpPr txBox="1"/>
          <p:nvPr/>
        </p:nvSpPr>
        <p:spPr>
          <a:xfrm>
            <a:off x="4391886" y="1785926"/>
            <a:ext cx="4500594" cy="3785652"/>
          </a:xfrm>
          <a:prstGeom prst="rect">
            <a:avLst/>
          </a:prstGeom>
          <a:ln/>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cs-CZ" sz="1200" dirty="0">
                <a:latin typeface="Arial" pitchFamily="34" charset="0"/>
                <a:cs typeface="Arial" pitchFamily="34" charset="0"/>
              </a:rPr>
              <a:t>Fotografie je proces získávání a uchování obrazu za pomocí specifických reakcí na světlo a také výsledek tohoto procesu. Zahrnuje získání záznamu světla tak, jak jej odrážejí objekty, na </a:t>
            </a:r>
            <a:r>
              <a:rPr lang="cs-CZ" sz="1200" dirty="0" err="1">
                <a:latin typeface="Arial" pitchFamily="34" charset="0"/>
                <a:cs typeface="Arial" pitchFamily="34" charset="0"/>
              </a:rPr>
              <a:t>světlocitlivé</a:t>
            </a:r>
            <a:r>
              <a:rPr lang="cs-CZ" sz="1200" dirty="0">
                <a:latin typeface="Arial" pitchFamily="34" charset="0"/>
                <a:cs typeface="Arial" pitchFamily="34" charset="0"/>
              </a:rPr>
              <a:t> médium pomocí časově omezené expozice. Proces je uskutečněn mechanickými, chemickými nebo digitálními přístroji – fotoaparáty</a:t>
            </a:r>
            <a:r>
              <a:rPr lang="cs-CZ" sz="1200" dirty="0" smtClean="0">
                <a:latin typeface="Arial" pitchFamily="34" charset="0"/>
                <a:cs typeface="Arial" pitchFamily="34" charset="0"/>
              </a:rPr>
              <a:t>.</a:t>
            </a:r>
          </a:p>
          <a:p>
            <a:r>
              <a:rPr lang="cs-CZ" sz="1200" dirty="0" smtClean="0">
                <a:latin typeface="Arial" pitchFamily="34" charset="0"/>
                <a:cs typeface="Arial" pitchFamily="34" charset="0"/>
              </a:rPr>
              <a:t>Intenzita </a:t>
            </a:r>
            <a:r>
              <a:rPr lang="cs-CZ" sz="1200" dirty="0">
                <a:latin typeface="Arial" pitchFamily="34" charset="0"/>
                <a:cs typeface="Arial" pitchFamily="34" charset="0"/>
              </a:rPr>
              <a:t>světla má vliv především na expozici. Barva světla a  vyvážení bílé barvy, jsou důležitými faktory, jak bude světlo fotografovaný předmět modelovat. </a:t>
            </a:r>
            <a:endParaRPr lang="cs-CZ" sz="1200" dirty="0" smtClean="0">
              <a:latin typeface="Arial" pitchFamily="34" charset="0"/>
              <a:cs typeface="Arial" pitchFamily="34" charset="0"/>
            </a:endParaRPr>
          </a:p>
          <a:p>
            <a:r>
              <a:rPr lang="cs-CZ" sz="1200" dirty="0" smtClean="0">
                <a:latin typeface="Arial" pitchFamily="34" charset="0"/>
                <a:cs typeface="Arial" pitchFamily="34" charset="0"/>
              </a:rPr>
              <a:t>Víme</a:t>
            </a:r>
            <a:r>
              <a:rPr lang="cs-CZ" sz="1200" dirty="0">
                <a:latin typeface="Arial" pitchFamily="34" charset="0"/>
                <a:cs typeface="Arial" pitchFamily="34" charset="0"/>
              </a:rPr>
              <a:t>, že fotografie zobrazuje třírozměrné předměty reálného světa pouze dvourozměrně. Jak tedy zachytíme třetí chybějící rozměr? </a:t>
            </a:r>
            <a:endParaRPr lang="cs-CZ" sz="1200" dirty="0" smtClean="0">
              <a:latin typeface="Arial" pitchFamily="34" charset="0"/>
              <a:cs typeface="Arial" pitchFamily="34" charset="0"/>
            </a:endParaRPr>
          </a:p>
          <a:p>
            <a:r>
              <a:rPr lang="cs-CZ" sz="1200" dirty="0" smtClean="0">
                <a:latin typeface="Arial" pitchFamily="34" charset="0"/>
                <a:cs typeface="Arial" pitchFamily="34" charset="0"/>
              </a:rPr>
              <a:t>Musíme </a:t>
            </a:r>
            <a:r>
              <a:rPr lang="cs-CZ" sz="1200" dirty="0">
                <a:latin typeface="Arial" pitchFamily="34" charset="0"/>
                <a:cs typeface="Arial" pitchFamily="34" charset="0"/>
              </a:rPr>
              <a:t>ho na fotografii vytvořit formou optické iluze. Světlo a jeho kvalita nám pomohou určit charakter stínů i odlesků, a tak předmět domodelovat. </a:t>
            </a:r>
            <a:endParaRPr lang="cs-CZ" sz="1200" dirty="0" smtClean="0">
              <a:latin typeface="Arial" pitchFamily="34" charset="0"/>
              <a:cs typeface="Arial" pitchFamily="34" charset="0"/>
            </a:endParaRPr>
          </a:p>
          <a:p>
            <a:r>
              <a:rPr lang="cs-CZ" sz="1200" dirty="0" smtClean="0">
                <a:latin typeface="Arial" pitchFamily="34" charset="0"/>
                <a:cs typeface="Arial" pitchFamily="34" charset="0"/>
              </a:rPr>
              <a:t>Světlo </a:t>
            </a:r>
            <a:r>
              <a:rPr lang="cs-CZ" sz="1200" dirty="0">
                <a:latin typeface="Arial" pitchFamily="34" charset="0"/>
                <a:cs typeface="Arial" pitchFamily="34" charset="0"/>
              </a:rPr>
              <a:t>je to, co nám pomůže vyjádřit objem na ploché fotografii. Světlo pro fotografa řadíme do několika kategorií. Ve studiích a ateliérech se používá směrové světlo (vytváří silný stín), rozptýlené (tzv. difuzní) světlo (beze stínu) a jejich kombinace. Na </a:t>
            </a:r>
            <a:r>
              <a:rPr lang="cs-CZ" sz="1200" dirty="0" smtClean="0">
                <a:latin typeface="Arial" pitchFamily="34" charset="0"/>
                <a:cs typeface="Arial" pitchFamily="34" charset="0"/>
              </a:rPr>
              <a:t>obrázku 1 </a:t>
            </a:r>
            <a:r>
              <a:rPr lang="cs-CZ" sz="1200" dirty="0">
                <a:latin typeface="Arial" pitchFamily="34" charset="0"/>
                <a:cs typeface="Arial" pitchFamily="34" charset="0"/>
              </a:rPr>
              <a:t>je světlo přirozené a umělé na obrázku </a:t>
            </a:r>
            <a:r>
              <a:rPr lang="cs-CZ" sz="1200" dirty="0" smtClean="0">
                <a:latin typeface="Arial" pitchFamily="34" charset="0"/>
                <a:cs typeface="Arial" pitchFamily="34" charset="0"/>
              </a:rPr>
              <a:t>2.</a:t>
            </a:r>
          </a:p>
        </p:txBody>
      </p:sp>
      <p:grpSp>
        <p:nvGrpSpPr>
          <p:cNvPr id="20" name="Skupina 19"/>
          <p:cNvGrpSpPr/>
          <p:nvPr/>
        </p:nvGrpSpPr>
        <p:grpSpPr>
          <a:xfrm>
            <a:off x="3059832" y="1483655"/>
            <a:ext cx="357190" cy="461665"/>
            <a:chOff x="4143372" y="2610145"/>
            <a:chExt cx="357190" cy="461665"/>
          </a:xfrm>
        </p:grpSpPr>
        <p:sp>
          <p:nvSpPr>
            <p:cNvPr id="22" name="Elipsa 21"/>
            <p:cNvSpPr/>
            <p:nvPr/>
          </p:nvSpPr>
          <p:spPr>
            <a:xfrm>
              <a:off x="4143372" y="2643182"/>
              <a:ext cx="357190" cy="357190"/>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cs-CZ"/>
            </a:p>
          </p:txBody>
        </p:sp>
        <p:sp>
          <p:nvSpPr>
            <p:cNvPr id="23" name="TextovéPole 22"/>
            <p:cNvSpPr txBox="1"/>
            <p:nvPr/>
          </p:nvSpPr>
          <p:spPr>
            <a:xfrm>
              <a:off x="4143372" y="2610145"/>
              <a:ext cx="214314" cy="461665"/>
            </a:xfrm>
            <a:prstGeom prst="rect">
              <a:avLst/>
            </a:prstGeom>
            <a:noFill/>
          </p:spPr>
          <p:txBody>
            <a:bodyPr wrap="square" rtlCol="0">
              <a:spAutoFit/>
            </a:bodyPr>
            <a:lstStyle/>
            <a:p>
              <a:r>
                <a:rPr lang="cs-CZ" sz="2400" b="1" dirty="0" smtClean="0">
                  <a:solidFill>
                    <a:schemeClr val="accent1">
                      <a:lumMod val="75000"/>
                    </a:schemeClr>
                  </a:solidFill>
                  <a:latin typeface="Arial" pitchFamily="34" charset="0"/>
                  <a:cs typeface="Arial" pitchFamily="34" charset="0"/>
                </a:rPr>
                <a:t>1</a:t>
              </a:r>
              <a:endParaRPr lang="cs-CZ" sz="2400" b="1" dirty="0">
                <a:solidFill>
                  <a:schemeClr val="accent1">
                    <a:lumMod val="75000"/>
                  </a:schemeClr>
                </a:solidFill>
                <a:latin typeface="Arial" pitchFamily="34" charset="0"/>
                <a:cs typeface="Arial" pitchFamily="34" charset="0"/>
              </a:endParaRPr>
            </a:p>
          </p:txBody>
        </p:sp>
      </p:grpSp>
      <p:sp>
        <p:nvSpPr>
          <p:cNvPr id="25" name="Elipsa 24"/>
          <p:cNvSpPr/>
          <p:nvPr/>
        </p:nvSpPr>
        <p:spPr>
          <a:xfrm>
            <a:off x="467544" y="3647874"/>
            <a:ext cx="357190" cy="357190"/>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cs-CZ"/>
          </a:p>
        </p:txBody>
      </p:sp>
      <p:sp>
        <p:nvSpPr>
          <p:cNvPr id="26" name="TextovéPole 25"/>
          <p:cNvSpPr txBox="1"/>
          <p:nvPr/>
        </p:nvSpPr>
        <p:spPr>
          <a:xfrm>
            <a:off x="469254" y="3573016"/>
            <a:ext cx="214314" cy="461665"/>
          </a:xfrm>
          <a:prstGeom prst="rect">
            <a:avLst/>
          </a:prstGeom>
          <a:noFill/>
        </p:spPr>
        <p:txBody>
          <a:bodyPr wrap="square" rtlCol="0">
            <a:spAutoFit/>
          </a:bodyPr>
          <a:lstStyle/>
          <a:p>
            <a:r>
              <a:rPr lang="cs-CZ" sz="2400" b="1" dirty="0" smtClean="0">
                <a:solidFill>
                  <a:schemeClr val="accent1">
                    <a:lumMod val="75000"/>
                  </a:schemeClr>
                </a:solidFill>
                <a:latin typeface="Arial" pitchFamily="34" charset="0"/>
                <a:cs typeface="Arial" pitchFamily="34" charset="0"/>
              </a:rPr>
              <a:t>2</a:t>
            </a:r>
            <a:endParaRPr lang="cs-CZ" sz="2400" b="1" dirty="0">
              <a:solidFill>
                <a:schemeClr val="accent1">
                  <a:lumMod val="75000"/>
                </a:schemeClr>
              </a:solidFill>
              <a:latin typeface="Arial" pitchFamily="34" charset="0"/>
              <a:cs typeface="Arial" pitchFamily="34" charset="0"/>
            </a:endParaRPr>
          </a:p>
        </p:txBody>
      </p:sp>
    </p:spTree>
    <p:extLst>
      <p:ext uri="{BB962C8B-B14F-4D97-AF65-F5344CB8AC3E}">
        <p14:creationId xmlns:p14="http://schemas.microsoft.com/office/powerpoint/2010/main" xmlns="" val="3128541810"/>
      </p:ext>
    </p:extLst>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D:\Prace\Pictures\tema1\1-400.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71301" y="2204864"/>
            <a:ext cx="4032448" cy="3024336"/>
          </a:xfrm>
          <a:prstGeom prst="rect">
            <a:avLst/>
          </a:prstGeom>
          <a:noFill/>
          <a:extLst>
            <a:ext uri="{909E8E84-426E-40DD-AFC4-6F175D3DCCD1}">
              <a14:hiddenFill xmlns:a14="http://schemas.microsoft.com/office/drawing/2010/main" xmlns="">
                <a:solidFill>
                  <a:srgbClr val="FFFFFF"/>
                </a:solidFill>
              </a14:hiddenFill>
            </a:ext>
          </a:extLst>
        </p:spPr>
      </p:pic>
      <p:sp>
        <p:nvSpPr>
          <p:cNvPr id="16" name="TextovéPole 15"/>
          <p:cNvSpPr txBox="1"/>
          <p:nvPr/>
        </p:nvSpPr>
        <p:spPr>
          <a:xfrm>
            <a:off x="4467544" y="1900530"/>
            <a:ext cx="4500594" cy="4524315"/>
          </a:xfrm>
          <a:prstGeom prst="rect">
            <a:avLst/>
          </a:prstGeom>
          <a:ln/>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cs-CZ" sz="1200" b="1" dirty="0">
                <a:latin typeface="Arial" pitchFamily="34" charset="0"/>
                <a:cs typeface="Arial" pitchFamily="34" charset="0"/>
              </a:rPr>
              <a:t>Z historie: </a:t>
            </a:r>
            <a:r>
              <a:rPr lang="cs-CZ" sz="1200" dirty="0">
                <a:latin typeface="Arial" pitchFamily="34" charset="0"/>
                <a:cs typeface="Arial" pitchFamily="34" charset="0"/>
              </a:rPr>
              <a:t>V pátém století př. n. l. čínský filozof </a:t>
            </a:r>
            <a:r>
              <a:rPr lang="cs-CZ" sz="1200" dirty="0" err="1">
                <a:latin typeface="Arial" pitchFamily="34" charset="0"/>
                <a:cs typeface="Arial" pitchFamily="34" charset="0"/>
              </a:rPr>
              <a:t>Mo</a:t>
            </a:r>
            <a:r>
              <a:rPr lang="cs-CZ" sz="1200" dirty="0">
                <a:latin typeface="Arial" pitchFamily="34" charset="0"/>
                <a:cs typeface="Arial" pitchFamily="34" charset="0"/>
              </a:rPr>
              <a:t> Ti popsal princip jevu, při kterém světlo procházející malým otvorem do temné místnosti, vytvoří na protější stěně převrácený obraz předmětů před otvorem viz. obrázek 1. Řecký filosof Aristoteles tento jev roku 350 př. n. l. potvrdil ve svém díle. V roce 1485 Leonardo da Vinci popsal ve svém spisu </a:t>
            </a:r>
            <a:r>
              <a:rPr lang="cs-CZ" sz="1200" dirty="0" err="1">
                <a:latin typeface="Arial" pitchFamily="34" charset="0"/>
                <a:cs typeface="Arial" pitchFamily="34" charset="0"/>
              </a:rPr>
              <a:t>Codex</a:t>
            </a:r>
            <a:r>
              <a:rPr lang="cs-CZ" sz="1200" dirty="0">
                <a:latin typeface="Arial" pitchFamily="34" charset="0"/>
                <a:cs typeface="Arial" pitchFamily="34" charset="0"/>
              </a:rPr>
              <a:t> </a:t>
            </a:r>
            <a:r>
              <a:rPr lang="cs-CZ" sz="1200" dirty="0" err="1">
                <a:latin typeface="Arial" pitchFamily="34" charset="0"/>
                <a:cs typeface="Arial" pitchFamily="34" charset="0"/>
              </a:rPr>
              <a:t>Atlanticus</a:t>
            </a:r>
            <a:r>
              <a:rPr lang="cs-CZ" sz="1200" dirty="0">
                <a:latin typeface="Arial" pitchFamily="34" charset="0"/>
                <a:cs typeface="Arial" pitchFamily="34" charset="0"/>
              </a:rPr>
              <a:t> praktické pokusy s využitím tohoto jevu, který nazval </a:t>
            </a:r>
            <a:r>
              <a:rPr lang="cs-CZ" sz="1200" dirty="0" err="1">
                <a:latin typeface="Arial" pitchFamily="34" charset="0"/>
                <a:cs typeface="Arial" pitchFamily="34" charset="0"/>
              </a:rPr>
              <a:t>camera</a:t>
            </a:r>
            <a:r>
              <a:rPr lang="cs-CZ" sz="1200" dirty="0">
                <a:latin typeface="Arial" pitchFamily="34" charset="0"/>
                <a:cs typeface="Arial" pitchFamily="34" charset="0"/>
              </a:rPr>
              <a:t> </a:t>
            </a:r>
            <a:r>
              <a:rPr lang="cs-CZ" sz="1200" dirty="0" err="1">
                <a:latin typeface="Arial" pitchFamily="34" charset="0"/>
                <a:cs typeface="Arial" pitchFamily="34" charset="0"/>
              </a:rPr>
              <a:t>obscura</a:t>
            </a:r>
            <a:r>
              <a:rPr lang="cs-CZ" sz="1200" dirty="0">
                <a:latin typeface="Arial" pitchFamily="34" charset="0"/>
                <a:cs typeface="Arial" pitchFamily="34" charset="0"/>
              </a:rPr>
              <a:t> čili temná místnost, a na jejich základě odvodil vztah mezi funkcí oka a perspektivou. V roce 1550 </a:t>
            </a:r>
            <a:r>
              <a:rPr lang="cs-CZ" sz="1200" dirty="0" err="1">
                <a:latin typeface="Arial" pitchFamily="34" charset="0"/>
                <a:cs typeface="Arial" pitchFamily="34" charset="0"/>
              </a:rPr>
              <a:t>Girolam</a:t>
            </a:r>
            <a:r>
              <a:rPr lang="cs-CZ" sz="1200" dirty="0">
                <a:latin typeface="Arial" pitchFamily="34" charset="0"/>
                <a:cs typeface="Arial" pitchFamily="34" charset="0"/>
              </a:rPr>
              <a:t> </a:t>
            </a:r>
            <a:r>
              <a:rPr lang="cs-CZ" sz="1200" dirty="0" err="1">
                <a:latin typeface="Arial" pitchFamily="34" charset="0"/>
                <a:cs typeface="Arial" pitchFamily="34" charset="0"/>
              </a:rPr>
              <a:t>Cardan</a:t>
            </a:r>
            <a:r>
              <a:rPr lang="cs-CZ" sz="1200" dirty="0">
                <a:latin typeface="Arial" pitchFamily="34" charset="0"/>
                <a:cs typeface="Arial" pitchFamily="34" charset="0"/>
              </a:rPr>
              <a:t> zabudoval do vstupního otvoru </a:t>
            </a:r>
            <a:r>
              <a:rPr lang="cs-CZ" sz="1200" dirty="0" err="1">
                <a:latin typeface="Arial" pitchFamily="34" charset="0"/>
                <a:cs typeface="Arial" pitchFamily="34" charset="0"/>
              </a:rPr>
              <a:t>camery</a:t>
            </a:r>
            <a:r>
              <a:rPr lang="cs-CZ" sz="1200" dirty="0">
                <a:latin typeface="Arial" pitchFamily="34" charset="0"/>
                <a:cs typeface="Arial" pitchFamily="34" charset="0"/>
              </a:rPr>
              <a:t> </a:t>
            </a:r>
            <a:r>
              <a:rPr lang="cs-CZ" sz="1200" dirty="0" err="1">
                <a:latin typeface="Arial" pitchFamily="34" charset="0"/>
                <a:cs typeface="Arial" pitchFamily="34" charset="0"/>
              </a:rPr>
              <a:t>obscury</a:t>
            </a:r>
            <a:r>
              <a:rPr lang="cs-CZ" sz="1200" dirty="0">
                <a:latin typeface="Arial" pitchFamily="34" charset="0"/>
                <a:cs typeface="Arial" pitchFamily="34" charset="0"/>
              </a:rPr>
              <a:t> skleněnou čočku a tím výrazně zjasnil přenášený obraz. V roce 1620 Jan Kepler vyvinul přenosnou verzi </a:t>
            </a:r>
            <a:r>
              <a:rPr lang="cs-CZ" sz="1200" dirty="0" err="1">
                <a:latin typeface="Arial" pitchFamily="34" charset="0"/>
                <a:cs typeface="Arial" pitchFamily="34" charset="0"/>
              </a:rPr>
              <a:t>camery</a:t>
            </a:r>
            <a:r>
              <a:rPr lang="cs-CZ" sz="1200" dirty="0">
                <a:latin typeface="Arial" pitchFamily="34" charset="0"/>
                <a:cs typeface="Arial" pitchFamily="34" charset="0"/>
              </a:rPr>
              <a:t> </a:t>
            </a:r>
            <a:r>
              <a:rPr lang="cs-CZ" sz="1200" dirty="0" err="1">
                <a:latin typeface="Arial" pitchFamily="34" charset="0"/>
                <a:cs typeface="Arial" pitchFamily="34" charset="0"/>
              </a:rPr>
              <a:t>obscury</a:t>
            </a:r>
            <a:r>
              <a:rPr lang="cs-CZ" sz="1200" dirty="0">
                <a:latin typeface="Arial" pitchFamily="34" charset="0"/>
                <a:cs typeface="Arial" pitchFamily="34" charset="0"/>
              </a:rPr>
              <a:t>, která se stala vítanou pomůckou malířů krajin.</a:t>
            </a:r>
          </a:p>
          <a:p>
            <a:r>
              <a:rPr lang="cs-CZ" sz="1200" b="1" dirty="0" err="1">
                <a:latin typeface="Arial" pitchFamily="34" charset="0"/>
                <a:cs typeface="Arial" pitchFamily="34" charset="0"/>
              </a:rPr>
              <a:t>Pricip</a:t>
            </a:r>
            <a:r>
              <a:rPr lang="cs-CZ" sz="1200" b="1" dirty="0">
                <a:latin typeface="Arial" pitchFamily="34" charset="0"/>
                <a:cs typeface="Arial" pitchFamily="34" charset="0"/>
              </a:rPr>
              <a:t>: </a:t>
            </a:r>
            <a:r>
              <a:rPr lang="cs-CZ" sz="1200" dirty="0" err="1">
                <a:latin typeface="Arial" pitchFamily="34" charset="0"/>
                <a:cs typeface="Arial" pitchFamily="34" charset="0"/>
              </a:rPr>
              <a:t>Camera</a:t>
            </a:r>
            <a:r>
              <a:rPr lang="cs-CZ" sz="1200" dirty="0">
                <a:latin typeface="Arial" pitchFamily="34" charset="0"/>
                <a:cs typeface="Arial" pitchFamily="34" charset="0"/>
              </a:rPr>
              <a:t> </a:t>
            </a:r>
            <a:r>
              <a:rPr lang="cs-CZ" sz="1200" dirty="0" err="1">
                <a:latin typeface="Arial" pitchFamily="34" charset="0"/>
                <a:cs typeface="Arial" pitchFamily="34" charset="0"/>
              </a:rPr>
              <a:t>obscura</a:t>
            </a:r>
            <a:r>
              <a:rPr lang="cs-CZ" sz="1200" dirty="0">
                <a:latin typeface="Arial" pitchFamily="34" charset="0"/>
                <a:cs typeface="Arial" pitchFamily="34" charset="0"/>
              </a:rPr>
              <a:t> je v principu schránka s otvorem v jedné stěně. Světlo z vnější scény po průchodu otvorem a dopadne na konkrétní místo na protější stěně. Promítalo-li se na papír, mohl malíř obraz jednoduše obkreslit. Výhodou této techniky bylo zachování perspektivy a tím větší realističnost výsledného obrazu. S popsaným jednoduchým aparátem byl promítaný obraz vždy menší než ve skutečnosti a převrácený. V 18. století byla používána konstrukce se zrcadlem, která obraz promítala na průsvitný papír položený na skleněné desce na vrchu skříňky viz. obrázek 2. Nevýhodou </a:t>
            </a:r>
            <a:r>
              <a:rPr lang="cs-CZ" sz="1200" dirty="0" err="1">
                <a:latin typeface="Arial" pitchFamily="34" charset="0"/>
                <a:cs typeface="Arial" pitchFamily="34" charset="0"/>
              </a:rPr>
              <a:t>camery</a:t>
            </a:r>
            <a:r>
              <a:rPr lang="cs-CZ" sz="1200" dirty="0">
                <a:latin typeface="Arial" pitchFamily="34" charset="0"/>
                <a:cs typeface="Arial" pitchFamily="34" charset="0"/>
              </a:rPr>
              <a:t> </a:t>
            </a:r>
            <a:r>
              <a:rPr lang="cs-CZ" sz="1200" dirty="0" err="1">
                <a:latin typeface="Arial" pitchFamily="34" charset="0"/>
                <a:cs typeface="Arial" pitchFamily="34" charset="0"/>
              </a:rPr>
              <a:t>obscury</a:t>
            </a:r>
            <a:r>
              <a:rPr lang="cs-CZ" sz="1200" dirty="0">
                <a:latin typeface="Arial" pitchFamily="34" charset="0"/>
                <a:cs typeface="Arial" pitchFamily="34" charset="0"/>
              </a:rPr>
              <a:t> je převrácené zobrazení promítané scény.</a:t>
            </a:r>
            <a:endParaRPr lang="cs-CZ" sz="1200" dirty="0" smtClean="0">
              <a:latin typeface="Arial" pitchFamily="34" charset="0"/>
              <a:cs typeface="Arial" pitchFamily="34" charset="0"/>
            </a:endParaRPr>
          </a:p>
        </p:txBody>
      </p:sp>
      <p:grpSp>
        <p:nvGrpSpPr>
          <p:cNvPr id="27" name="Skupina 26"/>
          <p:cNvGrpSpPr/>
          <p:nvPr/>
        </p:nvGrpSpPr>
        <p:grpSpPr>
          <a:xfrm>
            <a:off x="3239567" y="1438865"/>
            <a:ext cx="357190" cy="461665"/>
            <a:chOff x="4143372" y="2610145"/>
            <a:chExt cx="357190" cy="461665"/>
          </a:xfrm>
        </p:grpSpPr>
        <p:sp>
          <p:nvSpPr>
            <p:cNvPr id="28" name="Elipsa 27"/>
            <p:cNvSpPr/>
            <p:nvPr/>
          </p:nvSpPr>
          <p:spPr>
            <a:xfrm>
              <a:off x="4143372" y="2643182"/>
              <a:ext cx="357190" cy="357190"/>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cs-CZ"/>
            </a:p>
          </p:txBody>
        </p:sp>
        <p:sp>
          <p:nvSpPr>
            <p:cNvPr id="29" name="TextovéPole 28"/>
            <p:cNvSpPr txBox="1"/>
            <p:nvPr/>
          </p:nvSpPr>
          <p:spPr>
            <a:xfrm>
              <a:off x="4143372" y="2610145"/>
              <a:ext cx="214314" cy="461665"/>
            </a:xfrm>
            <a:prstGeom prst="rect">
              <a:avLst/>
            </a:prstGeom>
            <a:noFill/>
          </p:spPr>
          <p:txBody>
            <a:bodyPr wrap="square" rtlCol="0">
              <a:spAutoFit/>
            </a:bodyPr>
            <a:lstStyle/>
            <a:p>
              <a:r>
                <a:rPr lang="cs-CZ" sz="2400" b="1" dirty="0" smtClean="0">
                  <a:solidFill>
                    <a:schemeClr val="accent1">
                      <a:lumMod val="75000"/>
                    </a:schemeClr>
                  </a:solidFill>
                  <a:latin typeface="Arial" pitchFamily="34" charset="0"/>
                  <a:cs typeface="Arial" pitchFamily="34" charset="0"/>
                </a:rPr>
                <a:t>1</a:t>
              </a:r>
              <a:endParaRPr lang="cs-CZ" sz="2400" b="1" dirty="0">
                <a:solidFill>
                  <a:schemeClr val="accent1">
                    <a:lumMod val="75000"/>
                  </a:schemeClr>
                </a:solidFill>
                <a:latin typeface="Arial" pitchFamily="34" charset="0"/>
                <a:cs typeface="Arial" pitchFamily="34" charset="0"/>
              </a:endParaRPr>
            </a:p>
          </p:txBody>
        </p:sp>
      </p:grpSp>
      <p:sp>
        <p:nvSpPr>
          <p:cNvPr id="36" name="Nadpis 1"/>
          <p:cNvSpPr txBox="1">
            <a:spLocks/>
          </p:cNvSpPr>
          <p:nvPr/>
        </p:nvSpPr>
        <p:spPr>
          <a:xfrm>
            <a:off x="271301" y="290775"/>
            <a:ext cx="5357850" cy="428628"/>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cs-CZ" sz="2800" dirty="0">
                <a:ln w="18415" cmpd="sng">
                  <a:solidFill>
                    <a:srgbClr val="FFFFFF"/>
                  </a:solidFill>
                  <a:prstDash val="solid"/>
                </a:ln>
                <a:effectLst>
                  <a:outerShdw blurRad="63500" dir="3600000" algn="tl" rotWithShape="0">
                    <a:srgbClr val="000000">
                      <a:alpha val="70000"/>
                    </a:srgbClr>
                  </a:outerShdw>
                </a:effectLst>
              </a:rPr>
              <a:t>VLASTNOSTI SVĚTLA</a:t>
            </a:r>
          </a:p>
        </p:txBody>
      </p:sp>
      <p:sp>
        <p:nvSpPr>
          <p:cNvPr id="2" name="Obdélník 1"/>
          <p:cNvSpPr/>
          <p:nvPr/>
        </p:nvSpPr>
        <p:spPr>
          <a:xfrm>
            <a:off x="395536" y="5221345"/>
            <a:ext cx="3908213" cy="400110"/>
          </a:xfrm>
          <a:prstGeom prst="rect">
            <a:avLst/>
          </a:prstGeom>
        </p:spPr>
        <p:txBody>
          <a:bodyPr wrap="square">
            <a:spAutoFit/>
          </a:bodyPr>
          <a:lstStyle/>
          <a:p>
            <a:r>
              <a:rPr lang="cs-CZ" sz="1000" dirty="0">
                <a:latin typeface="Arial" pitchFamily="34" charset="0"/>
                <a:cs typeface="Arial" pitchFamily="34" charset="0"/>
              </a:rPr>
              <a:t>http://upload.wikimedia.org/wikipedia/commons/6/65/Camera.obscura.17.jh.jpg</a:t>
            </a:r>
          </a:p>
        </p:txBody>
      </p:sp>
    </p:spTree>
    <p:extLst>
      <p:ext uri="{BB962C8B-B14F-4D97-AF65-F5344CB8AC3E}">
        <p14:creationId xmlns:p14="http://schemas.microsoft.com/office/powerpoint/2010/main" xmlns="" val="964624210"/>
      </p:ext>
    </p:extLst>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1602" name="Line 2"/>
          <p:cNvSpPr>
            <a:spLocks noChangeShapeType="1"/>
          </p:cNvSpPr>
          <p:nvPr/>
        </p:nvSpPr>
        <p:spPr bwMode="auto">
          <a:xfrm flipH="1">
            <a:off x="0" y="1971675"/>
            <a:ext cx="819150" cy="0"/>
          </a:xfrm>
          <a:prstGeom prst="line">
            <a:avLst/>
          </a:prstGeom>
          <a:noFill/>
          <a:ln>
            <a:noFill/>
          </a:ln>
          <a:effectLst/>
          <a:extLst>
            <a:ext uri="{909E8E84-426E-40DD-AFC4-6F175D3DCCD1}">
              <a14:hiddenFill xmlns:a14="http://schemas.microsoft.com/office/drawing/2010/main" xmlns="">
                <a:noFill/>
              </a14:hiddenFill>
            </a:ext>
            <a:ext uri="{91240B29-F687-4F45-9708-019B960494DF}">
              <a14:hiddenLine xmlns:a14="http://schemas.microsoft.com/office/drawing/2010/main" xmlns="" w="12700">
                <a:solidFill>
                  <a:schemeClr val="tx1"/>
                </a:solidFill>
                <a:prstDash val="lgDash"/>
                <a:round/>
                <a:headEnd type="none" w="sm" len="sm"/>
                <a:tailEnd type="none" w="sm" len="sm"/>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cs-CZ"/>
          </a:p>
        </p:txBody>
      </p:sp>
      <p:sp>
        <p:nvSpPr>
          <p:cNvPr id="281603" name="Line 3"/>
          <p:cNvSpPr>
            <a:spLocks noChangeShapeType="1"/>
          </p:cNvSpPr>
          <p:nvPr/>
        </p:nvSpPr>
        <p:spPr bwMode="auto">
          <a:xfrm>
            <a:off x="771525" y="2120900"/>
            <a:ext cx="7618413" cy="0"/>
          </a:xfrm>
          <a:prstGeom prst="line">
            <a:avLst/>
          </a:prstGeom>
          <a:noFill/>
          <a:ln>
            <a:noFill/>
          </a:ln>
          <a:effectLst/>
          <a:extLst>
            <a:ext uri="{909E8E84-426E-40DD-AFC4-6F175D3DCCD1}">
              <a14:hiddenFill xmlns:a14="http://schemas.microsoft.com/office/drawing/2010/main" xmlns="">
                <a:noFill/>
              </a14:hiddenFill>
            </a:ext>
            <a:ext uri="{91240B29-F687-4F45-9708-019B960494DF}">
              <a14:hiddenLine xmlns:a14="http://schemas.microsoft.com/office/drawing/2010/main" xmlns="" w="12700">
                <a:solidFill>
                  <a:schemeClr val="tx1"/>
                </a:solidFill>
                <a:round/>
                <a:headEnd type="none" w="sm" len="sm"/>
                <a:tailEnd type="none" w="sm" len="sm"/>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cs-CZ"/>
          </a:p>
        </p:txBody>
      </p:sp>
      <p:sp>
        <p:nvSpPr>
          <p:cNvPr id="281604" name="Line 4"/>
          <p:cNvSpPr>
            <a:spLocks noChangeShapeType="1"/>
          </p:cNvSpPr>
          <p:nvPr/>
        </p:nvSpPr>
        <p:spPr bwMode="auto">
          <a:xfrm flipH="1">
            <a:off x="9525" y="2111375"/>
            <a:ext cx="819150" cy="0"/>
          </a:xfrm>
          <a:prstGeom prst="line">
            <a:avLst/>
          </a:prstGeom>
          <a:noFill/>
          <a:ln>
            <a:noFill/>
          </a:ln>
          <a:effectLst/>
          <a:extLst>
            <a:ext uri="{909E8E84-426E-40DD-AFC4-6F175D3DCCD1}">
              <a14:hiddenFill xmlns:a14="http://schemas.microsoft.com/office/drawing/2010/main" xmlns="">
                <a:noFill/>
              </a14:hiddenFill>
            </a:ext>
            <a:ext uri="{91240B29-F687-4F45-9708-019B960494DF}">
              <a14:hiddenLine xmlns:a14="http://schemas.microsoft.com/office/drawing/2010/main" xmlns="" w="12700">
                <a:solidFill>
                  <a:schemeClr val="tx1"/>
                </a:solidFill>
                <a:prstDash val="lgDash"/>
                <a:round/>
                <a:headEnd type="none" w="sm" len="sm"/>
                <a:tailEnd type="none" w="sm" len="sm"/>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cs-CZ"/>
          </a:p>
        </p:txBody>
      </p:sp>
      <p:sp>
        <p:nvSpPr>
          <p:cNvPr id="8" name="TextovéPole 7"/>
          <p:cNvSpPr txBox="1"/>
          <p:nvPr/>
        </p:nvSpPr>
        <p:spPr>
          <a:xfrm>
            <a:off x="344642" y="2498120"/>
            <a:ext cx="8429684" cy="1938992"/>
          </a:xfrm>
          <a:prstGeom prst="rect">
            <a:avLst/>
          </a:prstGeom>
          <a:ln/>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cs-CZ" sz="2000" dirty="0" smtClean="0">
                <a:latin typeface="Arial" pitchFamily="34" charset="0"/>
                <a:cs typeface="Arial" pitchFamily="34" charset="0"/>
              </a:rPr>
              <a:t>1.    Co je difuzní světlo?</a:t>
            </a:r>
          </a:p>
          <a:p>
            <a:r>
              <a:rPr lang="cs-CZ" sz="2000" dirty="0" smtClean="0">
                <a:latin typeface="Arial" pitchFamily="34" charset="0"/>
                <a:cs typeface="Arial" pitchFamily="34" charset="0"/>
              </a:rPr>
              <a:t>2. </a:t>
            </a:r>
            <a:r>
              <a:rPr lang="cs-CZ" sz="2000" dirty="0">
                <a:latin typeface="Arial" pitchFamily="34" charset="0"/>
                <a:cs typeface="Arial" pitchFamily="34" charset="0"/>
              </a:rPr>
              <a:t> </a:t>
            </a:r>
            <a:r>
              <a:rPr lang="cs-CZ" sz="2000" dirty="0" smtClean="0">
                <a:latin typeface="Arial" pitchFamily="34" charset="0"/>
                <a:cs typeface="Arial" pitchFamily="34" charset="0"/>
              </a:rPr>
              <a:t>  Co </a:t>
            </a:r>
            <a:r>
              <a:rPr lang="cs-CZ" sz="2000" dirty="0">
                <a:latin typeface="Arial" pitchFamily="34" charset="0"/>
                <a:cs typeface="Arial" pitchFamily="34" charset="0"/>
              </a:rPr>
              <a:t>je </a:t>
            </a:r>
            <a:r>
              <a:rPr lang="cs-CZ" sz="2000" dirty="0" smtClean="0">
                <a:latin typeface="Arial" pitchFamily="34" charset="0"/>
                <a:cs typeface="Arial" pitchFamily="34" charset="0"/>
              </a:rPr>
              <a:t>přirozené </a:t>
            </a:r>
            <a:r>
              <a:rPr lang="cs-CZ" sz="2000" dirty="0">
                <a:latin typeface="Arial" pitchFamily="34" charset="0"/>
                <a:cs typeface="Arial" pitchFamily="34" charset="0"/>
              </a:rPr>
              <a:t>světlo?</a:t>
            </a:r>
          </a:p>
          <a:p>
            <a:r>
              <a:rPr lang="cs-CZ" sz="2000" dirty="0" smtClean="0">
                <a:latin typeface="Arial" pitchFamily="34" charset="0"/>
                <a:cs typeface="Arial" pitchFamily="34" charset="0"/>
              </a:rPr>
              <a:t>3.    Co </a:t>
            </a:r>
            <a:r>
              <a:rPr lang="cs-CZ" sz="2000" dirty="0">
                <a:latin typeface="Arial" pitchFamily="34" charset="0"/>
                <a:cs typeface="Arial" pitchFamily="34" charset="0"/>
              </a:rPr>
              <a:t>je </a:t>
            </a:r>
            <a:r>
              <a:rPr lang="cs-CZ" sz="2000" dirty="0" smtClean="0">
                <a:latin typeface="Arial" pitchFamily="34" charset="0"/>
                <a:cs typeface="Arial" pitchFamily="34" charset="0"/>
              </a:rPr>
              <a:t>směrové </a:t>
            </a:r>
            <a:r>
              <a:rPr lang="cs-CZ" sz="2000" dirty="0">
                <a:latin typeface="Arial" pitchFamily="34" charset="0"/>
                <a:cs typeface="Arial" pitchFamily="34" charset="0"/>
              </a:rPr>
              <a:t>světlo?</a:t>
            </a:r>
            <a:endParaRPr lang="cs-CZ" sz="2000" dirty="0" smtClean="0">
              <a:latin typeface="Arial" pitchFamily="34" charset="0"/>
              <a:cs typeface="Arial" pitchFamily="34" charset="0"/>
            </a:endParaRPr>
          </a:p>
          <a:p>
            <a:pPr marL="457200" indent="-457200">
              <a:buAutoNum type="arabicPeriod" startAt="4"/>
            </a:pPr>
            <a:r>
              <a:rPr lang="cs-CZ" sz="2000" dirty="0" smtClean="0">
                <a:latin typeface="Arial" pitchFamily="34" charset="0"/>
                <a:cs typeface="Arial" pitchFamily="34" charset="0"/>
              </a:rPr>
              <a:t>Co je umělé světlo?</a:t>
            </a:r>
            <a:endParaRPr lang="cs-CZ" sz="2000" dirty="0">
              <a:latin typeface="Arial" pitchFamily="34" charset="0"/>
              <a:cs typeface="Arial" pitchFamily="34" charset="0"/>
            </a:endParaRPr>
          </a:p>
          <a:p>
            <a:pPr marL="342900" indent="-342900">
              <a:buAutoNum type="arabicPeriod" startAt="4"/>
            </a:pPr>
            <a:r>
              <a:rPr lang="cs-CZ" sz="2000" dirty="0" smtClean="0">
                <a:latin typeface="Arial" pitchFamily="34" charset="0"/>
                <a:cs typeface="Arial" pitchFamily="34" charset="0"/>
              </a:rPr>
              <a:t>  Jakým způsobem zobrazíme prostor na fotografii?</a:t>
            </a:r>
          </a:p>
          <a:p>
            <a:pPr marL="342900" indent="-342900"/>
            <a:r>
              <a:rPr lang="cs-CZ" sz="2000" dirty="0" smtClean="0">
                <a:latin typeface="Arial" pitchFamily="34" charset="0"/>
                <a:cs typeface="Arial" pitchFamily="34" charset="0"/>
              </a:rPr>
              <a:t>6.    Vysvětli </a:t>
            </a:r>
            <a:r>
              <a:rPr lang="cs-CZ" sz="2000" dirty="0">
                <a:latin typeface="Arial" pitchFamily="34" charset="0"/>
                <a:cs typeface="Arial" pitchFamily="34" charset="0"/>
              </a:rPr>
              <a:t>princip </a:t>
            </a:r>
            <a:r>
              <a:rPr lang="cs-CZ" sz="2000" dirty="0" err="1">
                <a:latin typeface="Arial" pitchFamily="34" charset="0"/>
                <a:cs typeface="Arial" pitchFamily="34" charset="0"/>
              </a:rPr>
              <a:t>camery</a:t>
            </a:r>
            <a:r>
              <a:rPr lang="cs-CZ" sz="2000" dirty="0">
                <a:latin typeface="Arial" pitchFamily="34" charset="0"/>
                <a:cs typeface="Arial" pitchFamily="34" charset="0"/>
              </a:rPr>
              <a:t> </a:t>
            </a:r>
            <a:r>
              <a:rPr lang="cs-CZ" sz="2000" dirty="0" err="1" smtClean="0">
                <a:latin typeface="Arial" pitchFamily="34" charset="0"/>
                <a:cs typeface="Arial" pitchFamily="34" charset="0"/>
              </a:rPr>
              <a:t>obscury</a:t>
            </a:r>
            <a:r>
              <a:rPr lang="cs-CZ" sz="2000" dirty="0" smtClean="0">
                <a:latin typeface="Arial" pitchFamily="34" charset="0"/>
                <a:cs typeface="Arial" pitchFamily="34" charset="0"/>
              </a:rPr>
              <a:t>.</a:t>
            </a:r>
            <a:endParaRPr lang="cs-CZ" sz="2000" dirty="0">
              <a:latin typeface="Arial" pitchFamily="34" charset="0"/>
              <a:cs typeface="Arial" pitchFamily="34" charset="0"/>
            </a:endParaRPr>
          </a:p>
        </p:txBody>
      </p:sp>
      <p:sp>
        <p:nvSpPr>
          <p:cNvPr id="9" name="TextovéPole 8"/>
          <p:cNvSpPr txBox="1"/>
          <p:nvPr/>
        </p:nvSpPr>
        <p:spPr>
          <a:xfrm>
            <a:off x="357158" y="1785926"/>
            <a:ext cx="1697901" cy="369332"/>
          </a:xfrm>
          <a:prstGeom prst="rect">
            <a:avLst/>
          </a:prstGeom>
          <a:ln/>
        </p:spPr>
        <p:style>
          <a:lnRef idx="1">
            <a:schemeClr val="accent1"/>
          </a:lnRef>
          <a:fillRef idx="2">
            <a:schemeClr val="accent1"/>
          </a:fillRef>
          <a:effectRef idx="1">
            <a:schemeClr val="accent1"/>
          </a:effectRef>
          <a:fontRef idx="minor">
            <a:schemeClr val="dk1"/>
          </a:fontRef>
        </p:style>
        <p:txBody>
          <a:bodyPr wrap="none" rtlCol="0">
            <a:spAutoFit/>
          </a:bodyPr>
          <a:lstStyle/>
          <a:p>
            <a:r>
              <a:rPr lang="cs-CZ" dirty="0" smtClean="0">
                <a:latin typeface="Arial" pitchFamily="34" charset="0"/>
                <a:cs typeface="Arial" pitchFamily="34" charset="0"/>
              </a:rPr>
              <a:t>Závěrečný test</a:t>
            </a:r>
            <a:endParaRPr lang="cs-CZ" dirty="0">
              <a:latin typeface="Arial" pitchFamily="34" charset="0"/>
              <a:cs typeface="Arial" pitchFamily="34" charset="0"/>
            </a:endParaRPr>
          </a:p>
        </p:txBody>
      </p:sp>
      <p:pic>
        <p:nvPicPr>
          <p:cNvPr id="1031" name="Picture 7" descr="C:\Users\Palmexman\AppData\Local\Microsoft\Windows\Temporary Internet Files\Content.IE5\MP72EBGR\MC900441726[1].png"/>
          <p:cNvPicPr>
            <a:picLocks noChangeAspect="1" noChangeArrowheads="1"/>
          </p:cNvPicPr>
          <p:nvPr/>
        </p:nvPicPr>
        <p:blipFill>
          <a:blip r:embed="rId3" cstate="print"/>
          <a:srcRect/>
          <a:stretch>
            <a:fillRect/>
          </a:stretch>
        </p:blipFill>
        <p:spPr bwMode="auto">
          <a:xfrm>
            <a:off x="6929454" y="1643050"/>
            <a:ext cx="1857388" cy="1857388"/>
          </a:xfrm>
          <a:prstGeom prst="rect">
            <a:avLst/>
          </a:prstGeom>
          <a:noFill/>
        </p:spPr>
      </p:pic>
      <p:sp>
        <p:nvSpPr>
          <p:cNvPr id="16" name="Zástupný symbol pro zápatí 3"/>
          <p:cNvSpPr>
            <a:spLocks noGrp="1"/>
          </p:cNvSpPr>
          <p:nvPr>
            <p:ph type="ftr" sz="quarter" idx="11"/>
          </p:nvPr>
        </p:nvSpPr>
        <p:spPr>
          <a:xfrm>
            <a:off x="1357290" y="6000768"/>
            <a:ext cx="6408712" cy="720080"/>
          </a:xfrm>
        </p:spPr>
        <p:txBody>
          <a:bodyPr/>
          <a:lstStyle/>
          <a:p>
            <a:pPr algn="just"/>
            <a:r>
              <a:rPr lang="cs-CZ" dirty="0" smtClean="0">
                <a:latin typeface="Arial" pitchFamily="34" charset="0"/>
                <a:cs typeface="Arial" pitchFamily="34" charset="0"/>
              </a:rPr>
              <a:t>Autorem materiálu a všech jeho částí, není-li uvedeno jinak, je Radek </a:t>
            </a:r>
            <a:r>
              <a:rPr lang="cs-CZ" dirty="0" err="1" smtClean="0">
                <a:latin typeface="Arial" pitchFamily="34" charset="0"/>
                <a:cs typeface="Arial" pitchFamily="34" charset="0"/>
              </a:rPr>
              <a:t>Mareška</a:t>
            </a:r>
            <a:r>
              <a:rPr lang="cs-CZ" smtClean="0">
                <a:latin typeface="Arial" pitchFamily="34" charset="0"/>
                <a:cs typeface="Arial" pitchFamily="34" charset="0"/>
              </a:rPr>
              <a:t>. </a:t>
            </a:r>
            <a:endParaRPr lang="cs-CZ" dirty="0">
              <a:latin typeface="Arial" pitchFamily="34" charset="0"/>
              <a:cs typeface="Arial" pitchFamily="34" charset="0"/>
            </a:endParaRPr>
          </a:p>
        </p:txBody>
      </p:sp>
      <p:sp>
        <p:nvSpPr>
          <p:cNvPr id="10" name="Nadpis 1"/>
          <p:cNvSpPr txBox="1">
            <a:spLocks/>
          </p:cNvSpPr>
          <p:nvPr/>
        </p:nvSpPr>
        <p:spPr>
          <a:xfrm>
            <a:off x="251520" y="260648"/>
            <a:ext cx="5357850" cy="428628"/>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cs-CZ" sz="2800" dirty="0">
                <a:ln w="18415" cmpd="sng">
                  <a:solidFill>
                    <a:srgbClr val="FFFFFF"/>
                  </a:solidFill>
                  <a:prstDash val="solid"/>
                </a:ln>
                <a:effectLst>
                  <a:outerShdw blurRad="63500" dir="3600000" algn="tl" rotWithShape="0">
                    <a:srgbClr val="000000">
                      <a:alpha val="70000"/>
                    </a:srgbClr>
                  </a:outerShdw>
                </a:effectLst>
              </a:rPr>
              <a:t>VLASTNOSTI SVĚTLA</a:t>
            </a:r>
          </a:p>
        </p:txBody>
      </p:sp>
    </p:spTree>
    <p:extLst>
      <p:ext uri="{BB962C8B-B14F-4D97-AF65-F5344CB8AC3E}">
        <p14:creationId xmlns:p14="http://schemas.microsoft.com/office/powerpoint/2010/main" xmlns="" val="680595405"/>
      </p:ext>
    </p:extLst>
  </p:cSld>
  <p:clrMapOvr>
    <a:masterClrMapping/>
  </p:clrMapOvr>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lnění">
  <a:themeElements>
    <a:clrScheme name="Tok">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Vlnění">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Modul">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1399</TotalTime>
  <Words>589</Words>
  <Application>Microsoft Office PowerPoint</Application>
  <PresentationFormat>Předvádění na obrazovce (4:3)</PresentationFormat>
  <Paragraphs>37</Paragraphs>
  <Slides>4</Slides>
  <Notes>2</Notes>
  <HiddenSlides>0</HiddenSlides>
  <MMClips>0</MMClips>
  <ScaleCrop>false</ScaleCrop>
  <HeadingPairs>
    <vt:vector size="4" baseType="variant">
      <vt:variant>
        <vt:lpstr>Motiv</vt:lpstr>
      </vt:variant>
      <vt:variant>
        <vt:i4>1</vt:i4>
      </vt:variant>
      <vt:variant>
        <vt:lpstr>Nadpisy snímků</vt:lpstr>
      </vt:variant>
      <vt:variant>
        <vt:i4>4</vt:i4>
      </vt:variant>
    </vt:vector>
  </HeadingPairs>
  <TitlesOfParts>
    <vt:vector size="5" baseType="lpstr">
      <vt:lpstr>Vlnění</vt:lpstr>
      <vt:lpstr>Snímek 1</vt:lpstr>
      <vt:lpstr>VLASTNOSTI SVĚTLA</vt:lpstr>
      <vt:lpstr>Snímek 3</vt:lpstr>
      <vt:lpstr>Snímek 4</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Délka</dc:title>
  <dc:creator>Jana</dc:creator>
  <cp:lastModifiedBy>Dum</cp:lastModifiedBy>
  <cp:revision>184</cp:revision>
  <dcterms:created xsi:type="dcterms:W3CDTF">2013-01-16T20:09:48Z</dcterms:created>
  <dcterms:modified xsi:type="dcterms:W3CDTF">2015-07-16T20:15:58Z</dcterms:modified>
</cp:coreProperties>
</file>