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71" autoAdjust="0"/>
  </p:normalViewPr>
  <p:slideViewPr>
    <p:cSldViewPr>
      <p:cViewPr>
        <p:scale>
          <a:sx n="70" d="100"/>
          <a:sy n="70" d="100"/>
        </p:scale>
        <p:origin x="-82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31D4-86FF-438D-9FB7-D783C477CB77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3F0E0-A7D5-4637-A77B-2CEBE9B44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089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31D4-86FF-438D-9FB7-D783C477CB77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3F0E0-A7D5-4637-A77B-2CEBE9B44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742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31D4-86FF-438D-9FB7-D783C477CB77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3F0E0-A7D5-4637-A77B-2CEBE9B44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216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31D4-86FF-438D-9FB7-D783C477CB77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3F0E0-A7D5-4637-A77B-2CEBE9B44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635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31D4-86FF-438D-9FB7-D783C477CB77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3F0E0-A7D5-4637-A77B-2CEBE9B44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811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31D4-86FF-438D-9FB7-D783C477CB77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3F0E0-A7D5-4637-A77B-2CEBE9B44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891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31D4-86FF-438D-9FB7-D783C477CB77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3F0E0-A7D5-4637-A77B-2CEBE9B44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239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31D4-86FF-438D-9FB7-D783C477CB77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3F0E0-A7D5-4637-A77B-2CEBE9B44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243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31D4-86FF-438D-9FB7-D783C477CB77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3F0E0-A7D5-4637-A77B-2CEBE9B44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869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31D4-86FF-438D-9FB7-D783C477CB77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3F0E0-A7D5-4637-A77B-2CEBE9B44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5086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31D4-86FF-438D-9FB7-D783C477CB77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3F0E0-A7D5-4637-A77B-2CEBE9B44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928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5031D4-86FF-438D-9FB7-D783C477CB77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23F0E0-A7D5-4637-A77B-2CEBE9B44A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5252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a/a2/Sv%C3%B8mmende_blodigle.JPG/258px-Sv%C3%B8mmende_blodigle.JPG" TargetMode="External"/><Relationship Id="rId3" Type="http://schemas.openxmlformats.org/officeDocument/2006/relationships/hyperlink" Target="http://upload.wikimedia.org/wikipedia/commons/0/01/What_is_this_life_form%5e_Tubifex_tubifex,_apparently_-_geograph.org.uk_-_564329.jpg" TargetMode="External"/><Relationship Id="rId7" Type="http://schemas.openxmlformats.org/officeDocument/2006/relationships/hyperlink" Target="http://upload.wikimedia.org/wikipedia/commons/thumb/4/4f/Earthworm_on_stone.jpg/800px-Earthworm_on_stone.jpg" TargetMode="External"/><Relationship Id="rId2" Type="http://schemas.openxmlformats.org/officeDocument/2006/relationships/hyperlink" Target="http://upload.wikimedia.org/wikipedia/commons/thumb/3/30/Regenwurm1.jpg/597px-Regenwurm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0/00/Leech_blutegel.jpg/450px-Leech_blutegel.jpg" TargetMode="External"/><Relationship Id="rId5" Type="http://schemas.openxmlformats.org/officeDocument/2006/relationships/hyperlink" Target="http://upload.wikimedia.org/wikipedia/commons/a/a4/Hirudo_medicinalis.jpg" TargetMode="External"/><Relationship Id="rId10" Type="http://schemas.openxmlformats.org/officeDocument/2006/relationships/hyperlink" Target="http://commons.wikimedia.org/wiki" TargetMode="External"/><Relationship Id="rId4" Type="http://schemas.openxmlformats.org/officeDocument/2006/relationships/hyperlink" Target="http://upload.wikimedia.org/wikipedia/commons/3/3a/Tubifex01.jpg" TargetMode="External"/><Relationship Id="rId9" Type="http://schemas.openxmlformats.org/officeDocument/2006/relationships/hyperlink" Target="http://upload.wikimedia.org/wikipedia/commons/8/8a/Tubifex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46647" y="1123003"/>
            <a:ext cx="7772400" cy="1470025"/>
          </a:xfrm>
          <a:solidFill>
            <a:srgbClr val="FFFF00"/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KROUŽKOVCI</a:t>
            </a:r>
            <a:endParaRPr lang="cs-CZ" b="1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17820" y="5799438"/>
            <a:ext cx="6408713" cy="409600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                                        Mgr. Andrea </a:t>
            </a:r>
            <a:r>
              <a:rPr lang="cs-CZ" b="1" dirty="0" err="1" smtClean="0">
                <a:solidFill>
                  <a:srgbClr val="FF0000"/>
                </a:solidFill>
              </a:rPr>
              <a:t>Žylová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7" y="476672"/>
            <a:ext cx="70344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DUM/VYDMUCHOV/ŽYLOVÁ/ČLOVĚK A PŘÍRODA /013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986" y="2949439"/>
            <a:ext cx="2880320" cy="1659334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84984"/>
            <a:ext cx="3116287" cy="148147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929781"/>
            <a:ext cx="2717961" cy="1663309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9826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  <a:solidFill>
            <a:srgbClr val="FFFF00"/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KROUŽKOVCI</a:t>
            </a:r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8102" y="2273215"/>
            <a:ext cx="743896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Kroužkovci jsou živočichové, kteří mají tělo dělené</a:t>
            </a:r>
          </a:p>
          <a:p>
            <a:pPr algn="ctr"/>
            <a:r>
              <a:rPr lang="cs-CZ" sz="2800" dirty="0" smtClean="0"/>
              <a:t>na kroužkovité tělní články.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724290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Mezi kroužkovce patří: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77582" y="4247510"/>
            <a:ext cx="2195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Žížala obecná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8064" y="4844928"/>
            <a:ext cx="21338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Nitěnka větší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68144" y="5456021"/>
            <a:ext cx="25554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Pijavka lékařská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542865"/>
            <a:ext cx="2139950" cy="195103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148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Žížala obecná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4"/>
            <a:ext cx="67854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 je největší kroužkovec – dorůstá až 30 cm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394975"/>
            <a:ext cx="41803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 tělo má dělené na články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1007" y="2977788"/>
            <a:ext cx="21130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 žije v půdě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1007" y="3501008"/>
            <a:ext cx="55641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 živí se zbytky rostlin spolu s půdou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1007" y="4024228"/>
            <a:ext cx="22858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 je obojetník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1007" y="4547448"/>
            <a:ext cx="37098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 rozmnožuje se vajíčky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1007" y="5070668"/>
            <a:ext cx="75909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 je užitečná – provzdušňuje půdu a vytváří humus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60705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Žížala obecná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6041" y="2513321"/>
            <a:ext cx="2865918" cy="288032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29626" y="2656585"/>
            <a:ext cx="18075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ú</a:t>
            </a:r>
            <a:r>
              <a:rPr lang="cs-CZ" sz="2800" b="1" dirty="0" smtClean="0">
                <a:solidFill>
                  <a:srgbClr val="FF0000"/>
                </a:solidFill>
              </a:rPr>
              <a:t>stní otvor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08180" y="3106680"/>
            <a:ext cx="1244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opasek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5916" y="4894512"/>
            <a:ext cx="1786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č</a:t>
            </a:r>
            <a:r>
              <a:rPr lang="cs-CZ" sz="2800" b="1" dirty="0" smtClean="0">
                <a:solidFill>
                  <a:srgbClr val="FF0000"/>
                </a:solidFill>
              </a:rPr>
              <a:t>lánky těla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44208" y="4894512"/>
            <a:ext cx="16929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ř</a:t>
            </a:r>
            <a:r>
              <a:rPr lang="cs-CZ" sz="2800" b="1" dirty="0" smtClean="0">
                <a:solidFill>
                  <a:srgbClr val="FF0000"/>
                </a:solidFill>
              </a:rPr>
              <a:t>itní otvor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4737185" y="2891486"/>
            <a:ext cx="1613610" cy="26161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5652120" y="5156122"/>
            <a:ext cx="792088" cy="7254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4" idx="3"/>
          </p:cNvCxnSpPr>
          <p:nvPr/>
        </p:nvCxnSpPr>
        <p:spPr>
          <a:xfrm>
            <a:off x="2352431" y="3368290"/>
            <a:ext cx="1355473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5" idx="3"/>
          </p:cNvCxnSpPr>
          <p:nvPr/>
        </p:nvCxnSpPr>
        <p:spPr>
          <a:xfrm flipV="1">
            <a:off x="2352431" y="4437112"/>
            <a:ext cx="1211457" cy="71901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4648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Nitěnka větší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011605"/>
            <a:ext cx="41939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ž</a:t>
            </a:r>
            <a:r>
              <a:rPr lang="cs-CZ" sz="2800" dirty="0" smtClean="0"/>
              <a:t>ije na dně rybníků a řek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1267" y="2534825"/>
            <a:ext cx="25795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m</a:t>
            </a:r>
            <a:r>
              <a:rPr lang="cs-CZ" sz="2800" dirty="0" smtClean="0"/>
              <a:t>ěří asi 3 cm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1267" y="3058045"/>
            <a:ext cx="52305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ž</a:t>
            </a:r>
            <a:r>
              <a:rPr lang="cs-CZ" sz="2800" dirty="0" smtClean="0"/>
              <a:t>iví se zbytky rostlin a živočichů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1267" y="3581265"/>
            <a:ext cx="7098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j</a:t>
            </a:r>
            <a:r>
              <a:rPr lang="cs-CZ" sz="2800" dirty="0" smtClean="0"/>
              <a:t>e užitečná – čistí vodu, je potravou pro ryby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464696"/>
            <a:ext cx="2520280" cy="189021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5931" y="4293096"/>
            <a:ext cx="2533754" cy="168811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631106" y="6089493"/>
            <a:ext cx="24928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olonie nitěnek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269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Pijavka lékařská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729" y="1969676"/>
            <a:ext cx="55452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ž</a:t>
            </a:r>
            <a:r>
              <a:rPr lang="cs-CZ" sz="2800" dirty="0" smtClean="0"/>
              <a:t>ije v rybnících, řekách a potocích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5962" y="2492896"/>
            <a:ext cx="3191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d</a:t>
            </a:r>
            <a:r>
              <a:rPr lang="cs-CZ" sz="2800" dirty="0" smtClean="0"/>
              <a:t>orůstá do 10 cm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729" y="3039099"/>
            <a:ext cx="48059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ž</a:t>
            </a:r>
            <a:r>
              <a:rPr lang="cs-CZ" sz="2800" dirty="0" smtClean="0"/>
              <a:t>iví se krví vodních živočichů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5962" y="3645024"/>
            <a:ext cx="2953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j</a:t>
            </a:r>
            <a:r>
              <a:rPr lang="cs-CZ" sz="2800" dirty="0" smtClean="0"/>
              <a:t>e obojetník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729" y="4168244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r</a:t>
            </a:r>
            <a:r>
              <a:rPr lang="cs-CZ" sz="2800" dirty="0" smtClean="0"/>
              <a:t>ozmnožuje se vajíčky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729" y="4716291"/>
            <a:ext cx="56872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n</a:t>
            </a:r>
            <a:r>
              <a:rPr lang="cs-CZ" sz="2800" dirty="0" smtClean="0"/>
              <a:t>ení užitečná – je vnější cizopasník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48502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Pijavka lékařská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754141"/>
            <a:ext cx="3672408" cy="251100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2597" y="2872100"/>
            <a:ext cx="24779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řední přísavka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88224" y="4768716"/>
            <a:ext cx="22962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z</a:t>
            </a:r>
            <a:r>
              <a:rPr lang="cs-CZ" sz="2800" b="1" dirty="0" smtClean="0">
                <a:solidFill>
                  <a:srgbClr val="FF0000"/>
                </a:solidFill>
              </a:rPr>
              <a:t>adní přísavka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555776" y="3284984"/>
            <a:ext cx="648072" cy="86409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>
            <a:stCxn id="4" idx="1"/>
          </p:cNvCxnSpPr>
          <p:nvPr/>
        </p:nvCxnSpPr>
        <p:spPr>
          <a:xfrm flipH="1" flipV="1">
            <a:off x="6012160" y="4768716"/>
            <a:ext cx="576064" cy="26161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5408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Co jsme si zapamatovali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59" y="2102007"/>
            <a:ext cx="83292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Kroužkovci mají tělo dělené na                        tělní články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3" y="2102007"/>
            <a:ext cx="1863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kroužkovité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956" y="3144051"/>
            <a:ext cx="4852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Hlavní zástupci kroužkovců jsou: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84833" y="3913892"/>
            <a:ext cx="2195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Žížala obecná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21699" y="4656615"/>
            <a:ext cx="24699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Nitěnka větší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0650" y="5426060"/>
            <a:ext cx="25554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Pijavka lékařská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27618"/>
            <a:ext cx="1872208" cy="230443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se šipkou 9"/>
          <p:cNvCxnSpPr>
            <a:stCxn id="8" idx="1"/>
          </p:cNvCxnSpPr>
          <p:nvPr/>
        </p:nvCxnSpPr>
        <p:spPr>
          <a:xfrm flipH="1" flipV="1">
            <a:off x="3275856" y="5301208"/>
            <a:ext cx="2154794" cy="38646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Zaoblený obdélník 10"/>
          <p:cNvSpPr/>
          <p:nvPr/>
        </p:nvSpPr>
        <p:spPr>
          <a:xfrm>
            <a:off x="5215824" y="2204863"/>
            <a:ext cx="1728193" cy="420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884833" y="3913892"/>
            <a:ext cx="2415359" cy="5232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720" y="4630560"/>
            <a:ext cx="24384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171" y="5426060"/>
            <a:ext cx="24384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5418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1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1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Co jsme si zapamatovali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6764666"/>
              </p:ext>
            </p:extLst>
          </p:nvPr>
        </p:nvGraphicFramePr>
        <p:xfrm>
          <a:off x="539552" y="1628801"/>
          <a:ext cx="8136904" cy="50340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/>
                <a:gridCol w="1872208"/>
                <a:gridCol w="2088232"/>
                <a:gridCol w="2232248"/>
              </a:tblGrid>
              <a:tr h="845939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Žížala</a:t>
                      </a:r>
                    </a:p>
                    <a:p>
                      <a:pPr algn="ctr"/>
                      <a:r>
                        <a:rPr lang="cs-CZ" sz="2400" dirty="0" smtClean="0"/>
                        <a:t> obecná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Nitěnka</a:t>
                      </a:r>
                    </a:p>
                    <a:p>
                      <a:pPr algn="ctr"/>
                      <a:r>
                        <a:rPr lang="cs-CZ" sz="2400" dirty="0" smtClean="0"/>
                        <a:t> větší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Pijavka lékařská</a:t>
                      </a:r>
                      <a:endParaRPr lang="cs-CZ" sz="2400" dirty="0"/>
                    </a:p>
                  </a:txBody>
                  <a:tcPr/>
                </a:tc>
              </a:tr>
              <a:tr h="95426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výskyt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 půdě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 dně rybníků</a:t>
                      </a:r>
                    </a:p>
                    <a:p>
                      <a:r>
                        <a:rPr lang="cs-CZ" sz="2400" dirty="0" smtClean="0"/>
                        <a:t>a řek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 </a:t>
                      </a:r>
                      <a:r>
                        <a:rPr lang="cs-CZ" sz="2400" baseline="0" dirty="0" smtClean="0"/>
                        <a:t>ry</a:t>
                      </a:r>
                      <a:r>
                        <a:rPr lang="cs-CZ" sz="2400" dirty="0" smtClean="0"/>
                        <a:t>bnících,</a:t>
                      </a:r>
                    </a:p>
                    <a:p>
                      <a:r>
                        <a:rPr lang="cs-CZ" sz="2400" dirty="0" smtClean="0"/>
                        <a:t>řekách</a:t>
                      </a:r>
                      <a:r>
                        <a:rPr lang="cs-CZ" sz="2400" baseline="0" dirty="0" smtClean="0"/>
                        <a:t>,</a:t>
                      </a:r>
                      <a:r>
                        <a:rPr lang="cs-CZ" sz="2400" dirty="0" smtClean="0"/>
                        <a:t> potocích</a:t>
                      </a:r>
                      <a:endParaRPr lang="cs-CZ" sz="2400" dirty="0"/>
                    </a:p>
                  </a:txBody>
                  <a:tcPr/>
                </a:tc>
              </a:tr>
              <a:tr h="84593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potrava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zbytky rostlin</a:t>
                      </a:r>
                    </a:p>
                    <a:p>
                      <a:r>
                        <a:rPr lang="cs-CZ" sz="2400" dirty="0" smtClean="0"/>
                        <a:t>s půdou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zbytky rostlin</a:t>
                      </a:r>
                    </a:p>
                    <a:p>
                      <a:r>
                        <a:rPr lang="cs-CZ" sz="2400" dirty="0" smtClean="0"/>
                        <a:t>a živočichů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krev vodních živočichů</a:t>
                      </a:r>
                      <a:endParaRPr lang="cs-CZ" sz="2400" dirty="0"/>
                    </a:p>
                  </a:txBody>
                  <a:tcPr/>
                </a:tc>
              </a:tr>
              <a:tr h="122191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užitečnost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ano – provzdušňuje půdu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ano – </a:t>
                      </a:r>
                    </a:p>
                    <a:p>
                      <a:r>
                        <a:rPr lang="cs-CZ" sz="2400" dirty="0" smtClean="0"/>
                        <a:t>čistí vodu, </a:t>
                      </a:r>
                    </a:p>
                    <a:p>
                      <a:r>
                        <a:rPr lang="cs-CZ" sz="2400" dirty="0" smtClean="0"/>
                        <a:t>je potravou ryb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 –</a:t>
                      </a:r>
                    </a:p>
                    <a:p>
                      <a:r>
                        <a:rPr lang="cs-CZ" sz="2400" dirty="0" smtClean="0"/>
                        <a:t>je vnější cizopasník</a:t>
                      </a:r>
                      <a:endParaRPr lang="cs-CZ" sz="2400" dirty="0"/>
                    </a:p>
                  </a:txBody>
                  <a:tcPr/>
                </a:tc>
              </a:tr>
              <a:tr h="6073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pohlaví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obojetník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obojetník</a:t>
                      </a:r>
                      <a:endParaRPr lang="cs-CZ" sz="2400" dirty="0"/>
                    </a:p>
                  </a:txBody>
                  <a:tcPr/>
                </a:tc>
              </a:tr>
              <a:tr h="55861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rozmnožování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vajíčky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vajíčky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555776" y="2564904"/>
            <a:ext cx="165618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427984" y="2564904"/>
            <a:ext cx="1872208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588170"/>
            <a:ext cx="2088232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1251" y="3542112"/>
            <a:ext cx="1895475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422365"/>
            <a:ext cx="1918742" cy="956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7951" y="3547905"/>
            <a:ext cx="1694010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4240" y="3452371"/>
            <a:ext cx="2120208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7951" y="4429025"/>
            <a:ext cx="1724164" cy="9502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4240" y="4422365"/>
            <a:ext cx="2088232" cy="9502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6295" y="5477593"/>
            <a:ext cx="1670744" cy="531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060" y="5496154"/>
            <a:ext cx="2050412" cy="57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928" y="6133095"/>
            <a:ext cx="2032544" cy="458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2065" y="6133096"/>
            <a:ext cx="1670050" cy="458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6455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1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1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5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5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1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5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5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1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5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5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1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5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5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15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5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1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15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5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1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02361" y="2492896"/>
            <a:ext cx="770485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2"/>
              </a:rPr>
              <a:t>http://upload.wikimedia.org/wikipedia/commons/thumb/3/30/Regenwurm1.jpg/597px-Regenwurm1.jpg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708548" y="1257360"/>
            <a:ext cx="712879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3"/>
              </a:rPr>
              <a:t>http://upload.wikimedia.org/wikipedia/commons/0/01/What_is_this_life_form%5E_Tubifex_tubifex%2C_apparently_-_geograph.org.uk_-_564329.jpg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712749" y="995750"/>
            <a:ext cx="62464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4"/>
              </a:rPr>
              <a:t>http://upload.wikimedia.org/wikipedia/commons/3/3a/Tubifex01.jpg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713173" y="3474006"/>
            <a:ext cx="62464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5"/>
              </a:rPr>
              <a:t>http://upload.wikimedia.org/wikipedia/commons/a/a4/Hirudo_medicinalis.jpg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708548" y="3735616"/>
            <a:ext cx="727280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cs typeface="Arial" pitchFamily="34" charset="0"/>
                <a:hlinkClick r:id="rId6"/>
              </a:rPr>
              <a:t>http://upload.wikimedia.org/wikipedia/commons/thumb/0/00/Leech_blutegel.jpg/450px-Leech_blutegel.jpg</a:t>
            </a:r>
            <a:endParaRPr lang="cs-CZ" sz="1400" dirty="0" smtClean="0">
              <a:cs typeface="Arial" pitchFamily="34" charset="0"/>
            </a:endParaRPr>
          </a:p>
          <a:p>
            <a:endParaRPr lang="cs-CZ" sz="1400" dirty="0"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3173" y="2996952"/>
            <a:ext cx="610242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7"/>
              </a:rPr>
              <a:t>http://upload.wikimedia.org/wikipedia/commons/thumb/4/4f/Earthworm_on_stone.jpg/800px-Earthworm_on_stone.jpg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686725" y="2015094"/>
            <a:ext cx="743068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8"/>
              </a:rPr>
              <a:t>http://upload.wikimedia.org/wikipedia/commons/thumb/a/a2/Sv%C3%B8mmende_blodigle.JPG/258px-Sv%C3%B8mmende_blodigle.JPG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713173" y="1734414"/>
            <a:ext cx="71396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9"/>
              </a:rPr>
              <a:t>http://upload.wikimedia.org/wikipedia/commons/8/8a/Tubifex02.jpg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4987" y="354142"/>
            <a:ext cx="141596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Použité zdroje: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2749" y="692696"/>
            <a:ext cx="72650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Obrázkový materiál čerpány  z otevřené galerie  </a:t>
            </a:r>
            <a:r>
              <a:rPr lang="cs-CZ" sz="1600" u="sng" dirty="0" smtClean="0">
                <a:hlinkClick r:id="rId10"/>
              </a:rPr>
              <a:t>http://commons.wikimedia.org/wiki</a:t>
            </a:r>
            <a:endParaRPr lang="cs-CZ" sz="16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713173" y="4474279"/>
            <a:ext cx="170670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Použitá literatura:</a:t>
            </a:r>
            <a:endParaRPr lang="cs-CZ" sz="1600" dirty="0"/>
          </a:p>
        </p:txBody>
      </p:sp>
      <p:sp>
        <p:nvSpPr>
          <p:cNvPr id="13" name="Obdélník 12"/>
          <p:cNvSpPr/>
          <p:nvPr/>
        </p:nvSpPr>
        <p:spPr>
          <a:xfrm>
            <a:off x="732062" y="4751993"/>
            <a:ext cx="708176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/>
              <a:t>Skroková</a:t>
            </a:r>
            <a:r>
              <a:rPr lang="cs-CZ" sz="1400" dirty="0" smtClean="0"/>
              <a:t> E.,  Žižková L. : </a:t>
            </a:r>
            <a:r>
              <a:rPr lang="cs-CZ" sz="1400" i="1" dirty="0" smtClean="0"/>
              <a:t>Přírodopis pro 7. ročník zvláštní školy</a:t>
            </a:r>
            <a:r>
              <a:rPr lang="cs-CZ" sz="1400" dirty="0" smtClean="0"/>
              <a:t>. Ostrava:  </a:t>
            </a:r>
            <a:r>
              <a:rPr lang="cs-CZ" sz="1400" dirty="0" err="1" smtClean="0"/>
              <a:t>Grafie</a:t>
            </a:r>
            <a:r>
              <a:rPr lang="cs-CZ" sz="1400" dirty="0" smtClean="0"/>
              <a:t> 1995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210397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299</Words>
  <Application>Microsoft Office PowerPoint</Application>
  <PresentationFormat>Předvádění na obrazovce (4:3)</PresentationFormat>
  <Paragraphs>89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KROUŽKOVCI</vt:lpstr>
      <vt:lpstr>KROUŽKOVCI</vt:lpstr>
      <vt:lpstr>Žížala obecná</vt:lpstr>
      <vt:lpstr>Žížala obecná</vt:lpstr>
      <vt:lpstr>Nitěnka větší</vt:lpstr>
      <vt:lpstr>Pijavka lékařská</vt:lpstr>
      <vt:lpstr>Pijavka lékařská</vt:lpstr>
      <vt:lpstr>Co jsme si zapamatovali</vt:lpstr>
      <vt:lpstr>Co jsme si zapamatovali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KROUŽKOVCI</dc:title>
  <dc:creator>Žylová</dc:creator>
  <cp:lastModifiedBy>Žylová</cp:lastModifiedBy>
  <cp:revision>23</cp:revision>
  <dcterms:created xsi:type="dcterms:W3CDTF">2012-03-04T10:05:24Z</dcterms:created>
  <dcterms:modified xsi:type="dcterms:W3CDTF">2012-03-16T19:55:15Z</dcterms:modified>
</cp:coreProperties>
</file>