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840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5808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>
          <a:xfrm>
            <a:off x="6477000" y="57150"/>
            <a:ext cx="2514600" cy="216694"/>
          </a:xfrm>
          <a:prstGeom prst="rect">
            <a:avLst/>
          </a:prstGeom>
        </p:spPr>
        <p:txBody>
          <a:bodyPr/>
          <a:lstStyle/>
          <a:p>
            <a:fld id="{8B63D0DE-A0FF-495E-A22E-7AC6DCD7731B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57150"/>
            <a:ext cx="2895600" cy="21669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4855464"/>
            <a:ext cx="758952" cy="185166"/>
          </a:xfrm>
        </p:spPr>
        <p:txBody>
          <a:bodyPr/>
          <a:lstStyle/>
          <a:p>
            <a:fld id="{7BF5C8DB-32B6-4249-9AE9-D7C09720A3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3259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342900"/>
            <a:ext cx="8686800" cy="630936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200150"/>
            <a:ext cx="4191000" cy="3543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343400" cy="35433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>
          <a:xfrm>
            <a:off x="6477000" y="57150"/>
            <a:ext cx="2514600" cy="216694"/>
          </a:xfrm>
          <a:prstGeom prst="rect">
            <a:avLst/>
          </a:prstGeom>
        </p:spPr>
        <p:txBody>
          <a:bodyPr/>
          <a:lstStyle/>
          <a:p>
            <a:fld id="{8B63D0DE-A0FF-495E-A22E-7AC6DCD7731B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>
          <a:xfrm>
            <a:off x="3124200" y="57150"/>
            <a:ext cx="3352800" cy="21669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5C8DB-32B6-4249-9AE9-D7C09720A3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17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onovsko.com/hronov/historie/alois-jirasek/" TargetMode="External"/><Relationship Id="rId2" Type="http://schemas.openxmlformats.org/officeDocument/2006/relationships/hyperlink" Target="http://www.amaterskedivadlo.cz/files/foto/ecebacc3f13ab1c75bb636744749c04d86cb7037.jpg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commons.wikimedia.org/wiki/Category:Birth_house_of_Alois_Jir%C3%A1s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Alois </a:t>
            </a:r>
            <a:r>
              <a:rPr lang="cs-CZ" sz="3600" b="1" dirty="0"/>
              <a:t>J</a:t>
            </a:r>
            <a:r>
              <a:rPr lang="cs-CZ" sz="3600" b="1" dirty="0" smtClean="0"/>
              <a:t>irásek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Škola: 1</a:t>
            </a:r>
            <a:r>
              <a:rPr lang="cs-CZ" dirty="0" smtClean="0"/>
              <a:t>. ZŠ</a:t>
            </a:r>
            <a:r>
              <a:rPr lang="cs-CZ" dirty="0"/>
              <a:t> </a:t>
            </a:r>
            <a:r>
              <a:rPr lang="cs-CZ" dirty="0" smtClean="0"/>
              <a:t>Horní Slavkov</a:t>
            </a:r>
            <a:endParaRPr lang="cs-CZ" dirty="0"/>
          </a:p>
          <a:p>
            <a:pPr algn="l"/>
            <a:r>
              <a:rPr lang="cs-CZ" dirty="0"/>
              <a:t>IČ: </a:t>
            </a:r>
            <a:r>
              <a:rPr lang="cs-CZ" dirty="0" smtClean="0"/>
              <a:t>75005476</a:t>
            </a:r>
            <a:endParaRPr lang="cs-CZ" dirty="0"/>
          </a:p>
          <a:p>
            <a:pPr algn="l"/>
            <a:r>
              <a:rPr lang="cs-CZ" dirty="0"/>
              <a:t>Autor: </a:t>
            </a:r>
            <a:r>
              <a:rPr lang="cs-CZ" dirty="0" smtClean="0"/>
              <a:t>Mgr. Libuše Junová</a:t>
            </a:r>
            <a:endParaRPr lang="cs-CZ" dirty="0"/>
          </a:p>
          <a:p>
            <a:pPr algn="l"/>
            <a:r>
              <a:rPr lang="cs-CZ" dirty="0"/>
              <a:t>Předmět: </a:t>
            </a:r>
            <a:r>
              <a:rPr lang="cs-CZ" dirty="0" smtClean="0"/>
              <a:t>ČJ - literatura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Anotace:  </a:t>
            </a:r>
            <a:r>
              <a:rPr lang="cs-CZ" dirty="0" smtClean="0"/>
              <a:t>Materiál pojednává o životě a díle Aloise Jiráska.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sz="1600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u="sng" dirty="0" smtClean="0"/>
              <a:t>Popis práce s materiálem: </a:t>
            </a:r>
          </a:p>
          <a:p>
            <a:pPr marL="360363" indent="0">
              <a:buNone/>
            </a:pPr>
            <a:r>
              <a:rPr lang="cs-CZ" sz="1800" dirty="0" smtClean="0"/>
              <a:t>Učitel spouští prezentaci z tabletu na interaktivní tabuli při výkladu učiva. Materiál slouží jako zápis učiva k zapamatování probírané látky.</a:t>
            </a:r>
          </a:p>
          <a:p>
            <a:pPr marL="360363" indent="0">
              <a:buNone/>
            </a:pPr>
            <a:endParaRPr lang="cs-CZ" sz="1800" dirty="0"/>
          </a:p>
          <a:p>
            <a:pPr marL="360363" indent="0">
              <a:buNone/>
            </a:pPr>
            <a:endParaRPr lang="cs-CZ" sz="1800" dirty="0" smtClean="0"/>
          </a:p>
          <a:p>
            <a:r>
              <a:rPr lang="cs-CZ" sz="1800" u="sng" dirty="0" smtClean="0"/>
              <a:t>Očekávání a cíle: </a:t>
            </a:r>
          </a:p>
          <a:p>
            <a:pPr marL="360363" indent="0">
              <a:buNone/>
            </a:pPr>
            <a:r>
              <a:rPr lang="cs-CZ" sz="1800" dirty="0" smtClean="0"/>
              <a:t>Žáci se seznámí s dílem Aloise Jiráska a snaží se pochopit Jiráskovo dílo v souvislosti s historií národa.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937890"/>
          </a:xfrm>
        </p:spPr>
        <p:txBody>
          <a:bodyPr/>
          <a:lstStyle/>
          <a:p>
            <a:r>
              <a:rPr lang="cs-CZ" sz="3200" dirty="0" smtClean="0"/>
              <a:t>Alois Jirásek         ( 1851 – 1930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995686"/>
            <a:ext cx="4437112" cy="792088"/>
          </a:xfrm>
        </p:spPr>
        <p:txBody>
          <a:bodyPr/>
          <a:lstStyle/>
          <a:p>
            <a:r>
              <a:rPr lang="cs-CZ" dirty="0" smtClean="0"/>
              <a:t>Česká realistická próza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51670"/>
            <a:ext cx="2387128" cy="2464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5140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15566"/>
            <a:ext cx="7488832" cy="324036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Již v době májovců začal být romantismus vytlačován novým uměleckým směrem označovaným jako </a:t>
            </a:r>
            <a:r>
              <a:rPr lang="cs-CZ" dirty="0" smtClean="0">
                <a:solidFill>
                  <a:srgbClr val="FF0000"/>
                </a:solidFill>
              </a:rPr>
              <a:t>realismus.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Charakteristickým rysem pro realismus je </a:t>
            </a:r>
            <a:r>
              <a:rPr lang="cs-CZ" dirty="0" smtClean="0">
                <a:solidFill>
                  <a:srgbClr val="FF0000"/>
                </a:solidFill>
              </a:rPr>
              <a:t>věcný a kritický pohled na skutečnost</a:t>
            </a:r>
            <a:r>
              <a:rPr lang="cs-CZ" dirty="0" smtClean="0">
                <a:solidFill>
                  <a:schemeClr val="tx1"/>
                </a:solidFill>
              </a:rPr>
              <a:t>, nepřikrášlovaný a surový.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K nejvýznamnějším světovým autorům, hlásícím se k tomuto směru, jsou např. </a:t>
            </a:r>
            <a:r>
              <a:rPr lang="cs-CZ" dirty="0" err="1" smtClean="0">
                <a:solidFill>
                  <a:schemeClr val="tx1"/>
                </a:solidFill>
              </a:rPr>
              <a:t>Honoré</a:t>
            </a:r>
            <a:r>
              <a:rPr lang="cs-CZ" dirty="0" smtClean="0">
                <a:solidFill>
                  <a:schemeClr val="tx1"/>
                </a:solidFill>
              </a:rPr>
              <a:t> de Balzac, Gustav Flaubert, Charles Dickens . </a:t>
            </a:r>
          </a:p>
          <a:p>
            <a:r>
              <a:rPr lang="cs-CZ" dirty="0" smtClean="0"/>
              <a:t>K významným českým spisovatelům patří </a:t>
            </a:r>
            <a:r>
              <a:rPr lang="cs-CZ" dirty="0" smtClean="0">
                <a:solidFill>
                  <a:srgbClr val="FF0000"/>
                </a:solidFill>
              </a:rPr>
              <a:t>Alois Jirásek.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8599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699542"/>
            <a:ext cx="8686800" cy="720080"/>
          </a:xfrm>
        </p:spPr>
        <p:txBody>
          <a:bodyPr/>
          <a:lstStyle/>
          <a:p>
            <a:r>
              <a:rPr lang="cs-CZ" dirty="0" smtClean="0"/>
              <a:t>Něco ze života A. Jiráska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275606"/>
            <a:ext cx="3956248" cy="3096344"/>
          </a:xfrm>
        </p:spPr>
        <p:txBody>
          <a:bodyPr>
            <a:noAutofit/>
          </a:bodyPr>
          <a:lstStyle/>
          <a:p>
            <a:r>
              <a:rPr lang="cs-CZ" sz="1800" dirty="0" smtClean="0"/>
              <a:t>Narodil se v Hronově.</a:t>
            </a:r>
          </a:p>
          <a:p>
            <a:r>
              <a:rPr lang="cs-CZ" sz="1800" dirty="0" smtClean="0"/>
              <a:t>Jako středoškolský profesor  působil ve starobylé Litomyšli a od r. 1888 v </a:t>
            </a:r>
            <a:r>
              <a:rPr lang="cs-CZ" sz="1800" dirty="0"/>
              <a:t>P</a:t>
            </a:r>
            <a:r>
              <a:rPr lang="cs-CZ" sz="1800" dirty="0" smtClean="0"/>
              <a:t>raze</a:t>
            </a:r>
          </a:p>
          <a:p>
            <a:r>
              <a:rPr lang="cs-CZ" sz="1800" dirty="0" smtClean="0"/>
              <a:t>Roku 1917 podepsal květnový Manifest, kterým čeští spisovatelé vyjádřili odhodlání k boji za samostatný stát 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2211710"/>
            <a:ext cx="4343400" cy="576064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Rodný domek A. Jiráska</a:t>
            </a:r>
            <a:endParaRPr lang="cs-CZ" dirty="0"/>
          </a:p>
        </p:txBody>
      </p:sp>
      <p:pic>
        <p:nvPicPr>
          <p:cNvPr id="7170" name="Picture 2" descr="Hronov, Jiráskova 90, rodný d&amp;uring;m Aloise Jiráska (0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347614"/>
            <a:ext cx="3635896" cy="27269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63928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A. Jiráska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Jeho dílo je velmi rozsáhlé. Začíná českým pravěkem, pokračuje přes dobu posledních Přemyslovců k době husitství až k době pobělohorské a národnímu obrození.</a:t>
            </a:r>
          </a:p>
          <a:p>
            <a:r>
              <a:rPr lang="cs-CZ" sz="2400" dirty="0" smtClean="0"/>
              <a:t>Z Jiráskovy tvorby pro mládež se staly populární 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Staré pověsti české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Z Čech až na konec světa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25198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71550"/>
            <a:ext cx="8686800" cy="37885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Přebal knihy Staré pověsti české ilustrovanými </a:t>
            </a:r>
            <a:r>
              <a:rPr lang="cs-CZ" sz="2400" dirty="0"/>
              <a:t>J</a:t>
            </a:r>
            <a:r>
              <a:rPr lang="cs-CZ" sz="2400" dirty="0" smtClean="0"/>
              <a:t>iřím Trnkou a plakát k divadelní hře Lucerna.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63638"/>
            <a:ext cx="2392422" cy="28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9622"/>
            <a:ext cx="2808312" cy="2875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5729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71550"/>
            <a:ext cx="8064896" cy="3888432"/>
          </a:xfrm>
        </p:spPr>
        <p:txBody>
          <a:bodyPr>
            <a:noAutofit/>
          </a:bodyPr>
          <a:lstStyle/>
          <a:p>
            <a:r>
              <a:rPr lang="cs-CZ" sz="2000" dirty="0" smtClean="0"/>
              <a:t>Dobu husitskou zobrazil Jirásek v románech: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 smtClean="0">
                <a:solidFill>
                  <a:srgbClr val="FF0000"/>
                </a:solidFill>
              </a:rPr>
              <a:t>Mezi proudy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Proti všem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Bratrstvo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Popisuje počátky reformního hnutí, narůstající společenské rozpory, rozmach a vrchol husitského hnutí se všemi jeho válkami až k jeho  vyhasínání a postupnému rozkladu.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K této husitské tématice patří i divadelní hry: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Jan Hus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Jan Žižka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Jan Roháč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  <a:r>
              <a:rPr lang="cs-CZ" sz="2000" dirty="0" smtClean="0"/>
              <a:t>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151313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9542"/>
            <a:ext cx="8596064" cy="410445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Doba </a:t>
            </a:r>
            <a:r>
              <a:rPr lang="cs-CZ" sz="2000" dirty="0"/>
              <a:t>p</a:t>
            </a:r>
            <a:r>
              <a:rPr lang="cs-CZ" sz="2000" dirty="0" smtClean="0"/>
              <a:t>obělohorská je ztvárněná romány: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Skály – </a:t>
            </a:r>
            <a:r>
              <a:rPr lang="cs-CZ" sz="2000" dirty="0" smtClean="0">
                <a:solidFill>
                  <a:schemeClr val="tx1"/>
                </a:solidFill>
              </a:rPr>
              <a:t>těžký útlak poddaného lidu, selské vzpoury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Psohlavci -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boj chodského lidu za svá práva vedený Janem Sladkým Kozinou 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Skaláci - </a:t>
            </a:r>
            <a:r>
              <a:rPr lang="cs-CZ" sz="2000" dirty="0" smtClean="0">
                <a:solidFill>
                  <a:schemeClr val="tx1"/>
                </a:solidFill>
              </a:rPr>
              <a:t>poslední </a:t>
            </a:r>
            <a:r>
              <a:rPr lang="cs-CZ" sz="2000" dirty="0" smtClean="0">
                <a:solidFill>
                  <a:schemeClr val="tx1"/>
                </a:solidFill>
              </a:rPr>
              <a:t>velká selská vzpoura na Náchodsku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Dobu protireformační zachycuje román </a:t>
            </a:r>
            <a:r>
              <a:rPr lang="cs-CZ" sz="2000" dirty="0" smtClean="0">
                <a:solidFill>
                  <a:srgbClr val="FF0000"/>
                </a:solidFill>
              </a:rPr>
              <a:t>Temno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Dobu národního obrození vykreslil v pětidílném románu </a:t>
            </a:r>
            <a:r>
              <a:rPr lang="cs-CZ" sz="2000" dirty="0" smtClean="0">
                <a:solidFill>
                  <a:srgbClr val="FF0000"/>
                </a:solidFill>
              </a:rPr>
              <a:t>F. L. Věk</a:t>
            </a:r>
          </a:p>
          <a:p>
            <a:pPr marL="2667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Na osudech F. L. </a:t>
            </a:r>
            <a:r>
              <a:rPr lang="cs-CZ" sz="2000" dirty="0" err="1" smtClean="0">
                <a:solidFill>
                  <a:schemeClr val="tx1"/>
                </a:solidFill>
              </a:rPr>
              <a:t>Věka</a:t>
            </a:r>
            <a:r>
              <a:rPr lang="cs-CZ" sz="2000" dirty="0" smtClean="0">
                <a:solidFill>
                  <a:schemeClr val="tx1"/>
                </a:solidFill>
              </a:rPr>
              <a:t> sleduje obrozenecký proces české společnosti. Vystupuje zde velké množství skutečných postav </a:t>
            </a:r>
            <a:r>
              <a:rPr lang="cs-CZ" sz="2000" dirty="0" smtClean="0">
                <a:solidFill>
                  <a:schemeClr val="tx1"/>
                </a:solidFill>
              </a:rPr>
              <a:t>(např</a:t>
            </a:r>
            <a:r>
              <a:rPr lang="cs-CZ" sz="2000" dirty="0" smtClean="0">
                <a:solidFill>
                  <a:schemeClr val="tx1"/>
                </a:solidFill>
              </a:rPr>
              <a:t>. Václav Thám, Václav Matěj Kramerius …)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 Závěru doby obrozenecké se dotýká povídka </a:t>
            </a:r>
            <a:r>
              <a:rPr lang="cs-CZ" sz="2000" dirty="0" smtClean="0">
                <a:solidFill>
                  <a:srgbClr val="FF0000"/>
                </a:solidFill>
              </a:rPr>
              <a:t>Filosofská historie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78943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843558"/>
            <a:ext cx="8686800" cy="93610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Dramatická tvorba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923678"/>
            <a:ext cx="8155632" cy="2304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u="sng" dirty="0" smtClean="0"/>
              <a:t>Hry: </a:t>
            </a:r>
          </a:p>
          <a:p>
            <a:r>
              <a:rPr lang="cs-CZ" sz="2000" dirty="0" err="1" smtClean="0">
                <a:solidFill>
                  <a:srgbClr val="FF0000"/>
                </a:solidFill>
              </a:rPr>
              <a:t>Vojnarka</a:t>
            </a:r>
            <a:endParaRPr lang="cs-CZ" sz="2000" dirty="0">
              <a:solidFill>
                <a:srgbClr val="FF0000"/>
              </a:solidFill>
            </a:endParaRPr>
          </a:p>
          <a:p>
            <a:pPr marL="361950" indent="-361950"/>
            <a:r>
              <a:rPr lang="cs-CZ" sz="2000" dirty="0" smtClean="0">
                <a:solidFill>
                  <a:srgbClr val="FF0000"/>
                </a:solidFill>
              </a:rPr>
              <a:t>Otec</a:t>
            </a:r>
          </a:p>
          <a:p>
            <a:pPr marL="361950" indent="-361950"/>
            <a:r>
              <a:rPr lang="cs-CZ" sz="2000" dirty="0" smtClean="0">
                <a:solidFill>
                  <a:srgbClr val="FF0000"/>
                </a:solidFill>
              </a:rPr>
              <a:t>Lucerna  - </a:t>
            </a:r>
            <a:r>
              <a:rPr lang="cs-CZ" sz="2000" dirty="0" smtClean="0">
                <a:solidFill>
                  <a:schemeClr val="tx1"/>
                </a:solidFill>
              </a:rPr>
              <a:t>prostupuje zde pohádkový svět se světem panstva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</a:t>
            </a:r>
            <a:r>
              <a:rPr lang="cs-CZ" sz="2000" dirty="0" smtClean="0">
                <a:solidFill>
                  <a:schemeClr val="tx1"/>
                </a:solidFill>
              </a:rPr>
              <a:t>a poddaného lidu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1422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99542"/>
            <a:ext cx="82454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amaterskedivadlo.cz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files</a:t>
            </a:r>
            <a:r>
              <a:rPr lang="cs-CZ" dirty="0" smtClean="0">
                <a:hlinkClick r:id="rId2"/>
              </a:rPr>
              <a:t>/foto/ecebacc3f13ab1c75bb636744749c04d86cb7037.jpg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hronovsko.com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hronov</a:t>
            </a:r>
            <a:r>
              <a:rPr lang="cs-CZ" dirty="0" smtClean="0">
                <a:hlinkClick r:id="rId3"/>
              </a:rPr>
              <a:t>/historie/</a:t>
            </a:r>
            <a:r>
              <a:rPr lang="cs-CZ" dirty="0" err="1" smtClean="0">
                <a:hlinkClick r:id="rId3"/>
              </a:rPr>
              <a:t>alois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jirasek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</a:t>
            </a:r>
            <a:r>
              <a:rPr lang="cs-CZ" dirty="0" smtClean="0">
                <a:hlinkClick r:id="rId4"/>
              </a:rPr>
              <a:t>://commons.wikimedia.org/wiki/Category:Birth_house_of_Alois_Jir%C3%A1sek#/media/File:Hronov,_Jir%C3%A1skova_90,_rodn%C3%BD_d%C5%AFm_Aloise_Jir%C3%A1ska_%2802%29.jpg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2387084"/>
            <a:ext cx="3384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Další z</a:t>
            </a:r>
            <a:r>
              <a:rPr lang="cs-CZ" dirty="0" smtClean="0"/>
              <a:t>droje </a:t>
            </a:r>
            <a:r>
              <a:rPr lang="cs-CZ" dirty="0" smtClean="0"/>
              <a:t>– archiv </a:t>
            </a:r>
            <a:r>
              <a:rPr lang="cs-CZ" dirty="0"/>
              <a:t>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17744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45F2C95-CD9A-4B81-A1AA-24B6621A82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</TotalTime>
  <Words>433</Words>
  <Application>Microsoft Office PowerPoint</Application>
  <PresentationFormat>Předvádění na obrazovce (16:9)</PresentationFormat>
  <Paragraphs>72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Alois Jirásek         ( 1851 – 1930 )</vt:lpstr>
      <vt:lpstr>Snímek 5</vt:lpstr>
      <vt:lpstr>Něco ze života A. Jiráska</vt:lpstr>
      <vt:lpstr>Dílo A. Jiráska</vt:lpstr>
      <vt:lpstr>Snímek 8</vt:lpstr>
      <vt:lpstr>Snímek 9</vt:lpstr>
      <vt:lpstr>Snímek 10</vt:lpstr>
      <vt:lpstr> Dramatická tvorba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36</cp:revision>
  <dcterms:created xsi:type="dcterms:W3CDTF">2014-10-07T08:27:59Z</dcterms:created>
  <dcterms:modified xsi:type="dcterms:W3CDTF">2015-08-04T16:04:30Z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