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0" r:id="rId5"/>
    <p:sldId id="326" r:id="rId6"/>
    <p:sldId id="325" r:id="rId7"/>
    <p:sldId id="327" r:id="rId8"/>
    <p:sldId id="328" r:id="rId9"/>
    <p:sldId id="330" r:id="rId10"/>
    <p:sldId id="331" r:id="rId11"/>
    <p:sldId id="329" r:id="rId12"/>
    <p:sldId id="324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8317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8827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8764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728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366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519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42043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5284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182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3600" b="1" dirty="0"/>
              <a:t>Výškové stupně v </a:t>
            </a:r>
            <a:r>
              <a:rPr lang="cs-CZ" sz="3600" b="1" dirty="0" smtClean="0"/>
              <a:t>krajině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cs-CZ" dirty="0"/>
              <a:t>Škola: ZŠ </a:t>
            </a:r>
            <a:r>
              <a:rPr lang="cs-CZ" dirty="0" smtClean="0"/>
              <a:t>Nádražní</a:t>
            </a:r>
          </a:p>
          <a:p>
            <a:pPr algn="l"/>
            <a:r>
              <a:rPr lang="cs-CZ" dirty="0"/>
              <a:t>IČ: 75005476</a:t>
            </a:r>
          </a:p>
          <a:p>
            <a:pPr algn="l"/>
            <a:r>
              <a:rPr lang="cs-CZ" dirty="0"/>
              <a:t>Autor: Mgr. Lenka Nováková</a:t>
            </a:r>
          </a:p>
          <a:p>
            <a:pPr algn="l"/>
            <a:r>
              <a:rPr lang="cs-CZ" dirty="0"/>
              <a:t>Předmět: Zeměpis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Anotace: Materiál slouží  jako podpůrný k výkladu látky o výškových stupních v krajině. </a:t>
            </a:r>
          </a:p>
          <a:p>
            <a:pPr algn="l"/>
            <a:endParaRPr lang="cs-CZ" dirty="0"/>
          </a:p>
          <a:p>
            <a:pPr algn="l"/>
            <a:endParaRPr lang="cs-CZ" sz="1600" dirty="0"/>
          </a:p>
          <a:p>
            <a:pPr algn="l"/>
            <a:endParaRPr lang="cs-CZ" sz="1600" dirty="0"/>
          </a:p>
          <a:p>
            <a:pPr algn="l"/>
            <a:r>
              <a:rPr lang="cs-CZ" sz="1600" dirty="0"/>
              <a:t>Materiál je zpracován v rámci projektu Dotkněte se inovací CZ.1.07/1.3.00/51.0024 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</a:t>
            </a:r>
          </a:p>
          <a:p>
            <a:endParaRPr lang="cs-CZ" sz="1800" dirty="0"/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  <a:p>
            <a:r>
              <a:rPr lang="cs-CZ" sz="1800" dirty="0">
                <a:latin typeface="Calibri"/>
              </a:rPr>
              <a:t>Žáci využijí materiál jako doplňkový obrazový materiál pro snadnější zapamatování látky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576064"/>
          </a:xfrm>
        </p:spPr>
        <p:txBody>
          <a:bodyPr/>
          <a:lstStyle/>
          <a:p>
            <a:r>
              <a:rPr lang="cs-CZ" b="1" dirty="0"/>
              <a:t>Vegetační stupně v krajině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9661"/>
            <a:ext cx="8229600" cy="281496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se vzrůstající </a:t>
            </a:r>
            <a:r>
              <a:rPr lang="cs-CZ" dirty="0" err="1"/>
              <a:t>nadm</a:t>
            </a:r>
            <a:r>
              <a:rPr lang="cs-CZ" dirty="0"/>
              <a:t>. výškou se mění podnebí - klesá teplota a tlak, řídne vzduch, zvyšuje se rychlost vzduchu, přibývá srážek</a:t>
            </a:r>
          </a:p>
          <a:p>
            <a:r>
              <a:rPr lang="cs-CZ" dirty="0"/>
              <a:t>na svazích hor rozeznáváme výškové stupně - vegetační stupně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6125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648072"/>
          </a:xfrm>
        </p:spPr>
        <p:txBody>
          <a:bodyPr/>
          <a:lstStyle/>
          <a:p>
            <a:r>
              <a:rPr lang="cs-CZ" b="1" dirty="0"/>
              <a:t>Výškové stupně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 rot="16200000">
            <a:off x="3023828" y="-848630"/>
            <a:ext cx="2952328" cy="7776864"/>
          </a:xfrm>
        </p:spPr>
        <p:txBody>
          <a:bodyPr vert="eaVert" lIns="91440" tIns="45720" rIns="91440" bIns="45720" rtlCol="0" anchor="t">
            <a:normAutofit/>
          </a:bodyPr>
          <a:lstStyle/>
          <a:p>
            <a:r>
              <a:rPr lang="cs-CZ" b="1" dirty="0" smtClean="0"/>
              <a:t>Vysoká </a:t>
            </a:r>
            <a:r>
              <a:rPr lang="cs-CZ" b="1" dirty="0" smtClean="0"/>
              <a:t>pohoří (nad </a:t>
            </a:r>
            <a:r>
              <a:rPr lang="cs-CZ" b="1" dirty="0"/>
              <a:t>5000 m. n. m.) </a:t>
            </a:r>
            <a:endParaRPr lang="cs-CZ" b="1" dirty="0" smtClean="0"/>
          </a:p>
          <a:p>
            <a:pPr marL="266700" indent="0">
              <a:buNone/>
            </a:pPr>
            <a:r>
              <a:rPr lang="cs-CZ" dirty="0" smtClean="0"/>
              <a:t>v </a:t>
            </a:r>
            <a:r>
              <a:rPr lang="cs-CZ" dirty="0"/>
              <a:t>tropickém pásu mají všechny výškové stupně - tropický les, subtropické porosty, listnatý les mír. pásu, </a:t>
            </a:r>
            <a:r>
              <a:rPr lang="cs-CZ" dirty="0" smtClean="0"/>
              <a:t>jehličnatý les, horské </a:t>
            </a:r>
            <a:r>
              <a:rPr lang="cs-CZ" dirty="0"/>
              <a:t>louky, krajina </a:t>
            </a:r>
            <a:r>
              <a:rPr lang="cs-CZ" dirty="0" smtClean="0"/>
              <a:t>připomínající </a:t>
            </a:r>
            <a:r>
              <a:rPr lang="cs-CZ" dirty="0"/>
              <a:t>tundru, mrazová poušť, na </a:t>
            </a:r>
            <a:r>
              <a:rPr lang="cs-CZ" dirty="0" smtClean="0"/>
              <a:t>vrcholcích hor </a:t>
            </a:r>
            <a:r>
              <a:rPr lang="cs-CZ" dirty="0"/>
              <a:t>jsou jen sníh a </a:t>
            </a:r>
            <a:r>
              <a:rPr lang="cs-CZ" dirty="0" smtClean="0"/>
              <a:t>led.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3811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576064"/>
          </a:xfrm>
        </p:spPr>
        <p:txBody>
          <a:bodyPr/>
          <a:lstStyle/>
          <a:p>
            <a:r>
              <a:rPr lang="cs-CZ" b="1" dirty="0"/>
              <a:t>Výškové stupně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 rot="16200000">
            <a:off x="3383868" y="-704614"/>
            <a:ext cx="2520280" cy="7488832"/>
          </a:xfrm>
        </p:spPr>
        <p:txBody>
          <a:bodyPr vert="eaVert" lIns="91440" tIns="45720" rIns="91440" bIns="45720" rtlCol="0" anchor="t">
            <a:normAutofit/>
          </a:bodyPr>
          <a:lstStyle/>
          <a:p>
            <a:pPr algn="just"/>
            <a:r>
              <a:rPr lang="cs-CZ" b="1" dirty="0" smtClean="0"/>
              <a:t>Vysoká </a:t>
            </a:r>
            <a:r>
              <a:rPr lang="cs-CZ" b="1" dirty="0"/>
              <a:t>horstva mírného </a:t>
            </a:r>
            <a:r>
              <a:rPr lang="cs-CZ" b="1" dirty="0" smtClean="0"/>
              <a:t>pásu</a:t>
            </a:r>
          </a:p>
          <a:p>
            <a:pPr marL="358775" indent="0">
              <a:buNone/>
            </a:pPr>
            <a:r>
              <a:rPr lang="cs-CZ" dirty="0" smtClean="0"/>
              <a:t>nemají </a:t>
            </a:r>
            <a:r>
              <a:rPr lang="cs-CZ" dirty="0"/>
              <a:t>tropický a subtropický </a:t>
            </a:r>
            <a:r>
              <a:rPr lang="cs-CZ" dirty="0" smtClean="0"/>
              <a:t>porost.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9866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15566"/>
            <a:ext cx="8229600" cy="459000"/>
          </a:xfrm>
        </p:spPr>
        <p:txBody>
          <a:bodyPr/>
          <a:lstStyle/>
          <a:p>
            <a:r>
              <a:rPr lang="cs-CZ" b="1" dirty="0"/>
              <a:t>Výškové stupně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 rot="16200000">
            <a:off x="3275856" y="-524594"/>
            <a:ext cx="2664296" cy="7272808"/>
          </a:xfrm>
        </p:spPr>
        <p:txBody>
          <a:bodyPr vert="eaVert" lIns="91440" tIns="45720" rIns="91440" bIns="45720" rtlCol="0" anchor="t">
            <a:normAutofit/>
          </a:bodyPr>
          <a:lstStyle/>
          <a:p>
            <a:r>
              <a:rPr lang="cs-CZ" b="1" dirty="0"/>
              <a:t>H</a:t>
            </a:r>
            <a:r>
              <a:rPr lang="cs-CZ" b="1" dirty="0" smtClean="0"/>
              <a:t>ory </a:t>
            </a:r>
            <a:r>
              <a:rPr lang="cs-CZ" b="1" dirty="0"/>
              <a:t>polárních </a:t>
            </a:r>
            <a:r>
              <a:rPr lang="cs-CZ" b="1" dirty="0" smtClean="0"/>
              <a:t>oblastí</a:t>
            </a:r>
          </a:p>
          <a:p>
            <a:pPr marL="358775" indent="0">
              <a:buNone/>
            </a:pPr>
            <a:r>
              <a:rPr lang="cs-CZ" dirty="0" smtClean="0"/>
              <a:t>nemají </a:t>
            </a:r>
            <a:r>
              <a:rPr lang="cs-CZ" dirty="0"/>
              <a:t>tropický, subtropický ani mírný </a:t>
            </a:r>
            <a:r>
              <a:rPr lang="cs-CZ" dirty="0" smtClean="0"/>
              <a:t>stupeň</a:t>
            </a:r>
            <a:r>
              <a:rPr lang="cs-CZ" dirty="0"/>
              <a:t>, zvířata v těchto oblastech jsou velmi </a:t>
            </a:r>
            <a:r>
              <a:rPr lang="cs-CZ" dirty="0" smtClean="0"/>
              <a:t>přizpůsobivá.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8577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rázek 5" descr="02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8843" b="8843"/>
          <a:stretch>
            <a:fillRect/>
          </a:stretch>
        </p:blipFill>
        <p:spPr>
          <a:xfrm>
            <a:off x="1792288" y="842963"/>
            <a:ext cx="5486400" cy="3646649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Kilimandžáro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2111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s-CZ" dirty="0">
                <a:latin typeface="Calibri" charset="0"/>
              </a:rPr>
              <a:t>fotografie - </a:t>
            </a:r>
            <a:r>
              <a:rPr lang="cs-CZ" sz="2000" dirty="0">
                <a:latin typeface="Calibri" charset="0"/>
              </a:rPr>
              <a:t>http://www.2zszdar.cz/Info_RV/W_n7W10/Sedlak/02.jpg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735b9d-12e1-4051-9e9f-295790879a37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831A8568D9C641A1AFB06DB2CD73AC" ma:contentTypeVersion="2" ma:contentTypeDescription="Vytvoří nový dokument" ma:contentTypeScope="" ma:versionID="09817a5c2e743fd2df9e98b0e3665536">
  <xsd:schema xmlns:xsd="http://www.w3.org/2001/XMLSchema" xmlns:xs="http://www.w3.org/2001/XMLSchema" xmlns:p="http://schemas.microsoft.com/office/2006/metadata/properties" xmlns:ns2="d1735b9d-12e1-4051-9e9f-295790879a37" targetNamespace="http://schemas.microsoft.com/office/2006/metadata/properties" ma:root="true" ma:fieldsID="3ada4439b1a6c469911ceee3971aaae4" ns2:_="">
    <xsd:import namespace="d1735b9d-12e1-4051-9e9f-295790879a3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35b9d-12e1-4051-9e9f-295790879a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735b9d-12e1-4051-9e9f-295790879a37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C930C6-FEC0-4F16-8652-E8BADF7F58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735b9d-12e1-4051-9e9f-295790879a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</TotalTime>
  <Words>213</Words>
  <Application>Microsoft Office PowerPoint</Application>
  <PresentationFormat>Předvádění na obrazovce (16:9)</PresentationFormat>
  <Paragraphs>44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boxed_powerpoint_16x9_2012-08</vt:lpstr>
      <vt:lpstr>  Dotkněte se inovací CZ.1.07/1.3.00/51.0024  </vt:lpstr>
      <vt:lpstr>Snímek 2</vt:lpstr>
      <vt:lpstr>Metodický pokyn</vt:lpstr>
      <vt:lpstr>Vegetační stupně v krajině</vt:lpstr>
      <vt:lpstr>Výškové stupně</vt:lpstr>
      <vt:lpstr>Výškové stupně</vt:lpstr>
      <vt:lpstr>Výškové stupně</vt:lpstr>
      <vt:lpstr>Snímek 8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21</cp:revision>
  <dcterms:created xsi:type="dcterms:W3CDTF">2014-10-07T08:27:59Z</dcterms:created>
  <dcterms:modified xsi:type="dcterms:W3CDTF">2015-08-04T15:35:47Z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0x01010020831A8568D9C641A1AFB06DB2CD73AC</vt:lpwstr>
  </property>
  <property fmtid="{D5CDD505-2E9C-101B-9397-08002B2CF9AE}" pid="3" name="IsMyDocuments">
    <vt:bool>true</vt:bool>
  </property>
</Properties>
</file>