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0" r:id="rId5"/>
    <p:sldId id="326" r:id="rId6"/>
    <p:sldId id="335" r:id="rId7"/>
    <p:sldId id="327" r:id="rId8"/>
    <p:sldId id="328" r:id="rId9"/>
    <p:sldId id="329" r:id="rId10"/>
    <p:sldId id="330" r:id="rId11"/>
    <p:sldId id="332" r:id="rId12"/>
    <p:sldId id="333" r:id="rId13"/>
    <p:sldId id="334" r:id="rId14"/>
    <p:sldId id="331" r:id="rId15"/>
    <p:sldId id="336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A8248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8405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5808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275606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707654"/>
            <a:ext cx="7200800" cy="2235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práce z českého jazyka pro 1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ročník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Škola: 1</a:t>
            </a:r>
            <a:r>
              <a:rPr lang="cs-CZ" dirty="0" smtClean="0"/>
              <a:t>. ZŠ</a:t>
            </a:r>
            <a:r>
              <a:rPr lang="cs-CZ" dirty="0"/>
              <a:t> </a:t>
            </a:r>
            <a:r>
              <a:rPr lang="cs-CZ" dirty="0" smtClean="0"/>
              <a:t>Horní Slavkov</a:t>
            </a:r>
            <a:endParaRPr lang="cs-CZ" dirty="0"/>
          </a:p>
          <a:p>
            <a:pPr algn="l"/>
            <a:r>
              <a:rPr lang="cs-CZ" dirty="0"/>
              <a:t>IČ: </a:t>
            </a:r>
            <a:r>
              <a:rPr lang="cs-CZ" dirty="0" smtClean="0"/>
              <a:t>75005476</a:t>
            </a:r>
            <a:endParaRPr lang="cs-CZ" dirty="0"/>
          </a:p>
          <a:p>
            <a:pPr algn="l"/>
            <a:r>
              <a:rPr lang="cs-CZ" dirty="0"/>
              <a:t>Autor</a:t>
            </a:r>
            <a:r>
              <a:rPr lang="cs-CZ" dirty="0" smtClean="0"/>
              <a:t>:       Lenka </a:t>
            </a:r>
            <a:r>
              <a:rPr lang="cs-CZ" dirty="0" err="1" smtClean="0"/>
              <a:t>Kerbelová</a:t>
            </a:r>
            <a:endParaRPr lang="cs-CZ" dirty="0"/>
          </a:p>
          <a:p>
            <a:pPr algn="l"/>
            <a:r>
              <a:rPr lang="cs-CZ" dirty="0"/>
              <a:t>Předmět:  </a:t>
            </a:r>
            <a:r>
              <a:rPr lang="cs-CZ" dirty="0" smtClean="0"/>
              <a:t>Český jazyk</a:t>
            </a:r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Anotace</a:t>
            </a:r>
            <a:r>
              <a:rPr lang="cs-CZ" dirty="0" smtClean="0"/>
              <a:t>: Opakování učiva v červnu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843558"/>
            <a:ext cx="6858000" cy="505842"/>
          </a:xfrm>
        </p:spPr>
        <p:txBody>
          <a:bodyPr/>
          <a:lstStyle/>
          <a:p>
            <a:pPr algn="l"/>
            <a:r>
              <a:rPr lang="cs-CZ" sz="2000" dirty="0" smtClean="0"/>
              <a:t>Metodický pokyn: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563638"/>
            <a:ext cx="6858000" cy="1241822"/>
          </a:xfrm>
        </p:spPr>
        <p:txBody>
          <a:bodyPr/>
          <a:lstStyle/>
          <a:p>
            <a:pPr algn="l"/>
            <a:r>
              <a:rPr lang="cs-CZ" dirty="0" smtClean="0"/>
              <a:t>Žáci plní úkoly ústně i písemně.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1155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2427734"/>
            <a:ext cx="6858000" cy="504056"/>
          </a:xfrm>
        </p:spPr>
        <p:txBody>
          <a:bodyPr/>
          <a:lstStyle/>
          <a:p>
            <a:r>
              <a:rPr lang="cs-CZ" sz="2000" dirty="0" smtClean="0"/>
              <a:t>Kontrolní práce z českého jazyka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76013" y="1347614"/>
            <a:ext cx="6858000" cy="59375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6364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1059582"/>
            <a:ext cx="6858000" cy="432048"/>
          </a:xfrm>
        </p:spPr>
        <p:txBody>
          <a:bodyPr/>
          <a:lstStyle/>
          <a:p>
            <a:pPr algn="l"/>
            <a:r>
              <a:rPr lang="cs-CZ" sz="2000" dirty="0" smtClean="0"/>
              <a:t>1. Vyber slovo, co do řady nepatří  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1635646"/>
            <a:ext cx="6858000" cy="2448272"/>
          </a:xfrm>
        </p:spPr>
        <p:txBody>
          <a:bodyPr/>
          <a:lstStyle/>
          <a:p>
            <a:pPr marL="285750" indent="-285750" algn="l">
              <a:buFontTx/>
              <a:buChar char="-"/>
            </a:pPr>
            <a:r>
              <a:rPr lang="cs-CZ" dirty="0" smtClean="0"/>
              <a:t>kráva, zajíc, židle, kočka, pes, srna</a:t>
            </a:r>
          </a:p>
          <a:p>
            <a:pPr marL="285750" indent="-285750" algn="l">
              <a:buFontTx/>
              <a:buChar char="-"/>
            </a:pPr>
            <a:r>
              <a:rPr lang="cs-CZ" dirty="0"/>
              <a:t>l</a:t>
            </a:r>
            <a:r>
              <a:rPr lang="cs-CZ" dirty="0" smtClean="0"/>
              <a:t>avice, pero, učebnice, tužka, autíčko</a:t>
            </a:r>
          </a:p>
          <a:p>
            <a:pPr marL="285750" indent="-285750" algn="l">
              <a:buFontTx/>
              <a:buChar char="-"/>
            </a:pPr>
            <a:r>
              <a:rPr lang="cs-CZ" dirty="0"/>
              <a:t>f</a:t>
            </a:r>
            <a:r>
              <a:rPr lang="cs-CZ" dirty="0" smtClean="0"/>
              <a:t>ialka, růže, tulipán, okurka, pampeliška</a:t>
            </a:r>
          </a:p>
          <a:p>
            <a:pPr marL="285750" indent="-285750" algn="l">
              <a:buFontTx/>
              <a:buChar char="-"/>
            </a:pPr>
            <a:r>
              <a:rPr lang="cs-CZ" dirty="0"/>
              <a:t>c</a:t>
            </a:r>
            <a:r>
              <a:rPr lang="cs-CZ" dirty="0" smtClean="0"/>
              <a:t>hleba, noviny, rohlík, koblížek, salám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4702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577850"/>
          </a:xfrm>
        </p:spPr>
        <p:txBody>
          <a:bodyPr/>
          <a:lstStyle/>
          <a:p>
            <a:pPr algn="l"/>
            <a:r>
              <a:rPr lang="cs-CZ" sz="2000" dirty="0" smtClean="0"/>
              <a:t>2. Která slova k sobě patří: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635646"/>
            <a:ext cx="6858000" cy="2307704"/>
          </a:xfrm>
        </p:spPr>
        <p:txBody>
          <a:bodyPr/>
          <a:lstStyle/>
          <a:p>
            <a:pPr algn="l"/>
            <a:r>
              <a:rPr lang="cs-CZ" dirty="0" smtClean="0"/>
              <a:t>Pije                                                        domy</a:t>
            </a:r>
          </a:p>
          <a:p>
            <a:pPr algn="l"/>
            <a:r>
              <a:rPr lang="cs-CZ" dirty="0" smtClean="0"/>
              <a:t>Plete                                                      čaj</a:t>
            </a:r>
          </a:p>
          <a:p>
            <a:pPr algn="l"/>
            <a:r>
              <a:rPr lang="cs-CZ" dirty="0" smtClean="0"/>
              <a:t>Staví                                                       maso</a:t>
            </a:r>
          </a:p>
          <a:p>
            <a:pPr algn="l"/>
            <a:r>
              <a:rPr lang="cs-CZ" dirty="0" smtClean="0"/>
              <a:t>Krájí                                                        svetr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8237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433834"/>
          </a:xfrm>
        </p:spPr>
        <p:txBody>
          <a:bodyPr/>
          <a:lstStyle/>
          <a:p>
            <a:pPr algn="l"/>
            <a:r>
              <a:rPr lang="cs-CZ" sz="2000" dirty="0" smtClean="0"/>
              <a:t>3. Co nás veze?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491630"/>
            <a:ext cx="6858000" cy="2520280"/>
          </a:xfrm>
        </p:spPr>
        <p:txBody>
          <a:bodyPr/>
          <a:lstStyle/>
          <a:p>
            <a:pPr marL="285750" indent="-285750" algn="l">
              <a:buFontTx/>
              <a:buChar char="-"/>
            </a:pPr>
            <a:r>
              <a:rPr lang="cs-CZ" dirty="0" smtClean="0"/>
              <a:t>Motorka</a:t>
            </a:r>
          </a:p>
          <a:p>
            <a:pPr marL="285750" indent="-285750" algn="l">
              <a:buFontTx/>
              <a:buChar char="-"/>
            </a:pPr>
            <a:r>
              <a:rPr lang="cs-CZ" dirty="0" smtClean="0"/>
              <a:t>Vlasy</a:t>
            </a:r>
          </a:p>
          <a:p>
            <a:pPr marL="285750" indent="-285750" algn="l">
              <a:buFontTx/>
              <a:buChar char="-"/>
            </a:pPr>
            <a:r>
              <a:rPr lang="cs-CZ" dirty="0" smtClean="0"/>
              <a:t>Koloběžka</a:t>
            </a:r>
          </a:p>
          <a:p>
            <a:pPr marL="285750" indent="-285750" algn="l">
              <a:buFontTx/>
              <a:buChar char="-"/>
            </a:pPr>
            <a:r>
              <a:rPr lang="cs-CZ" dirty="0" smtClean="0"/>
              <a:t>Kočka</a:t>
            </a:r>
          </a:p>
          <a:p>
            <a:pPr marL="285750" indent="-285750" algn="l">
              <a:buFontTx/>
              <a:buChar char="-"/>
            </a:pPr>
            <a:r>
              <a:rPr lang="cs-CZ" dirty="0" smtClean="0"/>
              <a:t>Vlak</a:t>
            </a:r>
          </a:p>
          <a:p>
            <a:pPr marL="285750" indent="-285750" algn="l">
              <a:buFontTx/>
              <a:buChar char="-"/>
            </a:pPr>
            <a:r>
              <a:rPr lang="cs-CZ" dirty="0" smtClean="0"/>
              <a:t>Tramvaj</a:t>
            </a:r>
          </a:p>
          <a:p>
            <a:pPr marL="285750" indent="-285750" algn="l">
              <a:buFontTx/>
              <a:buChar char="-"/>
            </a:pPr>
            <a:r>
              <a:rPr lang="cs-CZ" dirty="0" smtClean="0"/>
              <a:t>Stůl </a:t>
            </a:r>
          </a:p>
          <a:p>
            <a:pPr marL="285750" indent="-285750" algn="l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3728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577850"/>
          </a:xfrm>
        </p:spPr>
        <p:txBody>
          <a:bodyPr/>
          <a:lstStyle/>
          <a:p>
            <a:pPr algn="l"/>
            <a:r>
              <a:rPr lang="cs-CZ" sz="2000" dirty="0" smtClean="0"/>
              <a:t>4. Odpověz na otázky.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491630"/>
            <a:ext cx="6858000" cy="2451720"/>
          </a:xfrm>
        </p:spPr>
        <p:txBody>
          <a:bodyPr/>
          <a:lstStyle/>
          <a:p>
            <a:pPr marL="285750" indent="-285750" algn="l">
              <a:buFontTx/>
              <a:buChar char="-"/>
            </a:pPr>
            <a:r>
              <a:rPr lang="cs-CZ" dirty="0" smtClean="0"/>
              <a:t>Co máme v tělocvičně?</a:t>
            </a:r>
          </a:p>
          <a:p>
            <a:pPr marL="285750" indent="-285750" algn="l">
              <a:buFontTx/>
              <a:buChar char="-"/>
            </a:pPr>
            <a:r>
              <a:rPr lang="cs-CZ" dirty="0" smtClean="0"/>
              <a:t>Co si myjeme?</a:t>
            </a:r>
          </a:p>
          <a:p>
            <a:pPr marL="285750" indent="-285750" algn="l">
              <a:buFontTx/>
              <a:buChar char="-"/>
            </a:pPr>
            <a:r>
              <a:rPr lang="cs-CZ" dirty="0" smtClean="0"/>
              <a:t>Co roste na jabloni?</a:t>
            </a:r>
          </a:p>
          <a:p>
            <a:pPr marL="285750" indent="-285750" algn="l">
              <a:buFontTx/>
              <a:buChar char="-"/>
            </a:pPr>
            <a:r>
              <a:rPr lang="cs-CZ" dirty="0" smtClean="0"/>
              <a:t>Jak se jmenuje mládě od krávy?</a:t>
            </a:r>
          </a:p>
          <a:p>
            <a:pPr marL="285750" indent="-285750" algn="l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5246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505842"/>
          </a:xfrm>
        </p:spPr>
        <p:txBody>
          <a:bodyPr/>
          <a:lstStyle/>
          <a:p>
            <a:pPr algn="l"/>
            <a:r>
              <a:rPr lang="cs-CZ" sz="2000" dirty="0" smtClean="0"/>
              <a:t>5. Vypiš názvy ovoce.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139702"/>
            <a:ext cx="6858000" cy="2379712"/>
          </a:xfrm>
        </p:spPr>
        <p:txBody>
          <a:bodyPr/>
          <a:lstStyle/>
          <a:p>
            <a:pPr algn="l"/>
            <a:r>
              <a:rPr lang="cs-CZ" dirty="0" smtClean="0"/>
              <a:t>pomeranč, </a:t>
            </a:r>
            <a:r>
              <a:rPr lang="cs-CZ" dirty="0" smtClean="0"/>
              <a:t>mrkev, jablko, paprika, cibule, banán, česnek, hruška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6332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563638"/>
            <a:ext cx="6858000" cy="505842"/>
          </a:xfrm>
        </p:spPr>
        <p:txBody>
          <a:bodyPr/>
          <a:lstStyle/>
          <a:p>
            <a:pPr algn="l"/>
            <a:r>
              <a:rPr lang="cs-CZ" sz="2000" dirty="0" smtClean="0"/>
              <a:t>6. Napiš 5 dívčích jmen a 5 chlapeckých jmen.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9285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505842"/>
          </a:xfrm>
        </p:spPr>
        <p:txBody>
          <a:bodyPr/>
          <a:lstStyle/>
          <a:p>
            <a:pPr algn="l"/>
            <a:r>
              <a:rPr lang="cs-CZ" sz="2000" dirty="0"/>
              <a:t>7</a:t>
            </a:r>
            <a:r>
              <a:rPr lang="cs-CZ" sz="2000" dirty="0" smtClean="0"/>
              <a:t>. Opiš psacím písmem: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419622"/>
            <a:ext cx="6858000" cy="2523728"/>
          </a:xfrm>
        </p:spPr>
        <p:txBody>
          <a:bodyPr/>
          <a:lstStyle/>
          <a:p>
            <a:pPr algn="l"/>
            <a:r>
              <a:rPr lang="cs-CZ" dirty="0" smtClean="0"/>
              <a:t>Tatínek spravuje auto. Maminka žehlí prádlo.</a:t>
            </a:r>
          </a:p>
          <a:p>
            <a:pPr algn="l"/>
            <a:r>
              <a:rPr lang="cs-CZ" dirty="0" smtClean="0"/>
              <a:t>Filip hraje fotbal.  Gábina maluje panenku.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1000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 vlastní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129116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39268D-6893-444A-BB53-27677C6E2A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</TotalTime>
  <Words>193</Words>
  <Application>Microsoft Office PowerPoint</Application>
  <PresentationFormat>Předvádění na obrazovce (16:9)</PresentationFormat>
  <Paragraphs>47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pokyn:</vt:lpstr>
      <vt:lpstr>Kontrolní práce z českého jazyka</vt:lpstr>
      <vt:lpstr>1. Vyber slovo, co do řady nepatří  </vt:lpstr>
      <vt:lpstr>2. Která slova k sobě patří:</vt:lpstr>
      <vt:lpstr>3. Co nás veze?</vt:lpstr>
      <vt:lpstr>4. Odpověz na otázky.</vt:lpstr>
      <vt:lpstr>5. Vypiš názvy ovoce.</vt:lpstr>
      <vt:lpstr>6. Napiš 5 dívčích jmen a 5 chlapeckých jmen.</vt:lpstr>
      <vt:lpstr>7. Opiš psacím písmem: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44</cp:revision>
  <dcterms:created xsi:type="dcterms:W3CDTF">2014-10-07T08:27:59Z</dcterms:created>
  <dcterms:modified xsi:type="dcterms:W3CDTF">2015-08-04T16:12:20Z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