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64" r:id="rId3"/>
    <p:sldId id="257" r:id="rId4"/>
    <p:sldId id="259" r:id="rId5"/>
    <p:sldId id="260" r:id="rId6"/>
    <p:sldId id="261" r:id="rId7"/>
    <p:sldId id="262" r:id="rId8"/>
    <p:sldId id="263" r:id="rId9"/>
    <p:sldId id="266" r:id="rId10"/>
    <p:sldId id="265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674"/>
  </p:normalViewPr>
  <p:slideViewPr>
    <p:cSldViewPr>
      <p:cViewPr varScale="1">
        <p:scale>
          <a:sx n="96" d="100"/>
          <a:sy n="96" d="100"/>
        </p:scale>
        <p:origin x="-32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1555F26-3434-4AA9-8BD1-E81AE21DBF1C}" type="datetimeFigureOut">
              <a:rPr lang="cs-CZ" smtClean="0"/>
              <a:pPr/>
              <a:t>13.1.2016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B3506FC-AA6F-487A-859F-2EBFE34D3D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372526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21DC9-38CA-4783-844A-CE174A1E5C94}" type="datetime1">
              <a:rPr lang="cs-CZ" smtClean="0"/>
              <a:pPr/>
              <a:t>13.1.2016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algn="ctr">
              <a:defRPr/>
            </a:lvl1pPr>
          </a:lstStyle>
          <a:p>
            <a:fld id="{3B3C1E79-3578-4702-AE5A-C9E9AE9B8657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211424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F319CD-26B0-4283-BA35-E209512E96D9}" type="datetime1">
              <a:rPr lang="cs-CZ" smtClean="0"/>
              <a:pPr/>
              <a:t>13.1.2016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3C1E79-3578-4702-AE5A-C9E9AE9B865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067699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>
        <p:tmplLst>
          <p:tmpl>
            <p:tnLst>
              <p:par>
                <p:cTn presetID="2" presetClass="entr" presetSubtype="4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3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3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1+#ppt_h/2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216EF3-D2CC-4054-8C63-2E1F294B0F7E}" type="datetime1">
              <a:rPr lang="cs-CZ" smtClean="0"/>
              <a:pPr/>
              <a:t>13.1.2016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3C1E79-3578-4702-AE5A-C9E9AE9B865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571132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99392-6C42-493E-B184-44A19EA1D8A5}" type="datetime1">
              <a:rPr lang="cs-CZ" smtClean="0"/>
              <a:pPr/>
              <a:t>13.1.2016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3C1E79-3578-4702-AE5A-C9E9AE9B865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355026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EEE3C-7E81-4FE4-B5F6-B46E153DEBE8}" type="datetime1">
              <a:rPr lang="cs-CZ" smtClean="0"/>
              <a:pPr/>
              <a:t>13.1.2016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3C1E79-3578-4702-AE5A-C9E9AE9B865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789179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7B7BD0-DF13-4419-B6E6-2E828AAF8C0C}" type="datetime1">
              <a:rPr lang="cs-CZ" smtClean="0"/>
              <a:pPr/>
              <a:t>13.1.2016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3C1E79-3578-4702-AE5A-C9E9AE9B865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913691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5C2C92-B8D8-4A68-8500-3F11BEEE23C4}" type="datetime1">
              <a:rPr lang="cs-CZ" smtClean="0"/>
              <a:pPr/>
              <a:t>13.1.2016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3C1E79-3578-4702-AE5A-C9E9AE9B865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133229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2AA62-A4E2-4258-86FF-53A68BDE3D3A}" type="datetime1">
              <a:rPr lang="cs-CZ" smtClean="0"/>
              <a:pPr/>
              <a:t>13.1.2016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3C1E79-3578-4702-AE5A-C9E9AE9B865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343208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2AB6B1-1AEA-42A4-808A-AD697C05F401}" type="datetime1">
              <a:rPr lang="cs-CZ" smtClean="0"/>
              <a:pPr/>
              <a:t>13.1.2016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3C1E79-3578-4702-AE5A-C9E9AE9B865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75674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AC436-E326-4947-AB7E-56722D0D666B}" type="datetime1">
              <a:rPr lang="cs-CZ" smtClean="0"/>
              <a:pPr/>
              <a:t>13.1.2016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3C1E79-3578-4702-AE5A-C9E9AE9B865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777359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  <a:prstGeom prst="rect">
            <a:avLst/>
          </a:prstGeo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F0DA35-EA73-4C12-880D-88E8EA4E76AB}" type="datetime1">
              <a:rPr lang="cs-CZ" smtClean="0"/>
              <a:pPr/>
              <a:t>13.1.2016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3C1E79-3578-4702-AE5A-C9E9AE9B865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200604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 l="-7000" r="-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C7B333-D7DD-4CB9-8969-341483898762}" type="datetime1">
              <a:rPr lang="cs-CZ" smtClean="0"/>
              <a:pPr/>
              <a:t>13.1.2016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773616" y="6492875"/>
            <a:ext cx="37038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/>
                </a:solidFill>
                <a:latin typeface="+mj-lt"/>
              </a:defRPr>
            </a:lvl1pPr>
          </a:lstStyle>
          <a:p>
            <a:fld id="{3B3C1E79-3578-4702-AE5A-C9E9AE9B8657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59825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8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zlin.cz/517521n-cyklostezky-se-uz-nemohou-dockat-jara.-od-brezna-si-na-nich-zaplatime" TargetMode="External"/><Relationship Id="rId7" Type="http://schemas.openxmlformats.org/officeDocument/2006/relationships/hyperlink" Target="http://dumy.cz/material/157405-duveryhodnost-informaci-na-internetu" TargetMode="External"/><Relationship Id="rId2" Type="http://schemas.openxmlformats.org/officeDocument/2006/relationships/hyperlink" Target="http://technet.idnes.cz/vlada-tajila-kod-pro-prechazeni-na-zelenou-rozlustili-jsme-jej-p71-/tec_technika.aspx?c=A070330_131144_tec_technika_kuz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zpravy.idnes.cz/chram-svateho-vita-se-konecne-docka-zatepleni-stat-usetri-miliony-1cm-/domaci.aspx?c=A110329_133853_praha-zpravy_ab" TargetMode="External"/><Relationship Id="rId5" Type="http://schemas.openxmlformats.org/officeDocument/2006/relationships/hyperlink" Target="http://zlin.cz/512085n-konec-telefonovani-za-chuze.-zastavte-hrozi-poradna-pokuta" TargetMode="External"/><Relationship Id="rId4" Type="http://schemas.openxmlformats.org/officeDocument/2006/relationships/hyperlink" Target="http://technet.idnes.cz/unifikace-jednotek-stadion-ddl-/veda.aspx?c=A130328_161258_veda_pk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Informace na internetu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59632" y="3886200"/>
            <a:ext cx="6624736" cy="1752600"/>
          </a:xfrm>
        </p:spPr>
        <p:txBody>
          <a:bodyPr/>
          <a:lstStyle/>
          <a:p>
            <a:r>
              <a:rPr lang="cs-CZ" dirty="0" smtClean="0"/>
              <a:t>a jejich ověřování a důvěryhodnost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555514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 učitele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/>
              <a:t>Před výukou si připravte prezentaci. U snímku </a:t>
            </a:r>
            <a:r>
              <a:rPr lang="cs-CZ" sz="2400" i="1" dirty="0" smtClean="0"/>
              <a:t>Čím </a:t>
            </a:r>
            <a:r>
              <a:rPr lang="cs-CZ" sz="2400" i="1" dirty="0"/>
              <a:t>se řídit</a:t>
            </a:r>
            <a:r>
              <a:rPr lang="cs-CZ" sz="2400" dirty="0"/>
              <a:t> nechte žáky se zamyslet a dejte prostor případné </a:t>
            </a:r>
            <a:r>
              <a:rPr lang="cs-CZ" sz="2400" dirty="0" smtClean="0"/>
              <a:t>diskuzi. Připravte si odpovědi na otázky u diskuze na předposledním snímku.</a:t>
            </a:r>
            <a:endParaRPr lang="cs-CZ" sz="2400" dirty="0"/>
          </a:p>
          <a:p>
            <a:endParaRPr lang="cs-CZ" sz="2400" dirty="0" smtClean="0"/>
          </a:p>
          <a:p>
            <a:r>
              <a:rPr lang="cs-CZ" sz="2400" dirty="0" smtClean="0"/>
              <a:t>Cíl: Žák</a:t>
            </a:r>
          </a:p>
          <a:p>
            <a:pPr lvl="2"/>
            <a:r>
              <a:rPr lang="cs-CZ" sz="1600" dirty="0"/>
              <a:t>předvídá, jaké důsledky může vyvolat způsob prezentace některých </a:t>
            </a:r>
            <a:r>
              <a:rPr lang="cs-CZ" sz="1600" dirty="0" smtClean="0"/>
              <a:t>sdělení,</a:t>
            </a:r>
            <a:endParaRPr lang="cs-CZ" sz="1600" dirty="0"/>
          </a:p>
          <a:p>
            <a:pPr lvl="2"/>
            <a:r>
              <a:rPr lang="cs-CZ" sz="1600" dirty="0"/>
              <a:t>dokáže rozeznat autorizované, neautorizované a zkreslené </a:t>
            </a:r>
            <a:r>
              <a:rPr lang="cs-CZ" sz="1600" dirty="0" smtClean="0"/>
              <a:t>informace,</a:t>
            </a:r>
            <a:endParaRPr lang="cs-CZ" sz="1600" dirty="0"/>
          </a:p>
          <a:p>
            <a:pPr lvl="2"/>
            <a:r>
              <a:rPr lang="cs-CZ" sz="1600" dirty="0"/>
              <a:t>uvědomuje si, kdo všechno se na obsahu médií </a:t>
            </a:r>
            <a:r>
              <a:rPr lang="cs-CZ" sz="1600" dirty="0" smtClean="0"/>
              <a:t>podílí,</a:t>
            </a:r>
            <a:endParaRPr lang="cs-CZ" sz="1600" dirty="0"/>
          </a:p>
          <a:p>
            <a:pPr lvl="2"/>
            <a:r>
              <a:rPr lang="cs-CZ" sz="1600" dirty="0"/>
              <a:t>ověřuje si </a:t>
            </a:r>
            <a:r>
              <a:rPr lang="cs-CZ" sz="1600" dirty="0" smtClean="0"/>
              <a:t>informace,</a:t>
            </a:r>
            <a:endParaRPr lang="cs-CZ" sz="1600" dirty="0"/>
          </a:p>
          <a:p>
            <a:pPr lvl="2"/>
            <a:r>
              <a:rPr lang="cs-CZ" sz="1600" dirty="0"/>
              <a:t>uvědomuje si, že sdělení, která média přinášejí, mohou ovlivnit náš pohled na svět i nás </a:t>
            </a:r>
            <a:r>
              <a:rPr lang="cs-CZ" sz="1600" dirty="0" smtClean="0"/>
              <a:t>samotné.</a:t>
            </a:r>
            <a:endParaRPr lang="cs-CZ" sz="16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0070006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si o tom myslíte?</a:t>
            </a:r>
            <a:endParaRPr lang="cs-CZ" dirty="0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20000">
            <a:off x="341844" y="908720"/>
            <a:ext cx="5383510" cy="557856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 rot="120000">
            <a:off x="5202459" y="6202386"/>
            <a:ext cx="4539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[1]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-120000">
            <a:off x="3257334" y="558239"/>
            <a:ext cx="5127449" cy="60212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 rot="-120000">
            <a:off x="8072163" y="6101106"/>
            <a:ext cx="4539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[2]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-60000">
            <a:off x="1043608" y="287924"/>
            <a:ext cx="5956432" cy="637924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 rot="-60000">
            <a:off x="6635121" y="6288406"/>
            <a:ext cx="4539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[3]</a:t>
            </a:r>
            <a:endParaRPr lang="cs-CZ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360000">
            <a:off x="2316975" y="325402"/>
            <a:ext cx="6528000" cy="5760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ovéPole 7"/>
          <p:cNvSpPr txBox="1"/>
          <p:nvPr/>
        </p:nvSpPr>
        <p:spPr>
          <a:xfrm rot="360000">
            <a:off x="8132418" y="6016054"/>
            <a:ext cx="4539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[4]</a:t>
            </a:r>
            <a:endParaRPr lang="cs-CZ" dirty="0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-300000">
            <a:off x="515976" y="662240"/>
            <a:ext cx="5035246" cy="563060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extovéPole 8"/>
          <p:cNvSpPr txBox="1"/>
          <p:nvPr/>
        </p:nvSpPr>
        <p:spPr>
          <a:xfrm rot="-300000">
            <a:off x="5379319" y="5704883"/>
            <a:ext cx="4539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[5]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499974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"/>
                            </p:stCondLst>
                            <p:childTnLst>
                              <p:par>
                                <p:cTn id="3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500"/>
                            </p:stCondLst>
                            <p:childTnLst>
                              <p:par>
                                <p:cTn id="4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500"/>
                            </p:stCondLst>
                            <p:childTnLst>
                              <p:par>
                                <p:cTn id="6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3" grpId="0"/>
      <p:bldP spid="7" grpId="0"/>
      <p:bldP spid="8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Mohu věřit internetu?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Na internetu může publikovat kdokoliv.</a:t>
            </a:r>
          </a:p>
          <a:p>
            <a:r>
              <a:rPr lang="cs-CZ" dirty="0"/>
              <a:t>Informace „nikdo“ nekontroluje.</a:t>
            </a:r>
          </a:p>
          <a:p>
            <a:r>
              <a:rPr lang="cs-CZ" dirty="0"/>
              <a:t>Získaná data a informace musíme kriticky zhodnotit.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956578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Rozdělení informací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autorizované, správné</a:t>
            </a:r>
          </a:p>
          <a:p>
            <a:pPr lvl="1"/>
            <a:r>
              <a:rPr lang="cs-CZ" dirty="0"/>
              <a:t>známý zdroj, známý autor</a:t>
            </a:r>
          </a:p>
          <a:p>
            <a:r>
              <a:rPr lang="cs-CZ" dirty="0"/>
              <a:t>neautorizované</a:t>
            </a:r>
          </a:p>
          <a:p>
            <a:pPr lvl="1"/>
            <a:r>
              <a:rPr lang="cs-CZ" dirty="0"/>
              <a:t>Nemají uvedený zdroj.</a:t>
            </a:r>
          </a:p>
          <a:p>
            <a:pPr lvl="1"/>
            <a:r>
              <a:rPr lang="cs-CZ" dirty="0"/>
              <a:t>Není jasné, zda autor publikuje vlastní tvrzení nebo text převzal.</a:t>
            </a:r>
          </a:p>
          <a:p>
            <a:r>
              <a:rPr lang="cs-CZ" dirty="0"/>
              <a:t>zkreslené a matoucí</a:t>
            </a:r>
          </a:p>
          <a:p>
            <a:pPr lvl="1"/>
            <a:r>
              <a:rPr lang="cs-CZ" dirty="0"/>
              <a:t>záměrně falešné informace</a:t>
            </a:r>
          </a:p>
          <a:p>
            <a:pPr lvl="1"/>
            <a:r>
              <a:rPr lang="cs-CZ" dirty="0"/>
              <a:t>např. poplašné zprávy (tzv. </a:t>
            </a:r>
            <a:r>
              <a:rPr lang="cs-CZ" dirty="0" err="1"/>
              <a:t>hoax</a:t>
            </a:r>
            <a:r>
              <a:rPr lang="cs-CZ" dirty="0"/>
              <a:t>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722914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Čím se řídit?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Kdo je autorem?</a:t>
            </a:r>
          </a:p>
          <a:p>
            <a:r>
              <a:rPr lang="cs-CZ" dirty="0"/>
              <a:t>O čem píše?</a:t>
            </a:r>
          </a:p>
          <a:p>
            <a:r>
              <a:rPr lang="cs-CZ" dirty="0"/>
              <a:t>Na jaké stránce publikuje?</a:t>
            </a:r>
          </a:p>
          <a:p>
            <a:r>
              <a:rPr lang="cs-CZ" dirty="0"/>
              <a:t>Kdy byla informace uveřejněna?</a:t>
            </a:r>
          </a:p>
          <a:p>
            <a:r>
              <a:rPr lang="cs-CZ" dirty="0"/>
              <a:t>Proč byla informace uveřejněna?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068628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se chránit?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Hodnotíme vzhled stránek a využití zdrojů.</a:t>
            </a:r>
          </a:p>
          <a:p>
            <a:r>
              <a:rPr lang="cs-CZ" dirty="0"/>
              <a:t>Řídíme se vlastním zdravým rozumem.</a:t>
            </a:r>
          </a:p>
          <a:p>
            <a:r>
              <a:rPr lang="cs-CZ" dirty="0"/>
              <a:t>Informace se snažíme ověřit i z dalších jiných zdrojů.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246666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ještě?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třeba sledovat, kdo je autorem informace a kdo informaci předává. Sledujeme jeho kvalifikaci, pracoviště a i jeho publikační aktivitu.</a:t>
            </a:r>
          </a:p>
          <a:p>
            <a:r>
              <a:rPr lang="cs-CZ" dirty="0" smtClean="0"/>
              <a:t>Je třeba si ověřovat aktuálnost informací. </a:t>
            </a:r>
            <a:r>
              <a:rPr lang="cs-CZ" smtClean="0"/>
              <a:t>Kontrolujte časovou značku u každé informace.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13012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/>
              <a:t>Mezi vodítka pro hodnocení kvality informací patří tázací zájmena: kdo, kdy, odkud, proč, pro koho a jak snadno. Vyber si článek na internetu a zkus si odpovědět na tyto otázky. Odpovědi si zaznamenej.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690893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Diskuze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/>
              <a:t>Proč někdo na internetu záměrně uvádí lživé či zkreslené informace?</a:t>
            </a:r>
          </a:p>
          <a:p>
            <a:pPr lvl="0"/>
            <a:r>
              <a:rPr lang="cs-CZ" dirty="0"/>
              <a:t>Jaké je největší nebezpečí lživých či zkreslených informací?</a:t>
            </a:r>
          </a:p>
          <a:p>
            <a:pPr lvl="0"/>
            <a:r>
              <a:rPr lang="cs-CZ" dirty="0"/>
              <a:t>Znáte nějaký typ nepravdivých zpráv?</a:t>
            </a:r>
          </a:p>
          <a:p>
            <a:pPr lvl="0"/>
            <a:r>
              <a:rPr lang="cs-CZ" dirty="0"/>
              <a:t>S jakým typem nepravdivých informací se můžeme setkat na sociálních sítí?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179428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- </a:t>
            </a:r>
            <a:r>
              <a:rPr lang="cs-CZ" sz="1800" dirty="0" err="1" smtClean="0"/>
              <a:t>scany</a:t>
            </a:r>
            <a:r>
              <a:rPr lang="cs-CZ" sz="180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dirty="0"/>
              <a:t>[1] </a:t>
            </a:r>
            <a:r>
              <a:rPr lang="cs-CZ" sz="1800" dirty="0">
                <a:hlinkClick r:id="rId2"/>
              </a:rPr>
              <a:t>http://technet.idnes.cz/vlada-tajila-kod-pro-prechazeni-na-zelenou-rozlustili-jsme-jej-p71-/tec_technika.aspx?c=A070330_131144_tec_technika_kuz</a:t>
            </a:r>
            <a:r>
              <a:rPr lang="cs-CZ" sz="1800" dirty="0"/>
              <a:t> </a:t>
            </a:r>
            <a:endParaRPr lang="cs-CZ" sz="1800" dirty="0" smtClean="0"/>
          </a:p>
          <a:p>
            <a:r>
              <a:rPr lang="cs-CZ" sz="1800" dirty="0"/>
              <a:t>[2] </a:t>
            </a:r>
            <a:r>
              <a:rPr lang="cs-CZ" sz="1800" dirty="0">
                <a:hlinkClick r:id="rId3"/>
              </a:rPr>
              <a:t>http://zlin.cz/517521n-cyklostezky-se-uz-nemohou-dockat-jara.-</a:t>
            </a:r>
            <a:r>
              <a:rPr lang="cs-CZ" sz="1800" dirty="0" smtClean="0">
                <a:hlinkClick r:id="rId3"/>
              </a:rPr>
              <a:t>od-brezna-si-na-nich-zaplatime</a:t>
            </a:r>
            <a:endParaRPr lang="cs-CZ" sz="1800" dirty="0" smtClean="0"/>
          </a:p>
          <a:p>
            <a:r>
              <a:rPr lang="cs-CZ" sz="1800" dirty="0"/>
              <a:t>[3] </a:t>
            </a:r>
            <a:r>
              <a:rPr lang="cs-CZ" sz="1800" dirty="0">
                <a:hlinkClick r:id="rId4"/>
              </a:rPr>
              <a:t>http://technet.idnes.cz/unifikace-jednotek-stadion-ddl-/</a:t>
            </a:r>
            <a:r>
              <a:rPr lang="cs-CZ" sz="1800" dirty="0" smtClean="0">
                <a:hlinkClick r:id="rId4"/>
              </a:rPr>
              <a:t>veda.aspx?c=A130328_161258_veda_pka</a:t>
            </a:r>
            <a:endParaRPr lang="cs-CZ" sz="1800" dirty="0" smtClean="0"/>
          </a:p>
          <a:p>
            <a:r>
              <a:rPr lang="cs-CZ" sz="1800" dirty="0" smtClean="0"/>
              <a:t>[</a:t>
            </a:r>
            <a:r>
              <a:rPr lang="cs-CZ" sz="1800" dirty="0"/>
              <a:t>4] </a:t>
            </a:r>
            <a:r>
              <a:rPr lang="cs-CZ" sz="1800" dirty="0">
                <a:hlinkClick r:id="rId5"/>
              </a:rPr>
              <a:t>http://zlin.cz/512085n-konec-telefonovani-za-chuze.-</a:t>
            </a:r>
            <a:r>
              <a:rPr lang="cs-CZ" sz="1800" dirty="0" smtClean="0">
                <a:hlinkClick r:id="rId5"/>
              </a:rPr>
              <a:t>zastavte-hrozi-poradna-pokuta</a:t>
            </a:r>
            <a:r>
              <a:rPr lang="cs-CZ" sz="1800" dirty="0" smtClean="0"/>
              <a:t> </a:t>
            </a:r>
          </a:p>
          <a:p>
            <a:r>
              <a:rPr lang="cs-CZ" sz="1800" dirty="0" smtClean="0"/>
              <a:t>[5</a:t>
            </a:r>
            <a:r>
              <a:rPr lang="cs-CZ" sz="1800" dirty="0"/>
              <a:t>] </a:t>
            </a:r>
            <a:r>
              <a:rPr lang="cs-CZ" sz="1800" dirty="0">
                <a:hlinkClick r:id="rId6"/>
              </a:rPr>
              <a:t>http://zpravy.idnes.cz/chram-svateho-vita-se-konecne-docka-zatepleni-stat-usetri-miliony-1cm-/</a:t>
            </a:r>
            <a:r>
              <a:rPr lang="cs-CZ" sz="1800" dirty="0" smtClean="0">
                <a:hlinkClick r:id="rId6"/>
              </a:rPr>
              <a:t>domaci.aspx?c=A110329_133853_praha-zpravy_ab</a:t>
            </a:r>
            <a:endParaRPr lang="cs-CZ" sz="1800" dirty="0" smtClean="0"/>
          </a:p>
          <a:p>
            <a:r>
              <a:rPr lang="cs-CZ" sz="1800" dirty="0" smtClean="0"/>
              <a:t>[6] </a:t>
            </a:r>
            <a:r>
              <a:rPr lang="cs-CZ" sz="1800" dirty="0"/>
              <a:t>PRADE, M., 2015. </a:t>
            </a:r>
            <a:r>
              <a:rPr lang="cs-CZ" sz="1800" i="1" dirty="0"/>
              <a:t>Důvěryhodnost informací na internetu</a:t>
            </a:r>
            <a:r>
              <a:rPr lang="cs-CZ" sz="1800" dirty="0"/>
              <a:t>. [online]. Digitální materiály pro výuku. [cit. 29. 9. 2015]. Dostupné z: </a:t>
            </a:r>
            <a:r>
              <a:rPr lang="cs-CZ" sz="1800" u="sng" dirty="0">
                <a:hlinkClick r:id="rId7"/>
              </a:rPr>
              <a:t>http://dumy.cz/material/157405-duveryhodnost-informaci-na-internetu</a:t>
            </a:r>
            <a:r>
              <a:rPr lang="cs-CZ" sz="1800" dirty="0"/>
              <a:t> </a:t>
            </a:r>
          </a:p>
          <a:p>
            <a:endParaRPr lang="cs-CZ" sz="1800" dirty="0"/>
          </a:p>
          <a:p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xmlns="" val="20857038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sablona_prezentace_v7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sablona_prezentace_v7</Template>
  <TotalTime>1256</TotalTime>
  <Words>413</Words>
  <Application>Microsoft Office PowerPoint</Application>
  <PresentationFormat>Předvádění na obrazovce (4:3)</PresentationFormat>
  <Paragraphs>57</Paragraphs>
  <Slides>11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sablona_prezentace_v7</vt:lpstr>
      <vt:lpstr>Informace na internetu</vt:lpstr>
      <vt:lpstr>Pro učitele</vt:lpstr>
      <vt:lpstr>Co si o tom myslíte?</vt:lpstr>
      <vt:lpstr>Mohu věřit internetu?</vt:lpstr>
      <vt:lpstr>Rozdělení informací</vt:lpstr>
      <vt:lpstr>Čím se řídit?</vt:lpstr>
      <vt:lpstr>Jak se chránit?</vt:lpstr>
      <vt:lpstr>Co ještě?</vt:lpstr>
      <vt:lpstr>Úkol</vt:lpstr>
      <vt:lpstr>Diskuze</vt:lpstr>
      <vt:lpstr>Zdroje - scany: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Informace na internetu</dc:title>
  <dc:creator>Martin Prade</dc:creator>
  <cp:lastModifiedBy>Dum</cp:lastModifiedBy>
  <cp:revision>15</cp:revision>
  <dcterms:created xsi:type="dcterms:W3CDTF">2015-10-03T14:14:44Z</dcterms:created>
  <dcterms:modified xsi:type="dcterms:W3CDTF">2016-01-13T11:17:09Z</dcterms:modified>
</cp:coreProperties>
</file>