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8" r:id="rId8"/>
    <p:sldId id="264" r:id="rId9"/>
    <p:sldId id="265" r:id="rId10"/>
    <p:sldId id="295" r:id="rId11"/>
    <p:sldId id="266" r:id="rId12"/>
    <p:sldId id="269" r:id="rId13"/>
    <p:sldId id="270" r:id="rId14"/>
    <p:sldId id="271" r:id="rId15"/>
    <p:sldId id="298" r:id="rId16"/>
    <p:sldId id="272" r:id="rId17"/>
    <p:sldId id="274" r:id="rId18"/>
    <p:sldId id="275" r:id="rId19"/>
    <p:sldId id="299" r:id="rId20"/>
    <p:sldId id="276" r:id="rId21"/>
    <p:sldId id="277" r:id="rId22"/>
    <p:sldId id="278" r:id="rId23"/>
    <p:sldId id="300" r:id="rId24"/>
    <p:sldId id="279" r:id="rId25"/>
    <p:sldId id="281" r:id="rId26"/>
    <p:sldId id="282" r:id="rId27"/>
    <p:sldId id="302" r:id="rId28"/>
    <p:sldId id="283" r:id="rId29"/>
    <p:sldId id="284" r:id="rId30"/>
    <p:sldId id="285" r:id="rId31"/>
    <p:sldId id="303" r:id="rId32"/>
    <p:sldId id="286" r:id="rId33"/>
    <p:sldId id="287" r:id="rId34"/>
    <p:sldId id="288" r:id="rId35"/>
    <p:sldId id="304" r:id="rId36"/>
    <p:sldId id="289" r:id="rId37"/>
    <p:sldId id="290" r:id="rId38"/>
    <p:sldId id="291" r:id="rId39"/>
    <p:sldId id="292" r:id="rId40"/>
    <p:sldId id="293" r:id="rId41"/>
    <p:sldId id="294" r:id="rId42"/>
    <p:sldId id="305" r:id="rId43"/>
    <p:sldId id="258" r:id="rId44"/>
    <p:sldId id="259" r:id="rId45"/>
    <p:sldId id="267" r:id="rId46"/>
    <p:sldId id="273" r:id="rId47"/>
    <p:sldId id="280" r:id="rId48"/>
    <p:sldId id="297" r:id="rId49"/>
    <p:sldId id="301" r:id="rId5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33" autoAdjust="0"/>
    <p:restoredTop sz="94312" autoAdjust="0"/>
  </p:normalViewPr>
  <p:slideViewPr>
    <p:cSldViewPr>
      <p:cViewPr varScale="1">
        <p:scale>
          <a:sx n="77" d="100"/>
          <a:sy n="77" d="100"/>
        </p:scale>
        <p:origin x="-43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938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CA8216B7-2C52-4D06-B9B6-30000AC094FD}" type="datetimeFigureOut">
              <a:rPr lang="cs-CZ" smtClean="0"/>
              <a:pPr/>
              <a:t>31.3.2017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CC80AF16-31CF-4694-A41F-550BCA4129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216B7-2C52-4D06-B9B6-30000AC094FD}" type="datetimeFigureOut">
              <a:rPr lang="cs-CZ" smtClean="0"/>
              <a:pPr/>
              <a:t>31.3.2017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AF16-31CF-4694-A41F-550BCA4129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CA8216B7-2C52-4D06-B9B6-30000AC094FD}" type="datetimeFigureOut">
              <a:rPr lang="cs-CZ" smtClean="0"/>
              <a:pPr/>
              <a:t>31.3.2017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CC80AF16-31CF-4694-A41F-550BCA4129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216B7-2C52-4D06-B9B6-30000AC094FD}" type="datetimeFigureOut">
              <a:rPr lang="cs-CZ" smtClean="0"/>
              <a:pPr/>
              <a:t>31.3.2017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AF16-31CF-4694-A41F-550BCA4129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216B7-2C52-4D06-B9B6-30000AC094FD}" type="datetimeFigureOut">
              <a:rPr lang="cs-CZ" smtClean="0"/>
              <a:pPr/>
              <a:t>31.3.2017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AF16-31CF-4694-A41F-550BCA4129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216B7-2C52-4D06-B9B6-30000AC094FD}" type="datetimeFigureOut">
              <a:rPr lang="cs-CZ" smtClean="0"/>
              <a:pPr/>
              <a:t>31.3.2017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AF16-31CF-4694-A41F-550BCA4129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216B7-2C52-4D06-B9B6-30000AC094FD}" type="datetimeFigureOut">
              <a:rPr lang="cs-CZ" smtClean="0"/>
              <a:pPr/>
              <a:t>31.3.2017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AF16-31CF-4694-A41F-550BCA4129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216B7-2C52-4D06-B9B6-30000AC094FD}" type="datetimeFigureOut">
              <a:rPr lang="cs-CZ" smtClean="0"/>
              <a:pPr/>
              <a:t>31.3.2017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AF16-31CF-4694-A41F-550BCA4129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216B7-2C52-4D06-B9B6-30000AC094FD}" type="datetimeFigureOut">
              <a:rPr lang="cs-CZ" smtClean="0"/>
              <a:pPr/>
              <a:t>31.3.2017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AF16-31CF-4694-A41F-550BCA4129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216B7-2C52-4D06-B9B6-30000AC094FD}" type="datetimeFigureOut">
              <a:rPr lang="cs-CZ" smtClean="0"/>
              <a:pPr/>
              <a:t>31.3.2017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AF16-31CF-4694-A41F-550BCA4129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216B7-2C52-4D06-B9B6-30000AC094FD}" type="datetimeFigureOut">
              <a:rPr lang="cs-CZ" smtClean="0"/>
              <a:pPr/>
              <a:t>31.3.2017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0AF16-31CF-4694-A41F-550BCA4129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A8216B7-2C52-4D06-B9B6-30000AC094FD}" type="datetimeFigureOut">
              <a:rPr lang="cs-CZ" smtClean="0"/>
              <a:pPr/>
              <a:t>31.3.2017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C80AF16-31CF-4694-A41F-550BCA4129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jpeg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3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4.jpe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Slovinsko" TargetMode="External"/><Relationship Id="rId3" Type="http://schemas.openxmlformats.org/officeDocument/2006/relationships/hyperlink" Target="https://cs.wikipedia.org/wiki/&#352;pan&#283;lsko" TargetMode="External"/><Relationship Id="rId7" Type="http://schemas.openxmlformats.org/officeDocument/2006/relationships/hyperlink" Target="https://cs.wikipedia.org/wiki/Malta" TargetMode="External"/><Relationship Id="rId2" Type="http://schemas.openxmlformats.org/officeDocument/2006/relationships/hyperlink" Target="https://cs.wikipedia.org/wiki/Gibralta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s.wikipedia.org/wiki/Monako" TargetMode="External"/><Relationship Id="rId11" Type="http://schemas.openxmlformats.org/officeDocument/2006/relationships/hyperlink" Target="https://cs.wikipedia.org/wiki/%C4%8Cern%C3%A1_Hora" TargetMode="External"/><Relationship Id="rId5" Type="http://schemas.openxmlformats.org/officeDocument/2006/relationships/hyperlink" Target="https://cs.wikipedia.org/wiki/It&#225;lie" TargetMode="External"/><Relationship Id="rId10" Type="http://schemas.openxmlformats.org/officeDocument/2006/relationships/hyperlink" Target="https://cs.wikipedia.org/wiki/Bosna_a_Hercegovina" TargetMode="External"/><Relationship Id="rId4" Type="http://schemas.openxmlformats.org/officeDocument/2006/relationships/hyperlink" Target="https://cs.wikipedia.org/wiki/Francie" TargetMode="External"/><Relationship Id="rId9" Type="http://schemas.openxmlformats.org/officeDocument/2006/relationships/hyperlink" Target="https://cs.wikipedia.org/wiki/Chorvatsko" TargetMode="Externa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Europa_Point#/media/File:Gibraltar-Europa-Point-LH-from-the-sea.jpg" TargetMode="External"/><Relationship Id="rId3" Type="http://schemas.openxmlformats.org/officeDocument/2006/relationships/hyperlink" Target="https://cs.wikipedia.org/wiki/Gibraltar#/media/File:Coat_of_arms_of_Gibraltar_Fortress_and_Key.png" TargetMode="External"/><Relationship Id="rId7" Type="http://schemas.openxmlformats.org/officeDocument/2006/relationships/hyperlink" Target="http://www.phototrip.cz/content/pribeh-jedne-fotky-mlsny-makak-z-gibraltaru" TargetMode="External"/><Relationship Id="rId2" Type="http://schemas.openxmlformats.org/officeDocument/2006/relationships/hyperlink" Target="https://cs.wikipedia.org/wiki/Gibraltar#/media/File:Flag_of_Gibraltar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yden.cz/rubriky/zahranici/evropa/shanite-mazlicka-gibraltar-prodava-dovadive-makaky_297765.html" TargetMode="External"/><Relationship Id="rId11" Type="http://schemas.openxmlformats.org/officeDocument/2006/relationships/hyperlink" Target="http://www.fischer.cz/cerna-hora/cerna-hora" TargetMode="External"/><Relationship Id="rId5" Type="http://schemas.openxmlformats.org/officeDocument/2006/relationships/hyperlink" Target="https://cs.wikipedia.org/wiki/Gibraltar#/media/File:Gib-uzina3.jpg" TargetMode="External"/><Relationship Id="rId10" Type="http://schemas.openxmlformats.org/officeDocument/2006/relationships/hyperlink" Target="https://cs.wikipedia.org/wiki/%C5%A0pan%C4%9Blsko#/media/File:Coat_of_Arms_of_Spain.svg" TargetMode="External"/><Relationship Id="rId4" Type="http://schemas.openxmlformats.org/officeDocument/2006/relationships/hyperlink" Target="https://cs.wikipedia.org/wiki/Gibraltar#/media/File:Location_Gibraltar_EU.png" TargetMode="External"/><Relationship Id="rId9" Type="http://schemas.openxmlformats.org/officeDocument/2006/relationships/hyperlink" Target="https://en.wikipedia.org/wiki/Rock_of_Gibraltar" TargetMode="Externa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%C5%A0pan%C4%9Blsko#/media/File:EU_location_ESP.svg" TargetMode="External"/><Relationship Id="rId3" Type="http://schemas.openxmlformats.org/officeDocument/2006/relationships/hyperlink" Target="http://spanelske-vino.com/2016/10/vid-suelo-y-clima/" TargetMode="External"/><Relationship Id="rId7" Type="http://schemas.openxmlformats.org/officeDocument/2006/relationships/hyperlink" Target="https://cs.wikipedia.org/wiki/Francie#/media/File:EU-France.svg" TargetMode="External"/><Relationship Id="rId12" Type="http://schemas.openxmlformats.org/officeDocument/2006/relationships/hyperlink" Target="https://en.wikipedia.org/wiki/Palace_of_Versailles" TargetMode="External"/><Relationship Id="rId2" Type="http://schemas.openxmlformats.org/officeDocument/2006/relationships/hyperlink" Target="https://cs.wikipedia.org/wiki/%C5%A0pan%C4%9Blsko#/media/File:Flag_of_Spain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s.wikipedia.org/wiki/Francie#/media/File:Armoiries_r%C3%A9publique_fran%C3%A7aise.svg" TargetMode="External"/><Relationship Id="rId11" Type="http://schemas.openxmlformats.org/officeDocument/2006/relationships/hyperlink" Target="https://cs.wikipedia.org/wiki/Bosna_a_Hercegovina#/media/File:Europe_location_BHG.png" TargetMode="External"/><Relationship Id="rId5" Type="http://schemas.openxmlformats.org/officeDocument/2006/relationships/hyperlink" Target="https://cs.wikipedia.org/wiki/Francie#/media/File:Flag_of_France.svg" TargetMode="External"/><Relationship Id="rId10" Type="http://schemas.openxmlformats.org/officeDocument/2006/relationships/hyperlink" Target="http://ee.france.fr/cs/information/vina-pojmenovana-podle-francouzskych-mest" TargetMode="External"/><Relationship Id="rId4" Type="http://schemas.openxmlformats.org/officeDocument/2006/relationships/hyperlink" Target="http://cestovani.lidovky.cz/plaze-i-architektura-10-nej-mist-spanelska-f1c-/nej-tipy.aspx?c=A110621_112852_nej-tipy_glu" TargetMode="External"/><Relationship Id="rId9" Type="http://schemas.openxmlformats.org/officeDocument/2006/relationships/hyperlink" Target="https://cs.wikipedia.org/wiki/Francie#/media/File:French_military_images.jpg" TargetMode="Externa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Geografie_It%C3%A1lie#/media/File:1europe_2001.jpg" TargetMode="External"/><Relationship Id="rId13" Type="http://schemas.openxmlformats.org/officeDocument/2006/relationships/hyperlink" Target="https://cs.wikipedia.org/wiki/%C4%8Cern%C3%A1_Hora#/media/File:Coat_of_arms_of_Montenegro.svg" TargetMode="External"/><Relationship Id="rId3" Type="http://schemas.openxmlformats.org/officeDocument/2006/relationships/hyperlink" Target="https://cs.wikipedia.org/wiki/Monako#/media/File:Coat_of_arms_of_Monaco.svg" TargetMode="External"/><Relationship Id="rId7" Type="http://schemas.openxmlformats.org/officeDocument/2006/relationships/hyperlink" Target="https://cs.wikipedia.org/wiki/It%C3%A1lie#/media/File:EU_location_ITA.svg" TargetMode="External"/><Relationship Id="rId12" Type="http://schemas.openxmlformats.org/officeDocument/2006/relationships/hyperlink" Target="https://cs.wikipedia.org/wiki/%C4%8Cern%C3%A1_Hora#/media/File:Flag_of_Montenegro.svg" TargetMode="External"/><Relationship Id="rId2" Type="http://schemas.openxmlformats.org/officeDocument/2006/relationships/hyperlink" Target="https://cs.wikipedia.org/wiki/Monako#/media/File:Flag_of_Monaco.svg" TargetMode="External"/><Relationship Id="rId16" Type="http://schemas.openxmlformats.org/officeDocument/2006/relationships/hyperlink" Target="https://www.citylifemadrid.com/discover-the-art-of-flamenco-in-madrid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s.wikipedia.org/wiki/It%C3%A1lie#/media/File:Emblem_of_Italy.svg" TargetMode="External"/><Relationship Id="rId11" Type="http://schemas.openxmlformats.org/officeDocument/2006/relationships/hyperlink" Target="http://www.mundo.cz/zajezd/bosna-hercegovina" TargetMode="External"/><Relationship Id="rId5" Type="http://schemas.openxmlformats.org/officeDocument/2006/relationships/hyperlink" Target="https://cs.wikipedia.org/wiki/It%C3%A1lie#/media/File:Flag_of_Italy.svg" TargetMode="External"/><Relationship Id="rId15" Type="http://schemas.openxmlformats.org/officeDocument/2006/relationships/hyperlink" Target="http://zpravy.idnes.cz/korida-ve-spanelsku-04b-/zahranicni.aspx?c=A131004_123323_zahranicni_mlb" TargetMode="External"/><Relationship Id="rId10" Type="http://schemas.openxmlformats.org/officeDocument/2006/relationships/hyperlink" Target="http://www.residencedegliagrumi.it/uncategorized/etna-excursions/" TargetMode="External"/><Relationship Id="rId4" Type="http://schemas.openxmlformats.org/officeDocument/2006/relationships/hyperlink" Target="https://cs.wikipedia.org/wiki/Monako#/media/File:Europe_location_MCO.png" TargetMode="External"/><Relationship Id="rId9" Type="http://schemas.openxmlformats.org/officeDocument/2006/relationships/hyperlink" Target="http://www.magazin-legalizace.cz/cs/articles/detail/1384-v-italii-bude-konopi-pro-lecebne-ucely-pestovat-armada" TargetMode="External"/><Relationship Id="rId14" Type="http://schemas.openxmlformats.org/officeDocument/2006/relationships/hyperlink" Target="https://cs.wikipedia.org/wiki/%C4%8Cern%C3%A1_Hora#/media/File:Europe_location_MNE.png" TargetMode="Externa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nnova-travel.cz/slovinsko/julske-alpy" TargetMode="External"/><Relationship Id="rId13" Type="http://schemas.openxmlformats.org/officeDocument/2006/relationships/hyperlink" Target="https://cs.wikipedia.org/wiki/Bosna_a_Hercegovina#/media/File:Coat_of_arms_of_Bosnia_and_Herzegovina.svg" TargetMode="External"/><Relationship Id="rId3" Type="http://schemas.openxmlformats.org/officeDocument/2006/relationships/hyperlink" Target="https://cs.wikipedia.org/wiki/Malta#/media/File:Coat_of_arms_of_Malta.svg" TargetMode="External"/><Relationship Id="rId7" Type="http://schemas.openxmlformats.org/officeDocument/2006/relationships/hyperlink" Target="https://cs.wikipedia.org/wiki/Slovinsko#/media/File:EU-Slovenia.svg" TargetMode="External"/><Relationship Id="rId12" Type="http://schemas.openxmlformats.org/officeDocument/2006/relationships/hyperlink" Target="https://www.novalja.cz/chorvatsko/informace-chorvatsko/chorvatsko-mena/" TargetMode="External"/><Relationship Id="rId2" Type="http://schemas.openxmlformats.org/officeDocument/2006/relationships/hyperlink" Target="https://cs.wikipedia.org/wiki/Malta#/media/File:Flag_of_Malt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s.wikipedia.org/wiki/Slovinsko#/media/File:Coat_of_arms_of_Slovenia.svg" TargetMode="External"/><Relationship Id="rId11" Type="http://schemas.openxmlformats.org/officeDocument/2006/relationships/hyperlink" Target="https://cs.wikipedia.org/wiki/Chorvatsko#/media/File:EU-Croatia.svg" TargetMode="External"/><Relationship Id="rId5" Type="http://schemas.openxmlformats.org/officeDocument/2006/relationships/hyperlink" Target="https://cs.wikipedia.org/wiki/Slovinsko#/media/File:Flag_of_Slovenia.svg" TargetMode="External"/><Relationship Id="rId10" Type="http://schemas.openxmlformats.org/officeDocument/2006/relationships/hyperlink" Target="https://cs.wikipedia.org/wiki/Chorvatsko#/media/File:Coat_of_arms_of_Croatia.svg" TargetMode="External"/><Relationship Id="rId4" Type="http://schemas.openxmlformats.org/officeDocument/2006/relationships/hyperlink" Target="https://cs.wikipedia.org/wiki/Malta#/media/File:EU-Malta.svg" TargetMode="External"/><Relationship Id="rId9" Type="http://schemas.openxmlformats.org/officeDocument/2006/relationships/hyperlink" Target="https://cs.wikipedia.org/wiki/Chorvatsko#/media/File:Flag_of_Croatia.svg" TargetMode="External"/><Relationship Id="rId14" Type="http://schemas.openxmlformats.org/officeDocument/2006/relationships/hyperlink" Target="https://cs.wikipedia.org/wiki/Bosna_a_Hercegovina#/media/File:Flag_of_Bosnia_and_Herzegovina.svg" TargetMode="Externa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oodnetwork.com/recipes/ina-garten/coq-au-vin-recipe4" TargetMode="External"/><Relationship Id="rId13" Type="http://schemas.openxmlformats.org/officeDocument/2006/relationships/hyperlink" Target="http://www.cbc.ca/inthekitchen/2012/12/rosemary-fougasse.html" TargetMode="External"/><Relationship Id="rId3" Type="http://schemas.openxmlformats.org/officeDocument/2006/relationships/hyperlink" Target="http://www.huffingtonpost.com/2013/08/15/padron-peppers_n_3757914.html" TargetMode="External"/><Relationship Id="rId7" Type="http://schemas.openxmlformats.org/officeDocument/2006/relationships/hyperlink" Target="http://informace-zahranici.cz/jidlo-piti-ve-francii/" TargetMode="External"/><Relationship Id="rId12" Type="http://schemas.openxmlformats.org/officeDocument/2006/relationships/hyperlink" Target="https://cooking.nytimes.com/recipes/1014757-socca-farinata" TargetMode="External"/><Relationship Id="rId2" Type="http://schemas.openxmlformats.org/officeDocument/2006/relationships/hyperlink" Target="https://www.americandancesportcenter.com/paso" TargetMode="External"/><Relationship Id="rId16" Type="http://schemas.openxmlformats.org/officeDocument/2006/relationships/hyperlink" Target="http://www.radynacestu.cz/magazin/typicke-italske-napoj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ettybetty.borec.cz/stranka2.html" TargetMode="External"/><Relationship Id="rId11" Type="http://schemas.openxmlformats.org/officeDocument/2006/relationships/hyperlink" Target="http://www.svet-potravin.cz/clanek.aspx?id=4306" TargetMode="External"/><Relationship Id="rId5" Type="http://schemas.openxmlformats.org/officeDocument/2006/relationships/hyperlink" Target="http://www.mundo.cz/francie/kuchyne" TargetMode="External"/><Relationship Id="rId15" Type="http://schemas.openxmlformats.org/officeDocument/2006/relationships/hyperlink" Target="http://www.radynacestu.cz/magazin/typicke-suvenyry/" TargetMode="External"/><Relationship Id="rId10" Type="http://schemas.openxmlformats.org/officeDocument/2006/relationships/hyperlink" Target="http://www.vykupto.cz/zbozi/3226-francouzske-vino-a-vehlasne-italske-susenky" TargetMode="External"/><Relationship Id="rId4" Type="http://schemas.openxmlformats.org/officeDocument/2006/relationships/hyperlink" Target="http://www.epicurious.com/recipes/food/views/seafood-paella-366249" TargetMode="External"/><Relationship Id="rId9" Type="http://schemas.openxmlformats.org/officeDocument/2006/relationships/hyperlink" Target="http://recepty.bydleniprokazdeho.cz/Francouzske-syry.php" TargetMode="External"/><Relationship Id="rId14" Type="http://schemas.openxmlformats.org/officeDocument/2006/relationships/hyperlink" Target="http://www.podiumnetwork.com/podiumblog/2013/12/09/%E2%80%9Dstocafi%E2%80%9D-del-principato-di-monaco/" TargetMode="Externa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undo.cz/slovinsko/kuchyne" TargetMode="External"/><Relationship Id="rId13" Type="http://schemas.openxmlformats.org/officeDocument/2006/relationships/hyperlink" Target="http://www.mundo.cz/bosna-hercegovina/kuchyne" TargetMode="External"/><Relationship Id="rId3" Type="http://schemas.openxmlformats.org/officeDocument/2006/relationships/hyperlink" Target="http://www.tradicnirecepty.cz/testoviny/italske-rajcatove-spagety/" TargetMode="External"/><Relationship Id="rId7" Type="http://schemas.openxmlformats.org/officeDocument/2006/relationships/hyperlink" Target="http://cookingart.ru/bragioli/" TargetMode="External"/><Relationship Id="rId12" Type="http://schemas.openxmlformats.org/officeDocument/2006/relationships/hyperlink" Target="http://www.ireceptar.cz/zajimavosti/sacky-plnene-levanduli-levandule-jako-prani-a-domaci-syr-bez-syridla/" TargetMode="External"/><Relationship Id="rId2" Type="http://schemas.openxmlformats.org/officeDocument/2006/relationships/hyperlink" Target="http://veronica48.blog.cz/1101/itali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mturning60help.blogspot.cz/2011/09/anna-sultanas-ravjul.html" TargetMode="External"/><Relationship Id="rId11" Type="http://schemas.openxmlformats.org/officeDocument/2006/relationships/hyperlink" Target="http://www.chorvatsko.cz/tema/suvenyry.html" TargetMode="External"/><Relationship Id="rId5" Type="http://schemas.openxmlformats.org/officeDocument/2006/relationships/hyperlink" Target="http://www.sbs.com.au/food/recipes/bread-oil-hobz-biz-zejt" TargetMode="External"/><Relationship Id="rId10" Type="http://schemas.openxmlformats.org/officeDocument/2006/relationships/hyperlink" Target="http://www.cestovatel.cz/clanky/slovinske-zajimavosti-vino-syry-zvonky-solne-kvetiny-i-draci/#1975953b27134a82c67f96be71f9f82e" TargetMode="External"/><Relationship Id="rId4" Type="http://schemas.openxmlformats.org/officeDocument/2006/relationships/hyperlink" Target="http://www.radynacestu.cz/magazin/benatsky-karneval/" TargetMode="External"/><Relationship Id="rId9" Type="http://schemas.openxmlformats.org/officeDocument/2006/relationships/hyperlink" Target="http://www.radynacestu.cz/magazin/slovinska-vin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2976" y="3886200"/>
            <a:ext cx="7000924" cy="990600"/>
          </a:xfrm>
        </p:spPr>
        <p:txBody>
          <a:bodyPr>
            <a:normAutofit fontScale="90000"/>
          </a:bodyPr>
          <a:lstStyle/>
          <a:p>
            <a:r>
              <a:rPr lang="cs-CZ" sz="2700" b="1" dirty="0" smtClean="0"/>
              <a:t>Evropské středomořské státy – 1. část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2000" dirty="0" smtClean="0"/>
              <a:t>(Gibraltar, Španělsko, Francie, Monako, Itálie, Malta, Slovinsko, Chorvatsko, Bosna a Hercegovina, Černá Hora)  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Jakub </a:t>
            </a:r>
            <a:r>
              <a:rPr lang="cs-CZ" dirty="0" err="1" smtClean="0"/>
              <a:t>Jenšovský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Gibraltar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zámořské území Velké Británie</a:t>
            </a:r>
          </a:p>
          <a:p>
            <a:r>
              <a:rPr lang="cs-CZ" b="1" dirty="0" smtClean="0"/>
              <a:t>Hlavní město</a:t>
            </a:r>
            <a:r>
              <a:rPr lang="cs-CZ" dirty="0" smtClean="0"/>
              <a:t>: Gibraltar</a:t>
            </a:r>
          </a:p>
          <a:p>
            <a:r>
              <a:rPr lang="cs-CZ" b="1" dirty="0" smtClean="0"/>
              <a:t>Rozloha</a:t>
            </a:r>
            <a:r>
              <a:rPr lang="cs-CZ" dirty="0" smtClean="0"/>
              <a:t>: 6,5 km²</a:t>
            </a:r>
          </a:p>
          <a:p>
            <a:r>
              <a:rPr lang="cs-CZ" b="1" dirty="0" smtClean="0"/>
              <a:t>Počet obyvatel</a:t>
            </a:r>
            <a:r>
              <a:rPr lang="cs-CZ" dirty="0" smtClean="0"/>
              <a:t>: 27 776</a:t>
            </a:r>
          </a:p>
          <a:p>
            <a:r>
              <a:rPr lang="cs-CZ" b="1" dirty="0" smtClean="0"/>
              <a:t>Jazyk</a:t>
            </a:r>
            <a:r>
              <a:rPr lang="cs-CZ" dirty="0" smtClean="0"/>
              <a:t>: angličtina</a:t>
            </a:r>
          </a:p>
        </p:txBody>
      </p:sp>
      <p:pic>
        <p:nvPicPr>
          <p:cNvPr id="1026" name="Picture 2" descr="C:\Users\Fanda\Desktop\Flag_of_Gibraltar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4071942"/>
            <a:ext cx="4143404" cy="2071702"/>
          </a:xfrm>
          <a:prstGeom prst="rect">
            <a:avLst/>
          </a:prstGeom>
          <a:noFill/>
        </p:spPr>
      </p:pic>
      <p:pic>
        <p:nvPicPr>
          <p:cNvPr id="1027" name="Picture 3" descr="C:\Users\Fanda\Desktop\Coat_of_arms_of_Gibraltar_Fortress_and_Key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3357562"/>
            <a:ext cx="2071702" cy="29078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Fanda\Desktop\Location_Gibraltar_EU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57166"/>
            <a:ext cx="8286808" cy="6000792"/>
          </a:xfrm>
          <a:prstGeom prst="rect">
            <a:avLst/>
          </a:prstGeom>
          <a:noFill/>
        </p:spPr>
      </p:pic>
      <p:pic>
        <p:nvPicPr>
          <p:cNvPr id="2051" name="Picture 3" descr="C:\Users\Fanda\Desktop\1024px-Gib-uzina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85728"/>
            <a:ext cx="8286808" cy="60722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Gibraltar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Není zde zdroj pitné vody</a:t>
            </a:r>
          </a:p>
          <a:p>
            <a:r>
              <a:rPr lang="cs-CZ" dirty="0" smtClean="0"/>
              <a:t>Je zde jediná evropská kolonie opic</a:t>
            </a:r>
          </a:p>
          <a:p>
            <a:r>
              <a:rPr lang="cs-CZ" dirty="0" smtClean="0"/>
              <a:t>Zdejší ekonomika je založena na turistice, obchodu a finančních službách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( Gibraltar rovněž vydává svoji mince a bankovky - </a:t>
            </a:r>
            <a:r>
              <a:rPr lang="cs-CZ" sz="2400" i="1" dirty="0" smtClean="0"/>
              <a:t>gibraltarskou libru</a:t>
            </a:r>
            <a:r>
              <a:rPr lang="cs-CZ" sz="2400" dirty="0" smtClean="0"/>
              <a:t>, lze platit i britskými librami nebo eurem) </a:t>
            </a:r>
          </a:p>
          <a:p>
            <a:r>
              <a:rPr lang="cs-CZ" dirty="0" smtClean="0"/>
              <a:t>Vyváží průmyslové výrobky a dováží potraviny a palivo</a:t>
            </a:r>
          </a:p>
        </p:txBody>
      </p:sp>
      <p:pic>
        <p:nvPicPr>
          <p:cNvPr id="3074" name="Picture 2" descr="C:\Users\Fanda\Desktop\crop-565183-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214422"/>
            <a:ext cx="7786742" cy="4714908"/>
          </a:xfrm>
          <a:prstGeom prst="rect">
            <a:avLst/>
          </a:prstGeom>
          <a:noFill/>
        </p:spPr>
      </p:pic>
      <p:pic>
        <p:nvPicPr>
          <p:cNvPr id="3075" name="Picture 3" descr="C:\Users\Fanda\Desktop\Makak magot 768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214422"/>
            <a:ext cx="3929090" cy="4905757"/>
          </a:xfrm>
          <a:prstGeom prst="rect">
            <a:avLst/>
          </a:prstGeom>
          <a:noFill/>
        </p:spPr>
      </p:pic>
      <p:pic>
        <p:nvPicPr>
          <p:cNvPr id="3076" name="Picture 4" descr="C:\Users\Fanda\Desktop\189907.jpg"/>
          <p:cNvPicPr>
            <a:picLocks noChangeAspect="1" noChangeArrowheads="1"/>
          </p:cNvPicPr>
          <p:nvPr/>
        </p:nvPicPr>
        <p:blipFill>
          <a:blip r:embed="rId4" cstate="print"/>
          <a:srcRect b="9557"/>
          <a:stretch>
            <a:fillRect/>
          </a:stretch>
        </p:blipFill>
        <p:spPr bwMode="auto">
          <a:xfrm>
            <a:off x="4357686" y="3571876"/>
            <a:ext cx="4214842" cy="2500330"/>
          </a:xfrm>
          <a:prstGeom prst="rect">
            <a:avLst/>
          </a:prstGeom>
          <a:noFill/>
        </p:spPr>
      </p:pic>
      <p:pic>
        <p:nvPicPr>
          <p:cNvPr id="3077" name="Picture 5" descr="C:\Users\Fanda\Desktop\189898.jpg"/>
          <p:cNvPicPr>
            <a:picLocks noChangeAspect="1" noChangeArrowheads="1"/>
          </p:cNvPicPr>
          <p:nvPr/>
        </p:nvPicPr>
        <p:blipFill>
          <a:blip r:embed="rId5" cstate="print"/>
          <a:srcRect b="8098"/>
          <a:stretch>
            <a:fillRect/>
          </a:stretch>
        </p:blipFill>
        <p:spPr bwMode="auto">
          <a:xfrm>
            <a:off x="4357686" y="1214422"/>
            <a:ext cx="4214842" cy="23574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Gibraltar – zajímavá místa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err="1" smtClean="0"/>
              <a:t>Europa</a:t>
            </a:r>
            <a:r>
              <a:rPr lang="cs-CZ" b="1" dirty="0" smtClean="0"/>
              <a:t> Point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Rock </a:t>
            </a:r>
            <a:r>
              <a:rPr lang="cs-CZ" b="1" dirty="0" err="1" smtClean="0"/>
              <a:t>of</a:t>
            </a:r>
            <a:r>
              <a:rPr lang="cs-CZ" b="1" dirty="0" smtClean="0"/>
              <a:t> Gibraltar</a:t>
            </a:r>
            <a:endParaRPr lang="cs-CZ" b="1" dirty="0"/>
          </a:p>
        </p:txBody>
      </p:sp>
      <p:pic>
        <p:nvPicPr>
          <p:cNvPr id="4098" name="Picture 2" descr="C:\Users\Fanda\Desktop\300px-Gibraltar-Europa-Point-LH-from-the-se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6182" y="1357298"/>
            <a:ext cx="3714776" cy="2518190"/>
          </a:xfrm>
          <a:prstGeom prst="rect">
            <a:avLst/>
          </a:prstGeom>
          <a:noFill/>
        </p:spPr>
      </p:pic>
      <p:pic>
        <p:nvPicPr>
          <p:cNvPr id="4099" name="Picture 3" descr="C:\Users\Fanda\Desktop\220px-Clouds_covering_the_walls_of_Gibraltar_Roc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4810" y="4000504"/>
            <a:ext cx="2571768" cy="25782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500" b="1" dirty="0" smtClean="0"/>
              <a:t>Španělsko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království</a:t>
            </a:r>
          </a:p>
          <a:p>
            <a:r>
              <a:rPr lang="cs-CZ" b="1" dirty="0" smtClean="0"/>
              <a:t>Hlavní město: </a:t>
            </a:r>
            <a:r>
              <a:rPr lang="cs-CZ" dirty="0" smtClean="0"/>
              <a:t>Madrid</a:t>
            </a:r>
          </a:p>
          <a:p>
            <a:r>
              <a:rPr lang="cs-CZ" b="1" dirty="0" smtClean="0"/>
              <a:t>Rozloha:</a:t>
            </a:r>
            <a:r>
              <a:rPr lang="cs-CZ" dirty="0" smtClean="0"/>
              <a:t> 504 782 km²</a:t>
            </a:r>
          </a:p>
          <a:p>
            <a:r>
              <a:rPr lang="cs-CZ" b="1" dirty="0" smtClean="0"/>
              <a:t>Počet obyvatel: </a:t>
            </a:r>
            <a:r>
              <a:rPr lang="cs-CZ" dirty="0" smtClean="0"/>
              <a:t>46,77 milionů </a:t>
            </a:r>
          </a:p>
          <a:p>
            <a:r>
              <a:rPr lang="cs-CZ" b="1" dirty="0" smtClean="0"/>
              <a:t>Úřední jazyk: </a:t>
            </a:r>
            <a:r>
              <a:rPr lang="cs-CZ" dirty="0" smtClean="0"/>
              <a:t>španělština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5122" name="Picture 2" descr="C:\Users\Fanda\Desktop\Flag_of_Spain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3857628"/>
            <a:ext cx="3786214" cy="2524142"/>
          </a:xfrm>
          <a:prstGeom prst="rect">
            <a:avLst/>
          </a:prstGeom>
          <a:noFill/>
        </p:spPr>
      </p:pic>
      <p:pic>
        <p:nvPicPr>
          <p:cNvPr id="5123" name="Picture 3" descr="C:\Users\Fanda\Desktop\Coat_of_Arms_of_Spain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3143248"/>
            <a:ext cx="3048000" cy="3362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 descr="C:\Users\Fanda\Desktop\EU_location_ESP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214290"/>
            <a:ext cx="8215370" cy="59650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Španělsko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Dominují zde vysoké náhorní plošiny a pohoří</a:t>
            </a:r>
          </a:p>
          <a:p>
            <a:r>
              <a:rPr lang="cs-CZ" dirty="0" smtClean="0"/>
              <a:t>Je to vyspělý průmyslově-zemědělský stát</a:t>
            </a:r>
          </a:p>
          <a:p>
            <a:r>
              <a:rPr lang="cs-CZ" dirty="0" smtClean="0"/>
              <a:t>Pěstují se zde olivy, obilniny, vinná réva, citrusy, ovoce a zelenina</a:t>
            </a:r>
          </a:p>
          <a:p>
            <a:r>
              <a:rPr lang="cs-CZ" dirty="0" smtClean="0"/>
              <a:t>Produkce vepřového masa, mléka, hovězího masa a drůbeže</a:t>
            </a:r>
          </a:p>
          <a:p>
            <a:r>
              <a:rPr lang="cs-CZ" dirty="0" smtClean="0"/>
              <a:t>K důležitým průmyslovým odvětvím patří průmysl automobilový, chemický, strojírenský a potravinářský</a:t>
            </a:r>
          </a:p>
          <a:p>
            <a:r>
              <a:rPr lang="cs-CZ" i="1" dirty="0" smtClean="0"/>
              <a:t>Cestovní ruch </a:t>
            </a:r>
            <a:endParaRPr lang="cs-CZ" i="1" dirty="0"/>
          </a:p>
        </p:txBody>
      </p:sp>
      <p:pic>
        <p:nvPicPr>
          <p:cNvPr id="6146" name="Picture 2" descr="C:\Users\Fanda\Desktop\icex002441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357298"/>
            <a:ext cx="8143932" cy="45818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Španělsko – zajímavá místa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err="1" smtClean="0"/>
              <a:t>Pueblos</a:t>
            </a:r>
            <a:r>
              <a:rPr lang="cs-CZ" b="1" dirty="0" smtClean="0"/>
              <a:t> </a:t>
            </a:r>
            <a:r>
              <a:rPr lang="cs-CZ" b="1" dirty="0" err="1" smtClean="0"/>
              <a:t>Blancos</a:t>
            </a:r>
            <a:r>
              <a:rPr lang="cs-CZ" b="1" dirty="0" smtClean="0"/>
              <a:t> – Andalusie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r>
              <a:rPr lang="cs-CZ" b="1" dirty="0" err="1" smtClean="0"/>
              <a:t>Alhambra</a:t>
            </a:r>
            <a:r>
              <a:rPr lang="cs-CZ" b="1" dirty="0" smtClean="0"/>
              <a:t> - Granada </a:t>
            </a:r>
            <a:br>
              <a:rPr lang="cs-CZ" b="1" dirty="0" smtClean="0"/>
            </a:br>
            <a:endParaRPr lang="cs-CZ" dirty="0"/>
          </a:p>
        </p:txBody>
      </p:sp>
      <p:pic>
        <p:nvPicPr>
          <p:cNvPr id="7170" name="Picture 2" descr="C:\Users\Fanda\Desktop\GLU3bf472_domeck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1643050"/>
            <a:ext cx="3929090" cy="2428892"/>
          </a:xfrm>
          <a:prstGeom prst="rect">
            <a:avLst/>
          </a:prstGeom>
          <a:noFill/>
        </p:spPr>
      </p:pic>
      <p:pic>
        <p:nvPicPr>
          <p:cNvPr id="7171" name="Picture 3" descr="C:\Users\Fanda\Desktop\GLU3bf471_alhambr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08" y="4500569"/>
            <a:ext cx="3786214" cy="21288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Typické věci pro Španělsko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Flamengo </a:t>
            </a:r>
          </a:p>
          <a:p>
            <a:r>
              <a:rPr lang="cs-CZ" dirty="0" err="1" smtClean="0"/>
              <a:t>Paso</a:t>
            </a:r>
            <a:r>
              <a:rPr lang="cs-CZ" dirty="0" smtClean="0"/>
              <a:t> </a:t>
            </a:r>
            <a:r>
              <a:rPr lang="cs-CZ" dirty="0" err="1" smtClean="0"/>
              <a:t>doble</a:t>
            </a:r>
            <a:endParaRPr lang="cs-CZ" dirty="0" smtClean="0"/>
          </a:p>
          <a:p>
            <a:r>
              <a:rPr lang="cs-CZ" dirty="0" smtClean="0"/>
              <a:t>Býčí zápasy</a:t>
            </a:r>
          </a:p>
          <a:p>
            <a:r>
              <a:rPr lang="cs-CZ" dirty="0" err="1" smtClean="0"/>
              <a:t>Padrón</a:t>
            </a:r>
            <a:r>
              <a:rPr lang="cs-CZ" dirty="0" smtClean="0"/>
              <a:t> </a:t>
            </a:r>
            <a:r>
              <a:rPr lang="cs-CZ" sz="2200" dirty="0" smtClean="0"/>
              <a:t>(paprika)</a:t>
            </a:r>
          </a:p>
          <a:p>
            <a:r>
              <a:rPr lang="cs-CZ" dirty="0" smtClean="0"/>
              <a:t>Paella </a:t>
            </a:r>
            <a:r>
              <a:rPr lang="cs-CZ" sz="2200" dirty="0" smtClean="0"/>
              <a:t>(typické španělské jídlo)</a:t>
            </a:r>
            <a:endParaRPr lang="cs-CZ" sz="2200" dirty="0"/>
          </a:p>
        </p:txBody>
      </p:sp>
      <p:pic>
        <p:nvPicPr>
          <p:cNvPr id="1026" name="Picture 2" descr="C:\Users\Fanda\Desktop\flamenc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1214421"/>
            <a:ext cx="5111785" cy="2875379"/>
          </a:xfrm>
          <a:prstGeom prst="rect">
            <a:avLst/>
          </a:prstGeom>
          <a:noFill/>
        </p:spPr>
      </p:pic>
      <p:pic>
        <p:nvPicPr>
          <p:cNvPr id="1027" name="Picture 3" descr="C:\Users\Fanda\Desktop\ur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000372"/>
            <a:ext cx="4912929" cy="2857520"/>
          </a:xfrm>
          <a:prstGeom prst="rect">
            <a:avLst/>
          </a:prstGeom>
          <a:noFill/>
        </p:spPr>
      </p:pic>
      <p:pic>
        <p:nvPicPr>
          <p:cNvPr id="1028" name="Picture 4" descr="C:\Users\Fanda\Desktop\JB3cda59_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71604" y="1714488"/>
            <a:ext cx="6000750" cy="4038600"/>
          </a:xfrm>
          <a:prstGeom prst="rect">
            <a:avLst/>
          </a:prstGeom>
          <a:noFill/>
        </p:spPr>
      </p:pic>
      <p:pic>
        <p:nvPicPr>
          <p:cNvPr id="1029" name="Picture 5" descr="C:\Users\Fanda\Desktop\o-PADRON-PEPPERS-facebook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58" y="571480"/>
            <a:ext cx="5986402" cy="3990935"/>
          </a:xfrm>
          <a:prstGeom prst="rect">
            <a:avLst/>
          </a:prstGeom>
          <a:noFill/>
        </p:spPr>
      </p:pic>
      <p:pic>
        <p:nvPicPr>
          <p:cNvPr id="1030" name="Picture 6" descr="C:\Users\Fanda\Desktop\seafood-paell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357422" y="3143248"/>
            <a:ext cx="6324595" cy="31622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Francie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republika</a:t>
            </a:r>
          </a:p>
          <a:p>
            <a:r>
              <a:rPr lang="cs-CZ" b="1" dirty="0" smtClean="0"/>
              <a:t>Hlavní město: </a:t>
            </a:r>
            <a:r>
              <a:rPr lang="cs-CZ" dirty="0" smtClean="0"/>
              <a:t>Paříž</a:t>
            </a:r>
          </a:p>
          <a:p>
            <a:r>
              <a:rPr lang="cs-CZ" b="1" dirty="0" smtClean="0"/>
              <a:t>Rozloha: </a:t>
            </a:r>
            <a:r>
              <a:rPr lang="cs-CZ" dirty="0" smtClean="0"/>
              <a:t>643 801 km²</a:t>
            </a:r>
          </a:p>
          <a:p>
            <a:r>
              <a:rPr lang="cs-CZ" b="1" dirty="0" smtClean="0"/>
              <a:t>Počet obyvatel: </a:t>
            </a:r>
            <a:r>
              <a:rPr lang="cs-CZ" dirty="0" smtClean="0"/>
              <a:t>66,03 milionů</a:t>
            </a:r>
          </a:p>
          <a:p>
            <a:r>
              <a:rPr lang="cs-CZ" b="1" dirty="0" smtClean="0"/>
              <a:t>Jazyk: </a:t>
            </a:r>
            <a:r>
              <a:rPr lang="cs-CZ" dirty="0" smtClean="0"/>
              <a:t>francouzština</a:t>
            </a:r>
            <a:br>
              <a:rPr lang="cs-CZ" dirty="0" smtClean="0"/>
            </a:b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 descr="C:\Users\Fanda\Desktop\Flag_of_France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3786190"/>
            <a:ext cx="3857486" cy="2570050"/>
          </a:xfrm>
          <a:prstGeom prst="rect">
            <a:avLst/>
          </a:prstGeom>
          <a:noFill/>
        </p:spPr>
      </p:pic>
      <p:pic>
        <p:nvPicPr>
          <p:cNvPr id="9219" name="Picture 3" descr="C:\Users\Fanda\Desktop\175px-Armoiries_république_française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3214686"/>
            <a:ext cx="2643206" cy="30057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 descr="C:\Users\Fanda\Desktop\EU-France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214290"/>
            <a:ext cx="8215370" cy="60210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Francie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Dobrá obrana ( pozemní vojsko, námořnictvo, letectvo, četníci )</a:t>
            </a:r>
          </a:p>
          <a:p>
            <a:r>
              <a:rPr lang="cs-CZ" i="1" dirty="0" smtClean="0"/>
              <a:t>Pěstují se zde </a:t>
            </a:r>
            <a:r>
              <a:rPr lang="cs-CZ" dirty="0" smtClean="0"/>
              <a:t>obilniny,  brambory, kukuřice, vinná réva, tabák, len, zelenina</a:t>
            </a:r>
          </a:p>
          <a:p>
            <a:r>
              <a:rPr lang="cs-CZ" i="1" dirty="0" smtClean="0"/>
              <a:t>Chov </a:t>
            </a:r>
            <a:r>
              <a:rPr lang="cs-CZ" dirty="0" smtClean="0"/>
              <a:t>skotu, ovcí, prasat, koní</a:t>
            </a:r>
          </a:p>
          <a:p>
            <a:r>
              <a:rPr lang="cs-CZ" i="1" dirty="0" smtClean="0"/>
              <a:t>Průmysl </a:t>
            </a:r>
            <a:r>
              <a:rPr lang="cs-CZ" dirty="0" smtClean="0"/>
              <a:t>– těžba uhlí, olova, zemního plynu, bauxitu, uranu</a:t>
            </a:r>
          </a:p>
          <a:p>
            <a:r>
              <a:rPr lang="cs-CZ" dirty="0" smtClean="0"/>
              <a:t>Francie vyváží – letadla, plasty, železo, chemikálie</a:t>
            </a:r>
          </a:p>
          <a:p>
            <a:r>
              <a:rPr lang="cs-CZ" dirty="0" smtClean="0"/>
              <a:t>Dovoz – ropa, vozidla, stroje</a:t>
            </a:r>
            <a:endParaRPr lang="cs-CZ" dirty="0"/>
          </a:p>
        </p:txBody>
      </p:sp>
      <p:pic>
        <p:nvPicPr>
          <p:cNvPr id="11266" name="Picture 2" descr="C:\Users\Fanda\Desktop\800px-French_military_imag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285860"/>
            <a:ext cx="7929618" cy="4966336"/>
          </a:xfrm>
          <a:prstGeom prst="rect">
            <a:avLst/>
          </a:prstGeom>
          <a:noFill/>
        </p:spPr>
      </p:pic>
      <p:pic>
        <p:nvPicPr>
          <p:cNvPr id="11267" name="Picture 3" descr="C:\Users\Fanda\Desktop\vinohrad-_atout_france-phovoi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285860"/>
            <a:ext cx="8072494" cy="50006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Francie – zajímavá místa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err="1" smtClean="0"/>
              <a:t>Eiffelova</a:t>
            </a:r>
            <a:r>
              <a:rPr lang="cs-CZ" b="1" dirty="0" smtClean="0"/>
              <a:t> věž</a:t>
            </a:r>
          </a:p>
          <a:p>
            <a:r>
              <a:rPr lang="cs-CZ" b="1" dirty="0" smtClean="0"/>
              <a:t>Vítězný oblouk</a:t>
            </a:r>
          </a:p>
          <a:p>
            <a:r>
              <a:rPr lang="cs-CZ" b="1" dirty="0" smtClean="0"/>
              <a:t>Versailles</a:t>
            </a:r>
            <a:endParaRPr lang="cs-CZ" b="1" dirty="0"/>
          </a:p>
        </p:txBody>
      </p:sp>
      <p:pic>
        <p:nvPicPr>
          <p:cNvPr id="1026" name="Picture 2" descr="C:\Users\Fanda\Desktop\Versailles_chatea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2786058"/>
            <a:ext cx="5572164" cy="36002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Typické věci pro Francii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Francouzská kuchyně</a:t>
            </a:r>
          </a:p>
          <a:p>
            <a:r>
              <a:rPr lang="cs-CZ" dirty="0" smtClean="0"/>
              <a:t>Francouzské sýry</a:t>
            </a:r>
          </a:p>
          <a:p>
            <a:r>
              <a:rPr lang="cs-CZ" dirty="0" smtClean="0"/>
              <a:t>Francouzská vína</a:t>
            </a:r>
          </a:p>
          <a:p>
            <a:r>
              <a:rPr lang="cs-CZ" dirty="0" smtClean="0"/>
              <a:t>Croissanty</a:t>
            </a:r>
            <a:endParaRPr lang="cs-CZ" dirty="0"/>
          </a:p>
        </p:txBody>
      </p:sp>
      <p:pic>
        <p:nvPicPr>
          <p:cNvPr id="2050" name="Picture 2" descr="C:\Users\Fanda\Desktop\francie-kuchyne-escargot-a-la-bourguign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214422"/>
            <a:ext cx="5143536" cy="3857652"/>
          </a:xfrm>
          <a:prstGeom prst="rect">
            <a:avLst/>
          </a:prstGeom>
          <a:noFill/>
        </p:spPr>
      </p:pic>
      <p:pic>
        <p:nvPicPr>
          <p:cNvPr id="2051" name="Picture 3" descr="C:\Users\Fanda\Desktop\BTW47d145_baget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0166" y="1928802"/>
            <a:ext cx="6143626" cy="3617913"/>
          </a:xfrm>
          <a:prstGeom prst="rect">
            <a:avLst/>
          </a:prstGeom>
          <a:noFill/>
        </p:spPr>
      </p:pic>
      <p:pic>
        <p:nvPicPr>
          <p:cNvPr id="2052" name="Picture 4" descr="C:\Users\Fanda\Desktop\francie-jidlo-300x30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71736" y="1571612"/>
            <a:ext cx="4071966" cy="4071966"/>
          </a:xfrm>
          <a:prstGeom prst="rect">
            <a:avLst/>
          </a:prstGeom>
          <a:noFill/>
        </p:spPr>
      </p:pic>
      <p:pic>
        <p:nvPicPr>
          <p:cNvPr id="2053" name="Picture 5" descr="C:\Users\Fanda\Desktop\0170458_630x355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5786" y="1285860"/>
            <a:ext cx="7226307" cy="4214842"/>
          </a:xfrm>
          <a:prstGeom prst="rect">
            <a:avLst/>
          </a:prstGeom>
          <a:noFill/>
        </p:spPr>
      </p:pic>
      <p:pic>
        <p:nvPicPr>
          <p:cNvPr id="2055" name="Picture 7" descr="C:\Users\Fanda\Desktop\francouzske-syry-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4348" y="1285860"/>
            <a:ext cx="5929354" cy="4425196"/>
          </a:xfrm>
          <a:prstGeom prst="rect">
            <a:avLst/>
          </a:prstGeom>
          <a:noFill/>
        </p:spPr>
      </p:pic>
      <p:pic>
        <p:nvPicPr>
          <p:cNvPr id="2056" name="Picture 8" descr="C:\Users\Fanda\Desktop\image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43108" y="1357298"/>
            <a:ext cx="6282418" cy="4143404"/>
          </a:xfrm>
          <a:prstGeom prst="rect">
            <a:avLst/>
          </a:prstGeom>
          <a:noFill/>
        </p:spPr>
      </p:pic>
      <p:pic>
        <p:nvPicPr>
          <p:cNvPr id="2057" name="Picture 9" descr="C:\Users\Fanda\Desktop\shutterstock_89761225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071538" y="1214422"/>
            <a:ext cx="6884816" cy="45720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Monako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knížectví</a:t>
            </a:r>
          </a:p>
          <a:p>
            <a:r>
              <a:rPr lang="cs-CZ" b="1" dirty="0" smtClean="0"/>
              <a:t>Hlavní město: </a:t>
            </a:r>
            <a:r>
              <a:rPr lang="cs-CZ" dirty="0" err="1" smtClean="0"/>
              <a:t>Monaco</a:t>
            </a:r>
            <a:r>
              <a:rPr lang="cs-CZ" dirty="0" smtClean="0"/>
              <a:t>-</a:t>
            </a:r>
            <a:r>
              <a:rPr lang="cs-CZ" dirty="0" err="1" smtClean="0"/>
              <a:t>Ville</a:t>
            </a:r>
            <a:endParaRPr lang="cs-CZ" dirty="0" smtClean="0"/>
          </a:p>
          <a:p>
            <a:r>
              <a:rPr lang="cs-CZ" b="1" dirty="0" smtClean="0"/>
              <a:t>Rozloha</a:t>
            </a:r>
            <a:r>
              <a:rPr lang="cs-CZ" dirty="0" smtClean="0"/>
              <a:t>: 2,04 km²</a:t>
            </a:r>
          </a:p>
          <a:p>
            <a:r>
              <a:rPr lang="cs-CZ" b="1" dirty="0" smtClean="0"/>
              <a:t>Počet obyvatel: </a:t>
            </a:r>
            <a:r>
              <a:rPr lang="cs-CZ" dirty="0" smtClean="0"/>
              <a:t>36 950</a:t>
            </a:r>
          </a:p>
          <a:p>
            <a:r>
              <a:rPr lang="cs-CZ" b="1" dirty="0" smtClean="0"/>
              <a:t>Jazyk: </a:t>
            </a:r>
            <a:r>
              <a:rPr lang="cs-CZ" dirty="0" smtClean="0"/>
              <a:t>francouzština, italština</a:t>
            </a:r>
          </a:p>
          <a:p>
            <a:pPr>
              <a:buNone/>
            </a:pPr>
            <a:endParaRPr lang="cs-CZ" b="1" dirty="0"/>
          </a:p>
        </p:txBody>
      </p:sp>
      <p:pic>
        <p:nvPicPr>
          <p:cNvPr id="1026" name="Picture 2" descr="C:\Users\Fanda\Desktop\Flag_of_Monaco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4071942"/>
            <a:ext cx="3500462" cy="1943114"/>
          </a:xfrm>
          <a:prstGeom prst="rect">
            <a:avLst/>
          </a:prstGeom>
          <a:noFill/>
        </p:spPr>
      </p:pic>
      <p:pic>
        <p:nvPicPr>
          <p:cNvPr id="1028" name="Picture 4" descr="C:\Users\Fanda\Desktop\Coat_of_arms_of_Monaco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3429000"/>
            <a:ext cx="2928958" cy="28154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 descr="C:\Users\Fanda\Desktop\800px-Europe_location_MC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52"/>
            <a:ext cx="8215370" cy="60007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Monako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 to druhý nejmenší nezávislý stát na světě</a:t>
            </a:r>
          </a:p>
          <a:p>
            <a:r>
              <a:rPr lang="cs-CZ" dirty="0" smtClean="0"/>
              <a:t>Podnebí je zde mírné, zimy mají vlhká a léta horká a suchá</a:t>
            </a:r>
          </a:p>
          <a:p>
            <a:r>
              <a:rPr lang="cs-CZ" dirty="0" smtClean="0"/>
              <a:t>Povrch je zde kopcovitý, hornatý a drsný</a:t>
            </a:r>
          </a:p>
          <a:p>
            <a:r>
              <a:rPr lang="cs-CZ" dirty="0" smtClean="0"/>
              <a:t>Patří mezi populární letoviska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Typické věci pro Monako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Socca</a:t>
            </a:r>
            <a:r>
              <a:rPr lang="cs-CZ" dirty="0" smtClean="0"/>
              <a:t> </a:t>
            </a:r>
            <a:r>
              <a:rPr lang="cs-CZ" sz="2200" dirty="0" smtClean="0"/>
              <a:t> (placky)</a:t>
            </a:r>
            <a:endParaRPr lang="cs-CZ" dirty="0" smtClean="0"/>
          </a:p>
          <a:p>
            <a:r>
              <a:rPr lang="cs-CZ" dirty="0" err="1" smtClean="0"/>
              <a:t>Fougasse</a:t>
            </a:r>
            <a:r>
              <a:rPr lang="cs-CZ" dirty="0" smtClean="0"/>
              <a:t> </a:t>
            </a:r>
            <a:r>
              <a:rPr lang="cs-CZ" sz="2200" dirty="0" smtClean="0"/>
              <a:t>(sladké pečivo)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Stocafi</a:t>
            </a:r>
            <a:r>
              <a:rPr lang="cs-CZ" dirty="0" smtClean="0"/>
              <a:t> </a:t>
            </a:r>
            <a:r>
              <a:rPr lang="cs-CZ" sz="2200" dirty="0" smtClean="0"/>
              <a:t>(sušené tresky)</a:t>
            </a:r>
            <a:endParaRPr lang="cs-CZ" dirty="0"/>
          </a:p>
        </p:txBody>
      </p:sp>
      <p:pic>
        <p:nvPicPr>
          <p:cNvPr id="3075" name="Picture 3" descr="C:\Users\Fanda\Desktop\21COOKING_SOCCAFARINATA2-superJumb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50315" y="2928934"/>
            <a:ext cx="5434367" cy="3621990"/>
          </a:xfrm>
          <a:prstGeom prst="rect">
            <a:avLst/>
          </a:prstGeom>
          <a:noFill/>
        </p:spPr>
      </p:pic>
      <p:pic>
        <p:nvPicPr>
          <p:cNvPr id="3076" name="Picture 4" descr="C:\Users\Fanda\Desktop\imgr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142984"/>
            <a:ext cx="5719609" cy="3357586"/>
          </a:xfrm>
          <a:prstGeom prst="rect">
            <a:avLst/>
          </a:prstGeom>
          <a:noFill/>
        </p:spPr>
      </p:pic>
      <p:pic>
        <p:nvPicPr>
          <p:cNvPr id="3078" name="Picture 6" descr="C:\Users\Fanda\Desktop\04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28860" y="1500174"/>
            <a:ext cx="4998067" cy="43704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Itálie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republika</a:t>
            </a:r>
          </a:p>
          <a:p>
            <a:r>
              <a:rPr lang="cs-CZ" b="1" dirty="0" smtClean="0"/>
              <a:t>Hlavní město: </a:t>
            </a:r>
            <a:r>
              <a:rPr lang="cs-CZ" dirty="0" smtClean="0"/>
              <a:t>Řím</a:t>
            </a:r>
          </a:p>
          <a:p>
            <a:r>
              <a:rPr lang="cs-CZ" b="1" dirty="0" smtClean="0"/>
              <a:t>Rozloha:</a:t>
            </a:r>
            <a:r>
              <a:rPr lang="cs-CZ" dirty="0" smtClean="0"/>
              <a:t> 301 338 km²</a:t>
            </a:r>
          </a:p>
          <a:p>
            <a:r>
              <a:rPr lang="cs-CZ" b="1" dirty="0" smtClean="0"/>
              <a:t>Počet obyvatel:</a:t>
            </a:r>
            <a:r>
              <a:rPr lang="cs-CZ" dirty="0" smtClean="0"/>
              <a:t> 62 007 540</a:t>
            </a:r>
          </a:p>
          <a:p>
            <a:r>
              <a:rPr lang="cs-CZ" b="1" dirty="0" smtClean="0"/>
              <a:t>Jazyk:</a:t>
            </a:r>
            <a:r>
              <a:rPr lang="cs-CZ" dirty="0" smtClean="0"/>
              <a:t> italština</a:t>
            </a:r>
            <a:endParaRPr lang="cs-CZ" dirty="0"/>
          </a:p>
        </p:txBody>
      </p:sp>
      <p:pic>
        <p:nvPicPr>
          <p:cNvPr id="1026" name="Picture 2" descr="C:\Users\Fanda\Desktop\Flag_of_Italy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4000504"/>
            <a:ext cx="3714776" cy="2189217"/>
          </a:xfrm>
          <a:prstGeom prst="rect">
            <a:avLst/>
          </a:prstGeom>
          <a:noFill/>
        </p:spPr>
      </p:pic>
      <p:pic>
        <p:nvPicPr>
          <p:cNvPr id="1027" name="Picture 3" descr="C:\Users\Fanda\Desktop\Emblem_of_Italy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3286124"/>
            <a:ext cx="2794702" cy="31527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Fanda\Desktop\EU_location_ITA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52"/>
            <a:ext cx="8143932" cy="5947214"/>
          </a:xfrm>
          <a:prstGeom prst="rect">
            <a:avLst/>
          </a:prstGeom>
          <a:noFill/>
        </p:spPr>
      </p:pic>
      <p:pic>
        <p:nvPicPr>
          <p:cNvPr id="2051" name="Picture 3" descr="C:\Users\Fanda\Desktop\1europe_2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214290"/>
            <a:ext cx="8143932" cy="59369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Itálie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Itálii můžeme dělit na tři části a to na – Kontinentální Itálie, Apeninský poloostrov, Italské poloostrovy</a:t>
            </a:r>
          </a:p>
          <a:p>
            <a:r>
              <a:rPr lang="cs-CZ" dirty="0" smtClean="0"/>
              <a:t>Nachází se zde aktivní sopky (Etna, Vesuv, apod.)</a:t>
            </a:r>
          </a:p>
          <a:p>
            <a:r>
              <a:rPr lang="cs-CZ" i="1" dirty="0" smtClean="0"/>
              <a:t>Pěstuje se zde </a:t>
            </a:r>
            <a:r>
              <a:rPr lang="cs-CZ" dirty="0" smtClean="0"/>
              <a:t>– pšenice, sója, podzemnice olejná, citrusy, jedlé kaštany, rýže, vinná réva, konopí, melouny, tabák</a:t>
            </a:r>
          </a:p>
          <a:p>
            <a:r>
              <a:rPr lang="cs-CZ" i="1" dirty="0" smtClean="0"/>
              <a:t>Chov</a:t>
            </a:r>
            <a:r>
              <a:rPr lang="cs-CZ" dirty="0" smtClean="0"/>
              <a:t> prasat, koz, buvolů, drůbeže</a:t>
            </a:r>
          </a:p>
          <a:p>
            <a:r>
              <a:rPr lang="cs-CZ" i="1" dirty="0" smtClean="0"/>
              <a:t>Těžba </a:t>
            </a:r>
            <a:r>
              <a:rPr lang="cs-CZ" dirty="0" smtClean="0"/>
              <a:t>uhlí, manganu, rtuti, stříbra, olova</a:t>
            </a:r>
          </a:p>
          <a:p>
            <a:r>
              <a:rPr lang="cs-CZ" i="1" dirty="0" smtClean="0"/>
              <a:t>Vývoz</a:t>
            </a:r>
            <a:r>
              <a:rPr lang="cs-CZ" b="1" i="1" dirty="0" smtClean="0"/>
              <a:t> : </a:t>
            </a:r>
            <a:r>
              <a:rPr lang="cs-CZ" dirty="0" smtClean="0"/>
              <a:t>stroje, potraviny, tabák</a:t>
            </a:r>
          </a:p>
          <a:p>
            <a:r>
              <a:rPr lang="cs-CZ" i="1" dirty="0" smtClean="0"/>
              <a:t>Dovoz</a:t>
            </a:r>
            <a:r>
              <a:rPr lang="cs-CZ" b="1" i="1" dirty="0" smtClean="0"/>
              <a:t> </a:t>
            </a:r>
            <a:r>
              <a:rPr lang="cs-CZ" b="1" dirty="0" smtClean="0"/>
              <a:t>: </a:t>
            </a:r>
            <a:r>
              <a:rPr lang="cs-CZ" dirty="0" smtClean="0"/>
              <a:t>chemikálie, elektřina</a:t>
            </a:r>
            <a:endParaRPr lang="cs-CZ" dirty="0"/>
          </a:p>
        </p:txBody>
      </p:sp>
      <p:pic>
        <p:nvPicPr>
          <p:cNvPr id="3074" name="Picture 2" descr="C:\Users\Fanda\Desktop\530x0-6c77-maryj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214422"/>
            <a:ext cx="8001056" cy="4857784"/>
          </a:xfrm>
          <a:prstGeom prst="rect">
            <a:avLst/>
          </a:prstGeom>
          <a:noFill/>
        </p:spPr>
      </p:pic>
      <p:pic>
        <p:nvPicPr>
          <p:cNvPr id="3075" name="Picture 3" descr="C:\Users\Fanda\Desktop\etna-da-visitar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214422"/>
            <a:ext cx="8072494" cy="49917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Typické věci pro Itálii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Těstoviny</a:t>
            </a:r>
          </a:p>
          <a:p>
            <a:r>
              <a:rPr lang="cs-CZ" dirty="0" smtClean="0"/>
              <a:t>Sýry a víno</a:t>
            </a:r>
          </a:p>
          <a:p>
            <a:r>
              <a:rPr lang="cs-CZ" dirty="0" smtClean="0"/>
              <a:t>Špagety</a:t>
            </a:r>
          </a:p>
          <a:p>
            <a:r>
              <a:rPr lang="cs-CZ" dirty="0" smtClean="0"/>
              <a:t>Pizza</a:t>
            </a:r>
          </a:p>
          <a:p>
            <a:r>
              <a:rPr lang="cs-CZ" dirty="0" smtClean="0"/>
              <a:t>Karneval </a:t>
            </a:r>
            <a:endParaRPr lang="cs-CZ" dirty="0"/>
          </a:p>
        </p:txBody>
      </p:sp>
      <p:pic>
        <p:nvPicPr>
          <p:cNvPr id="4098" name="Picture 2" descr="C:\Users\Fanda\Desktop\11111175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214422"/>
            <a:ext cx="7524750" cy="3571900"/>
          </a:xfrm>
          <a:prstGeom prst="rect">
            <a:avLst/>
          </a:prstGeom>
          <a:noFill/>
        </p:spPr>
      </p:pic>
      <p:pic>
        <p:nvPicPr>
          <p:cNvPr id="4099" name="Picture 3" descr="C:\Users\Fanda\Desktop\1479816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6050" y="1928802"/>
            <a:ext cx="5617054" cy="3732220"/>
          </a:xfrm>
          <a:prstGeom prst="rect">
            <a:avLst/>
          </a:prstGeom>
          <a:noFill/>
        </p:spPr>
      </p:pic>
      <p:pic>
        <p:nvPicPr>
          <p:cNvPr id="4100" name="Picture 4" descr="C:\Users\Fanda\Desktop\8638-12886-136093832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1142984"/>
            <a:ext cx="5473700" cy="3644900"/>
          </a:xfrm>
          <a:prstGeom prst="rect">
            <a:avLst/>
          </a:prstGeom>
          <a:noFill/>
        </p:spPr>
      </p:pic>
      <p:pic>
        <p:nvPicPr>
          <p:cNvPr id="4101" name="Picture 5" descr="C:\Users\Fanda\Desktop\1287084490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14612" y="1785925"/>
            <a:ext cx="5857916" cy="3924345"/>
          </a:xfrm>
          <a:prstGeom prst="rect">
            <a:avLst/>
          </a:prstGeom>
          <a:noFill/>
        </p:spPr>
      </p:pic>
      <p:pic>
        <p:nvPicPr>
          <p:cNvPr id="4102" name="Picture 6" descr="C:\Users\Fanda\Desktop\karneval-4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14480" y="1285860"/>
            <a:ext cx="5643602" cy="37498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Malta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republika</a:t>
            </a:r>
          </a:p>
          <a:p>
            <a:r>
              <a:rPr lang="cs-CZ" b="1" dirty="0" smtClean="0"/>
              <a:t>Hlavní město: </a:t>
            </a:r>
            <a:r>
              <a:rPr lang="cs-CZ" dirty="0" smtClean="0"/>
              <a:t>Valletta</a:t>
            </a:r>
          </a:p>
          <a:p>
            <a:r>
              <a:rPr lang="cs-CZ" b="1" dirty="0" smtClean="0"/>
              <a:t>Rozloha: </a:t>
            </a:r>
            <a:r>
              <a:rPr lang="cs-CZ" dirty="0" smtClean="0"/>
              <a:t>316 km²</a:t>
            </a:r>
          </a:p>
          <a:p>
            <a:r>
              <a:rPr lang="cs-CZ" b="1" dirty="0" smtClean="0"/>
              <a:t>Počet obyvatel: </a:t>
            </a:r>
            <a:r>
              <a:rPr lang="cs-CZ" dirty="0" smtClean="0"/>
              <a:t>452 515</a:t>
            </a:r>
          </a:p>
          <a:p>
            <a:r>
              <a:rPr lang="cs-CZ" b="1" dirty="0" smtClean="0"/>
              <a:t>Jazyk:</a:t>
            </a:r>
            <a:r>
              <a:rPr lang="cs-CZ" dirty="0" smtClean="0"/>
              <a:t> maltština, angličtina, italština</a:t>
            </a:r>
            <a:endParaRPr lang="cs-CZ" dirty="0"/>
          </a:p>
        </p:txBody>
      </p:sp>
      <p:pic>
        <p:nvPicPr>
          <p:cNvPr id="1026" name="Picture 2" descr="C:\Users\Fanda\Desktop\Flag_of_Malta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4000504"/>
            <a:ext cx="3571900" cy="2150243"/>
          </a:xfrm>
          <a:prstGeom prst="rect">
            <a:avLst/>
          </a:prstGeom>
          <a:noFill/>
        </p:spPr>
      </p:pic>
      <p:pic>
        <p:nvPicPr>
          <p:cNvPr id="1027" name="Picture 3" descr="C:\Users\Fanda\Desktop\320px-Coat_of_arms_of_Malta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3643314"/>
            <a:ext cx="2183313" cy="28860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Fanda\Desktop\EU-Malta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214290"/>
            <a:ext cx="8215370" cy="59293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Malta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 to vyspělá, hustě obydlená ostrovní země</a:t>
            </a:r>
          </a:p>
          <a:p>
            <a:r>
              <a:rPr lang="cs-CZ" dirty="0" smtClean="0"/>
              <a:t>Malta je svou rozlohou nejmenší stát v EU</a:t>
            </a:r>
          </a:p>
          <a:p>
            <a:r>
              <a:rPr lang="cs-CZ" dirty="0" smtClean="0"/>
              <a:t>Skládá se z následujících ostrovů – Malta, </a:t>
            </a:r>
            <a:r>
              <a:rPr lang="cs-CZ" dirty="0" err="1" smtClean="0"/>
              <a:t>Gozo</a:t>
            </a:r>
            <a:r>
              <a:rPr lang="cs-CZ" dirty="0" smtClean="0"/>
              <a:t>, </a:t>
            </a:r>
            <a:r>
              <a:rPr lang="cs-CZ" dirty="0" err="1" smtClean="0"/>
              <a:t>Comino</a:t>
            </a:r>
            <a:endParaRPr lang="cs-CZ" dirty="0" smtClean="0"/>
          </a:p>
          <a:p>
            <a:r>
              <a:rPr lang="cs-CZ" dirty="0" smtClean="0"/>
              <a:t>Nejsou zde železnice</a:t>
            </a:r>
          </a:p>
          <a:p>
            <a:r>
              <a:rPr lang="cs-CZ" i="1" dirty="0" smtClean="0"/>
              <a:t>Pěstuje se zde </a:t>
            </a:r>
            <a:r>
              <a:rPr lang="cs-CZ" dirty="0" smtClean="0"/>
              <a:t>– ovoce, brambory</a:t>
            </a:r>
          </a:p>
          <a:p>
            <a:r>
              <a:rPr lang="cs-CZ" i="1" dirty="0" smtClean="0"/>
              <a:t>Chov – </a:t>
            </a:r>
            <a:r>
              <a:rPr lang="cs-CZ" dirty="0" smtClean="0"/>
              <a:t>ovcí, prasat, koz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Typické věci pro Maltu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Hobż</a:t>
            </a:r>
            <a:r>
              <a:rPr lang="cs-CZ" dirty="0" smtClean="0"/>
              <a:t> </a:t>
            </a:r>
            <a:r>
              <a:rPr lang="cs-CZ" dirty="0" err="1" smtClean="0"/>
              <a:t>biż</a:t>
            </a:r>
            <a:r>
              <a:rPr lang="cs-CZ" dirty="0" smtClean="0"/>
              <a:t> </a:t>
            </a:r>
            <a:r>
              <a:rPr lang="cs-CZ" dirty="0" err="1" smtClean="0"/>
              <a:t>żejt</a:t>
            </a:r>
            <a:r>
              <a:rPr lang="cs-CZ" dirty="0" smtClean="0"/>
              <a:t> </a:t>
            </a:r>
            <a:r>
              <a:rPr lang="cs-CZ" sz="2200" dirty="0" smtClean="0"/>
              <a:t>(chléb s olejem)</a:t>
            </a:r>
          </a:p>
          <a:p>
            <a:r>
              <a:rPr lang="cs-CZ" dirty="0" err="1" smtClean="0"/>
              <a:t>Ravjul</a:t>
            </a:r>
            <a:r>
              <a:rPr lang="cs-CZ" dirty="0" smtClean="0"/>
              <a:t> </a:t>
            </a:r>
            <a:r>
              <a:rPr lang="cs-CZ" sz="2200" dirty="0" smtClean="0"/>
              <a:t>(</a:t>
            </a:r>
            <a:r>
              <a:rPr lang="cs-CZ" sz="2200" dirty="0" err="1" smtClean="0"/>
              <a:t>ravioli</a:t>
            </a:r>
            <a:r>
              <a:rPr lang="cs-CZ" sz="2200" dirty="0" smtClean="0"/>
              <a:t>)</a:t>
            </a:r>
          </a:p>
          <a:p>
            <a:r>
              <a:rPr lang="cs-CZ" dirty="0" err="1" smtClean="0"/>
              <a:t>Braġioli</a:t>
            </a:r>
            <a:r>
              <a:rPr lang="cs-CZ" dirty="0" smtClean="0"/>
              <a:t> </a:t>
            </a:r>
            <a:r>
              <a:rPr lang="cs-CZ" sz="2200" dirty="0" smtClean="0"/>
              <a:t>(hovězí s nádivkami)</a:t>
            </a:r>
          </a:p>
          <a:p>
            <a:endParaRPr lang="cs-CZ" dirty="0"/>
          </a:p>
        </p:txBody>
      </p:sp>
      <p:pic>
        <p:nvPicPr>
          <p:cNvPr id="5122" name="Picture 2" descr="C:\Users\Fanda\Desktop\hobzbizzejtfrenchbreadwithoil-02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142984"/>
            <a:ext cx="5500726" cy="3094158"/>
          </a:xfrm>
          <a:prstGeom prst="rect">
            <a:avLst/>
          </a:prstGeom>
          <a:noFill/>
        </p:spPr>
      </p:pic>
      <p:pic>
        <p:nvPicPr>
          <p:cNvPr id="5123" name="Picture 3" descr="C:\Users\Fanda\Desktop\raviol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46" y="1643050"/>
            <a:ext cx="5286412" cy="3708311"/>
          </a:xfrm>
          <a:prstGeom prst="rect">
            <a:avLst/>
          </a:prstGeom>
          <a:noFill/>
        </p:spPr>
      </p:pic>
      <p:pic>
        <p:nvPicPr>
          <p:cNvPr id="5124" name="Picture 4" descr="C:\Users\Fanda\Desktop\bragioli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7620" y="2786058"/>
            <a:ext cx="4812537" cy="32083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Slovinsko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republika</a:t>
            </a:r>
          </a:p>
          <a:p>
            <a:r>
              <a:rPr lang="cs-CZ" b="1" dirty="0" smtClean="0"/>
              <a:t>Hlavní město: </a:t>
            </a:r>
            <a:r>
              <a:rPr lang="cs-CZ" dirty="0" smtClean="0"/>
              <a:t>Lublaň</a:t>
            </a:r>
          </a:p>
          <a:p>
            <a:r>
              <a:rPr lang="cs-CZ" b="1" dirty="0" smtClean="0"/>
              <a:t>Rozloha:</a:t>
            </a:r>
            <a:r>
              <a:rPr lang="cs-CZ" dirty="0" smtClean="0"/>
              <a:t> 20 273</a:t>
            </a:r>
            <a:r>
              <a:rPr lang="cs-CZ" baseline="30000" dirty="0" smtClean="0"/>
              <a:t> </a:t>
            </a:r>
            <a:r>
              <a:rPr lang="cs-CZ" dirty="0" smtClean="0"/>
              <a:t>km² </a:t>
            </a:r>
          </a:p>
          <a:p>
            <a:r>
              <a:rPr lang="cs-CZ" b="1" dirty="0" smtClean="0"/>
              <a:t>Počet obyvatel: </a:t>
            </a:r>
            <a:r>
              <a:rPr lang="cs-CZ" dirty="0" smtClean="0"/>
              <a:t>2 061 085</a:t>
            </a:r>
          </a:p>
          <a:p>
            <a:r>
              <a:rPr lang="cs-CZ" b="1" dirty="0" smtClean="0"/>
              <a:t>Jazyk: </a:t>
            </a:r>
            <a:r>
              <a:rPr lang="cs-CZ" dirty="0" smtClean="0"/>
              <a:t>slovinština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Fanda\Desktop\800px-Flag_of_Slovenia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4000504"/>
            <a:ext cx="3571900" cy="1916893"/>
          </a:xfrm>
          <a:prstGeom prst="rect">
            <a:avLst/>
          </a:prstGeom>
          <a:noFill/>
        </p:spPr>
      </p:pic>
      <p:pic>
        <p:nvPicPr>
          <p:cNvPr id="3075" name="Picture 3" descr="C:\Users\Fanda\Desktop\Coat_of_arms_of_Slovenia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3000372"/>
            <a:ext cx="2500330" cy="3219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Fanda\Desktop\EU-Slovenia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214290"/>
            <a:ext cx="8286808" cy="59293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Slovinsko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Zde se střetávají čtyři významné evropské geografické regiony – Alpy, Dinárské hory, Panonská pánev a Středomoří</a:t>
            </a:r>
          </a:p>
          <a:p>
            <a:r>
              <a:rPr lang="cs-CZ" dirty="0" smtClean="0"/>
              <a:t>Klima je zde mírné až subtropické</a:t>
            </a:r>
          </a:p>
          <a:p>
            <a:r>
              <a:rPr lang="cs-CZ" dirty="0" smtClean="0"/>
              <a:t>Pěstuje se zde cukrová řepa, brambory, ovoce a zelenina</a:t>
            </a:r>
          </a:p>
          <a:p>
            <a:r>
              <a:rPr lang="cs-CZ" dirty="0" smtClean="0"/>
              <a:t>Nejvýznamnějšími odvětvími jsou kovozpracující průmysl, chemický průmysl, elektronický a elektrotechnický, potravinářský, papírenský průmysl a také textilní, oděvní a kožedělný průmysl</a:t>
            </a:r>
            <a:endParaRPr lang="cs-CZ" dirty="0"/>
          </a:p>
        </p:txBody>
      </p:sp>
      <p:pic>
        <p:nvPicPr>
          <p:cNvPr id="5122" name="Picture 2" descr="C:\Users\Fanda\Desktop\slovinsko-julske-alpy-zima-foto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142984"/>
            <a:ext cx="8143932" cy="52889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Typické věci pro Slovinsko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Jota </a:t>
            </a:r>
            <a:r>
              <a:rPr lang="cs-CZ" sz="2200" dirty="0" smtClean="0"/>
              <a:t>(polévka)</a:t>
            </a:r>
          </a:p>
          <a:p>
            <a:r>
              <a:rPr lang="cs-CZ" dirty="0" smtClean="0"/>
              <a:t>Slovinské víno</a:t>
            </a:r>
          </a:p>
          <a:p>
            <a:r>
              <a:rPr lang="cs-CZ" dirty="0" smtClean="0"/>
              <a:t>Slovinské sýry, uzeniny, mléko a med</a:t>
            </a:r>
          </a:p>
          <a:p>
            <a:r>
              <a:rPr lang="cs-CZ" dirty="0" smtClean="0"/>
              <a:t>Zvonek přání </a:t>
            </a:r>
            <a:r>
              <a:rPr lang="cs-CZ" sz="2200" dirty="0" smtClean="0"/>
              <a:t>(okolí jezera </a:t>
            </a:r>
            <a:r>
              <a:rPr lang="cs-CZ" sz="2200" dirty="0" err="1" smtClean="0"/>
              <a:t>Bled</a:t>
            </a:r>
            <a:r>
              <a:rPr lang="cs-CZ" sz="2200" dirty="0" smtClean="0"/>
              <a:t>)</a:t>
            </a:r>
            <a:endParaRPr lang="cs-CZ" dirty="0" smtClean="0"/>
          </a:p>
        </p:txBody>
      </p:sp>
      <p:pic>
        <p:nvPicPr>
          <p:cNvPr id="6146" name="Picture 2" descr="C:\Users\Fanda\Desktop\slovinsko-kuchyne-jot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214422"/>
            <a:ext cx="5786478" cy="3804074"/>
          </a:xfrm>
          <a:prstGeom prst="rect">
            <a:avLst/>
          </a:prstGeom>
          <a:noFill/>
        </p:spPr>
      </p:pic>
      <p:pic>
        <p:nvPicPr>
          <p:cNvPr id="6148" name="Picture 4" descr="C:\Users\Fanda\Desktop\17729111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5918" y="1428736"/>
            <a:ext cx="5929354" cy="3959491"/>
          </a:xfrm>
          <a:prstGeom prst="rect">
            <a:avLst/>
          </a:prstGeom>
          <a:noFill/>
        </p:spPr>
      </p:pic>
      <p:pic>
        <p:nvPicPr>
          <p:cNvPr id="6149" name="Picture 5" descr="C:\Users\Fanda\Desktop\excelentn-v-robky-z-medu-z-okol-bledu.jpg"/>
          <p:cNvPicPr>
            <a:picLocks noChangeAspect="1" noChangeArrowheads="1"/>
          </p:cNvPicPr>
          <p:nvPr/>
        </p:nvPicPr>
        <p:blipFill>
          <a:blip r:embed="rId4" cstate="print"/>
          <a:srcRect b="7940"/>
          <a:stretch>
            <a:fillRect/>
          </a:stretch>
        </p:blipFill>
        <p:spPr bwMode="auto">
          <a:xfrm>
            <a:off x="4572000" y="3429000"/>
            <a:ext cx="4235192" cy="2924183"/>
          </a:xfrm>
          <a:prstGeom prst="rect">
            <a:avLst/>
          </a:prstGeom>
          <a:noFill/>
        </p:spPr>
      </p:pic>
      <p:pic>
        <p:nvPicPr>
          <p:cNvPr id="6150" name="Picture 6" descr="C:\Users\Fanda\Desktop\bledsk-zvone-ek-p-n-.jpg"/>
          <p:cNvPicPr>
            <a:picLocks noChangeAspect="1" noChangeArrowheads="1"/>
          </p:cNvPicPr>
          <p:nvPr/>
        </p:nvPicPr>
        <p:blipFill>
          <a:blip r:embed="rId5" cstate="print"/>
          <a:srcRect b="8736"/>
          <a:stretch>
            <a:fillRect/>
          </a:stretch>
        </p:blipFill>
        <p:spPr bwMode="auto">
          <a:xfrm>
            <a:off x="3286116" y="3286124"/>
            <a:ext cx="5540889" cy="31984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Chorvatsko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republika</a:t>
            </a:r>
          </a:p>
          <a:p>
            <a:r>
              <a:rPr lang="cs-CZ" b="1" dirty="0" smtClean="0"/>
              <a:t>Hlavní město: </a:t>
            </a:r>
            <a:r>
              <a:rPr lang="cs-CZ" dirty="0" smtClean="0"/>
              <a:t>Záhřeb</a:t>
            </a:r>
          </a:p>
          <a:p>
            <a:r>
              <a:rPr lang="cs-CZ" b="1" dirty="0" smtClean="0"/>
              <a:t>Rozloha:</a:t>
            </a:r>
            <a:r>
              <a:rPr lang="cs-CZ" dirty="0" smtClean="0"/>
              <a:t> 56 542 km² </a:t>
            </a:r>
          </a:p>
          <a:p>
            <a:r>
              <a:rPr lang="cs-CZ" b="1" dirty="0" smtClean="0"/>
              <a:t>Počet obyvatel:</a:t>
            </a:r>
            <a:r>
              <a:rPr lang="cs-CZ" dirty="0" smtClean="0"/>
              <a:t> 4 290 612</a:t>
            </a:r>
          </a:p>
          <a:p>
            <a:r>
              <a:rPr lang="cs-CZ" b="1" dirty="0" smtClean="0"/>
              <a:t>Jazyk: </a:t>
            </a:r>
            <a:r>
              <a:rPr lang="cs-CZ" dirty="0" smtClean="0"/>
              <a:t>chorvatština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Users\Fanda\Desktop\Flag_of_Croatia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3786190"/>
            <a:ext cx="3571900" cy="2044218"/>
          </a:xfrm>
          <a:prstGeom prst="rect">
            <a:avLst/>
          </a:prstGeom>
          <a:noFill/>
        </p:spPr>
      </p:pic>
      <p:pic>
        <p:nvPicPr>
          <p:cNvPr id="6147" name="Picture 3" descr="C:\Users\Fanda\Desktop\320px-Coat_of_arms_of_Croatia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3214686"/>
            <a:ext cx="2132785" cy="28259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1" name="Picture 3" descr="C:\Users\Fanda\Desktop\EU-Croatia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214290"/>
            <a:ext cx="8215370" cy="59293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Chorvatsko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Ekonomika je zde středně rozvinutá</a:t>
            </a:r>
          </a:p>
          <a:p>
            <a:r>
              <a:rPr lang="cs-CZ" dirty="0" smtClean="0"/>
              <a:t>Významný pro Chorvatsko je potravinářský průmysl, výroba léčiv a cestovní ruch ( celoevropský význam letní rekrace)</a:t>
            </a:r>
          </a:p>
          <a:p>
            <a:r>
              <a:rPr lang="cs-CZ" i="1" dirty="0" smtClean="0"/>
              <a:t>Vývoz – </a:t>
            </a:r>
            <a:r>
              <a:rPr lang="cs-CZ" dirty="0" smtClean="0"/>
              <a:t>chemikálií, dopravní prostředky</a:t>
            </a:r>
          </a:p>
          <a:p>
            <a:r>
              <a:rPr lang="cs-CZ" i="1" dirty="0" smtClean="0"/>
              <a:t>Měna - </a:t>
            </a:r>
            <a:r>
              <a:rPr lang="cs-CZ" dirty="0" smtClean="0"/>
              <a:t>kuna</a:t>
            </a:r>
            <a:endParaRPr lang="cs-CZ" dirty="0"/>
          </a:p>
        </p:txBody>
      </p:sp>
      <p:pic>
        <p:nvPicPr>
          <p:cNvPr id="8194" name="Picture 2" descr="C:\Users\Fanda\Desktop\img157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3240" y="3786190"/>
            <a:ext cx="3797303" cy="25315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Typické věci pro Chorvatsko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142984"/>
            <a:ext cx="8258204" cy="5013976"/>
          </a:xfrm>
        </p:spPr>
        <p:txBody>
          <a:bodyPr/>
          <a:lstStyle/>
          <a:p>
            <a:r>
              <a:rPr lang="cs-CZ" dirty="0" err="1" smtClean="0"/>
              <a:t>Travarica</a:t>
            </a:r>
            <a:r>
              <a:rPr lang="cs-CZ" dirty="0" smtClean="0"/>
              <a:t> </a:t>
            </a:r>
            <a:r>
              <a:rPr lang="cs-CZ" sz="2200" dirty="0" smtClean="0"/>
              <a:t>(Rakije) </a:t>
            </a:r>
          </a:p>
          <a:p>
            <a:r>
              <a:rPr lang="cs-CZ" dirty="0" smtClean="0"/>
              <a:t>Kravaty</a:t>
            </a:r>
          </a:p>
          <a:p>
            <a:r>
              <a:rPr lang="cs-CZ" dirty="0" err="1" smtClean="0"/>
              <a:t>Hvarská</a:t>
            </a:r>
            <a:r>
              <a:rPr lang="cs-CZ" dirty="0" smtClean="0"/>
              <a:t> krajka</a:t>
            </a:r>
          </a:p>
          <a:p>
            <a:r>
              <a:rPr lang="cs-CZ" dirty="0" smtClean="0"/>
              <a:t>Levandule</a:t>
            </a:r>
          </a:p>
          <a:p>
            <a:endParaRPr lang="cs-CZ" dirty="0"/>
          </a:p>
        </p:txBody>
      </p:sp>
      <p:pic>
        <p:nvPicPr>
          <p:cNvPr id="7170" name="Picture 2" descr="C:\Users\Fanda\Desktop\travarica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142984"/>
            <a:ext cx="6773863" cy="4643470"/>
          </a:xfrm>
          <a:prstGeom prst="rect">
            <a:avLst/>
          </a:prstGeom>
          <a:noFill/>
        </p:spPr>
      </p:pic>
      <p:pic>
        <p:nvPicPr>
          <p:cNvPr id="7171" name="Picture 3" descr="C:\Users\Fanda\Desktop\Lepoglava 10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4612" y="1142984"/>
            <a:ext cx="5904006" cy="4643470"/>
          </a:xfrm>
          <a:prstGeom prst="rect">
            <a:avLst/>
          </a:prstGeom>
          <a:noFill/>
        </p:spPr>
      </p:pic>
      <p:pic>
        <p:nvPicPr>
          <p:cNvPr id="7172" name="Picture 4" descr="C:\Users\Fanda\Desktop\03670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1538" y="1142984"/>
            <a:ext cx="6858048" cy="46434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Bosna a Hercegovina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republika</a:t>
            </a:r>
          </a:p>
          <a:p>
            <a:r>
              <a:rPr lang="cs-CZ" b="1" dirty="0" smtClean="0"/>
              <a:t>Hlavní město: </a:t>
            </a:r>
            <a:r>
              <a:rPr lang="cs-CZ" dirty="0" smtClean="0"/>
              <a:t>Sarajevo</a:t>
            </a:r>
          </a:p>
          <a:p>
            <a:r>
              <a:rPr lang="cs-CZ" b="1" dirty="0" smtClean="0"/>
              <a:t>Rozloha: </a:t>
            </a:r>
            <a:r>
              <a:rPr lang="cs-CZ" dirty="0" smtClean="0"/>
              <a:t>51 209</a:t>
            </a:r>
            <a:r>
              <a:rPr lang="cs-CZ" baseline="30000" dirty="0" smtClean="0"/>
              <a:t> </a:t>
            </a:r>
            <a:r>
              <a:rPr lang="cs-CZ" dirty="0" smtClean="0"/>
              <a:t>km²</a:t>
            </a:r>
          </a:p>
          <a:p>
            <a:r>
              <a:rPr lang="cs-CZ" b="1" dirty="0" smtClean="0"/>
              <a:t>Počet obyvatel:</a:t>
            </a:r>
            <a:r>
              <a:rPr lang="cs-CZ" dirty="0" smtClean="0"/>
              <a:t> 3 531 159</a:t>
            </a:r>
          </a:p>
          <a:p>
            <a:r>
              <a:rPr lang="cs-CZ" b="1" dirty="0" smtClean="0"/>
              <a:t>Jazyk:</a:t>
            </a:r>
            <a:r>
              <a:rPr lang="cs-CZ" dirty="0" smtClean="0"/>
              <a:t> </a:t>
            </a:r>
            <a:r>
              <a:rPr lang="cs-CZ" dirty="0" err="1" smtClean="0"/>
              <a:t>bosenština</a:t>
            </a:r>
            <a:r>
              <a:rPr lang="cs-CZ" dirty="0" smtClean="0"/>
              <a:t>, chorvatština, srbština</a:t>
            </a:r>
            <a:endParaRPr lang="cs-CZ" dirty="0"/>
          </a:p>
        </p:txBody>
      </p:sp>
      <p:pic>
        <p:nvPicPr>
          <p:cNvPr id="9218" name="Picture 2" descr="C:\Users\Fanda\Desktop\Flag_of_Bosnia_and_Herzegovina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4000504"/>
            <a:ext cx="4108456" cy="2054228"/>
          </a:xfrm>
          <a:prstGeom prst="rect">
            <a:avLst/>
          </a:prstGeom>
          <a:noFill/>
        </p:spPr>
      </p:pic>
      <p:pic>
        <p:nvPicPr>
          <p:cNvPr id="9219" name="Picture 3" descr="C:\Users\Fanda\Desktop\Coat_of_arms_of_Bosnia_and_Herzegovina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3929066"/>
            <a:ext cx="2063914" cy="23606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 descr="C:\Users\Fanda\Desktop\800px-Europe_location_BH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3" y="214290"/>
            <a:ext cx="8143933" cy="58579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Bosna a Hercegovina</a:t>
            </a:r>
            <a:endParaRPr lang="cs-CZ" sz="3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Klima mírné až subtropické</a:t>
            </a:r>
          </a:p>
          <a:p>
            <a:r>
              <a:rPr lang="cs-CZ" dirty="0" smtClean="0"/>
              <a:t>Bosna i Hercegovina jsou velmi hornaté -&gt; na severu se horské oblasti mění v nížinaté </a:t>
            </a:r>
            <a:r>
              <a:rPr lang="cs-CZ" dirty="0" err="1" smtClean="0"/>
              <a:t>Posáví</a:t>
            </a:r>
            <a:endParaRPr lang="cs-CZ" dirty="0" smtClean="0"/>
          </a:p>
          <a:p>
            <a:r>
              <a:rPr lang="cs-CZ" dirty="0" smtClean="0"/>
              <a:t>Dle klima se země dělí na -  Panonská nížina, horské a </a:t>
            </a:r>
            <a:r>
              <a:rPr lang="cs-CZ" dirty="0" err="1" smtClean="0"/>
              <a:t>polohorské</a:t>
            </a:r>
            <a:r>
              <a:rPr lang="cs-CZ" dirty="0" smtClean="0"/>
              <a:t> oblasti a Jaderské moře</a:t>
            </a:r>
          </a:p>
          <a:p>
            <a:endParaRPr lang="cs-CZ" dirty="0" smtClean="0"/>
          </a:p>
        </p:txBody>
      </p:sp>
      <p:pic>
        <p:nvPicPr>
          <p:cNvPr id="1026" name="Picture 2" descr="C:\Users\Fanda\Desktop\bosna-hercegovi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3571876"/>
            <a:ext cx="3857652" cy="2678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Černá Hora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Hlavní město: </a:t>
            </a:r>
            <a:r>
              <a:rPr lang="cs-CZ" dirty="0" err="1" smtClean="0"/>
              <a:t>Podgorica</a:t>
            </a:r>
            <a:endParaRPr lang="cs-CZ" dirty="0" smtClean="0"/>
          </a:p>
          <a:p>
            <a:r>
              <a:rPr lang="cs-CZ" b="1" dirty="0" smtClean="0"/>
              <a:t>Rozloha: </a:t>
            </a:r>
            <a:r>
              <a:rPr lang="cs-CZ" dirty="0" smtClean="0"/>
              <a:t>13 812 km² </a:t>
            </a:r>
          </a:p>
          <a:p>
            <a:r>
              <a:rPr lang="cs-CZ" b="1" dirty="0" smtClean="0"/>
              <a:t>Počet obyvatel: </a:t>
            </a:r>
            <a:r>
              <a:rPr lang="cs-CZ" dirty="0" smtClean="0"/>
              <a:t>626 000</a:t>
            </a:r>
          </a:p>
          <a:p>
            <a:r>
              <a:rPr lang="cs-CZ" b="1" dirty="0" smtClean="0"/>
              <a:t>Jazyk: </a:t>
            </a:r>
            <a:r>
              <a:rPr lang="cs-CZ" dirty="0" err="1" smtClean="0"/>
              <a:t>černohorština</a:t>
            </a:r>
            <a:r>
              <a:rPr lang="cs-CZ" dirty="0" smtClean="0"/>
              <a:t> (dle ústavy)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8662" y="3571876"/>
            <a:ext cx="3357586" cy="2000264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5000628" y="3286124"/>
            <a:ext cx="2369075" cy="2730924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034" y="214290"/>
            <a:ext cx="8143932" cy="600079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Černá Hora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Černá Hora leží v subtropickém podnebném pásu středozemního typu</a:t>
            </a:r>
          </a:p>
          <a:p>
            <a:r>
              <a:rPr lang="cs-CZ" dirty="0" smtClean="0"/>
              <a:t>Je to celkem hornatý stát</a:t>
            </a:r>
          </a:p>
          <a:p>
            <a:r>
              <a:rPr lang="cs-CZ" dirty="0" smtClean="0"/>
              <a:t>Tento stát byl prohlášen za ,,ekologický stát“</a:t>
            </a:r>
          </a:p>
          <a:p>
            <a:r>
              <a:rPr lang="cs-CZ" dirty="0" smtClean="0"/>
              <a:t>Země má velký ekonomický potenciál v cestovním ruchu a dále v těžbě a zpracování nerostných surovin</a:t>
            </a:r>
          </a:p>
          <a:p>
            <a:r>
              <a:rPr lang="cs-CZ" dirty="0" smtClean="0"/>
              <a:t>Vývoz – tabáku, hliníku, oceli</a:t>
            </a:r>
          </a:p>
          <a:p>
            <a:r>
              <a:rPr lang="cs-CZ" dirty="0" smtClean="0"/>
              <a:t>Dovoz – zemního plynu, ropy, strojů</a:t>
            </a:r>
          </a:p>
          <a:p>
            <a:endParaRPr lang="cs-CZ" dirty="0"/>
          </a:p>
        </p:txBody>
      </p:sp>
      <p:pic>
        <p:nvPicPr>
          <p:cNvPr id="2050" name="Picture 2" descr="C:\Users\Fanda\Desktop\cerna-hora-cerna-hora-1_1200x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214422"/>
            <a:ext cx="7786742" cy="48577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Typické věci </a:t>
            </a:r>
            <a:r>
              <a:rPr lang="cs-CZ" b="1" smtClean="0"/>
              <a:t>pro Černou Horu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Burek </a:t>
            </a:r>
            <a:r>
              <a:rPr lang="cs-CZ" sz="2200" dirty="0" smtClean="0"/>
              <a:t>(pečivo či koláč)</a:t>
            </a:r>
          </a:p>
          <a:p>
            <a:r>
              <a:rPr lang="cs-CZ" dirty="0" err="1" smtClean="0"/>
              <a:t>Ćevapi</a:t>
            </a:r>
            <a:r>
              <a:rPr lang="cs-CZ" dirty="0" smtClean="0"/>
              <a:t> </a:t>
            </a:r>
            <a:r>
              <a:rPr lang="cs-CZ" sz="2200" dirty="0" smtClean="0"/>
              <a:t>(</a:t>
            </a:r>
            <a:r>
              <a:rPr lang="cs-CZ" sz="2200" dirty="0" err="1" smtClean="0"/>
              <a:t>Ćevapčići</a:t>
            </a:r>
            <a:r>
              <a:rPr lang="cs-CZ" sz="2200" dirty="0" smtClean="0"/>
              <a:t>) </a:t>
            </a:r>
          </a:p>
          <a:p>
            <a:r>
              <a:rPr lang="cs-CZ" dirty="0" err="1" smtClean="0"/>
              <a:t>Pljeskavica</a:t>
            </a:r>
            <a:endParaRPr lang="cs-CZ" dirty="0" smtClean="0"/>
          </a:p>
          <a:p>
            <a:r>
              <a:rPr lang="cs-CZ" dirty="0" err="1" smtClean="0"/>
              <a:t>Ajvar</a:t>
            </a:r>
            <a:endParaRPr lang="cs-CZ" dirty="0"/>
          </a:p>
        </p:txBody>
      </p:sp>
      <p:pic>
        <p:nvPicPr>
          <p:cNvPr id="8194" name="Picture 2" descr="C:\Users\Fanda\Desktop\cerna-hora-kuchyne-burek.thumbnai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214422"/>
            <a:ext cx="4857784" cy="3643338"/>
          </a:xfrm>
          <a:prstGeom prst="rect">
            <a:avLst/>
          </a:prstGeom>
          <a:noFill/>
        </p:spPr>
      </p:pic>
      <p:pic>
        <p:nvPicPr>
          <p:cNvPr id="8195" name="Picture 3" descr="C:\Users\Fanda\Desktop\cerna-hora-kuchyne-cevapcici.thumbnai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4612" y="2000240"/>
            <a:ext cx="5570559" cy="4177919"/>
          </a:xfrm>
          <a:prstGeom prst="rect">
            <a:avLst/>
          </a:prstGeom>
          <a:noFill/>
        </p:spPr>
      </p:pic>
      <p:pic>
        <p:nvPicPr>
          <p:cNvPr id="8196" name="Picture 4" descr="C:\Users\Fanda\Desktop\cerna-hora-kuchyne-ajvar.thumbnai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28860" y="1214422"/>
            <a:ext cx="3906855" cy="52091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https://cs.wikipedia.org/wiki/Gibraltar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https://cs.wikipedia.org/wiki/Španělsko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https://cs.wikipedia.org/wiki/Francie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https://cs.wikipedia.org/wiki/Itálie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https://</a:t>
            </a:r>
            <a:r>
              <a:rPr lang="cs-CZ" dirty="0" smtClean="0">
                <a:hlinkClick r:id="rId6"/>
              </a:rPr>
              <a:t>cs.wikipedia.org/wiki/Monako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https://</a:t>
            </a:r>
            <a:r>
              <a:rPr lang="cs-CZ" dirty="0" smtClean="0">
                <a:hlinkClick r:id="rId7"/>
              </a:rPr>
              <a:t>cs.wikipedia.org/wiki/Malta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https://</a:t>
            </a:r>
            <a:r>
              <a:rPr lang="cs-CZ" dirty="0" smtClean="0">
                <a:hlinkClick r:id="rId8"/>
              </a:rPr>
              <a:t>cs.wikipedia.org/wiki/Slovinsko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https://</a:t>
            </a:r>
            <a:r>
              <a:rPr lang="cs-CZ" dirty="0" smtClean="0">
                <a:hlinkClick r:id="rId9"/>
              </a:rPr>
              <a:t>cs.wikipedia.org/wiki/Chorvatsko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https://</a:t>
            </a:r>
            <a:r>
              <a:rPr lang="cs-CZ" dirty="0" smtClean="0">
                <a:hlinkClick r:id="rId10"/>
              </a:rPr>
              <a:t>cs.wikipedia.org/wiki/Bosna_a_Hercegovina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https://cs.wikipedia.org/wiki/%</a:t>
            </a:r>
            <a:r>
              <a:rPr lang="cs-CZ" dirty="0" smtClean="0">
                <a:hlinkClick r:id="rId11"/>
              </a:rPr>
              <a:t>C4%8Cern%C3%A1_Hora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- FOTOGRAFIE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hlinkClick r:id="rId2"/>
              </a:rPr>
              <a:t>https://cs.wikipedia.org/wiki/Gibraltar#/media/File:Flag_of_Gibraltar.svg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https://cs.wikipedia.org/wiki/Gibraltar#/media/File:Coat_of_arms_of_Gibraltar_Fortress_and_Key.png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https://cs.wikipedia.org/wiki/Gibraltar#/media/File:Location_Gibraltar_EU.png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https://cs.wikipedia.org/wiki/Gibraltar#/media/File:Gib-uzina3.jpg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tyden.cz</a:t>
            </a:r>
            <a:r>
              <a:rPr lang="cs-CZ" dirty="0" smtClean="0">
                <a:hlinkClick r:id="rId6"/>
              </a:rPr>
              <a:t>/rubriky/</a:t>
            </a:r>
            <a:r>
              <a:rPr lang="cs-CZ" dirty="0" err="1" smtClean="0">
                <a:hlinkClick r:id="rId6"/>
              </a:rPr>
              <a:t>zahranici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evropa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shanite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mazlicka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gibraltar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prodava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dovadive</a:t>
            </a:r>
            <a:r>
              <a:rPr lang="cs-CZ" dirty="0" smtClean="0">
                <a:hlinkClick r:id="rId6"/>
              </a:rPr>
              <a:t>-makaky_297765.html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phototrip.cz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content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pribeh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jedne</a:t>
            </a:r>
            <a:r>
              <a:rPr lang="cs-CZ" dirty="0" smtClean="0">
                <a:hlinkClick r:id="rId7"/>
              </a:rPr>
              <a:t>-fotky-</a:t>
            </a:r>
            <a:r>
              <a:rPr lang="cs-CZ" dirty="0" err="1" smtClean="0">
                <a:hlinkClick r:id="rId7"/>
              </a:rPr>
              <a:t>mlsny</a:t>
            </a:r>
            <a:r>
              <a:rPr lang="cs-CZ" dirty="0" smtClean="0">
                <a:hlinkClick r:id="rId7"/>
              </a:rPr>
              <a:t>-makak-z-</a:t>
            </a:r>
            <a:r>
              <a:rPr lang="cs-CZ" dirty="0" err="1" smtClean="0">
                <a:hlinkClick r:id="rId7"/>
              </a:rPr>
              <a:t>gibraltaru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https://en.wikipedia.org/wiki/Europa_Point#/media/File:Gibraltar-Europa-Point-LH-from-the-sea.jpg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https://en.wikipedia.org/wiki/Rock_of_Gibraltar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https://cs.wikipedia.org/wiki/%C5%A0pan%C4%9Blsko#/media/File:Coat_of_Arms_of_Spain.svg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http://www.fischer.</a:t>
            </a:r>
            <a:r>
              <a:rPr lang="cs-CZ" dirty="0" err="1" smtClean="0">
                <a:hlinkClick r:id="rId11"/>
              </a:rPr>
              <a:t>cz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cerna</a:t>
            </a:r>
            <a:r>
              <a:rPr lang="cs-CZ" dirty="0" smtClean="0">
                <a:hlinkClick r:id="rId11"/>
              </a:rPr>
              <a:t>-hora/</a:t>
            </a:r>
            <a:r>
              <a:rPr lang="cs-CZ" dirty="0" err="1" smtClean="0">
                <a:hlinkClick r:id="rId11"/>
              </a:rPr>
              <a:t>cerna</a:t>
            </a:r>
            <a:r>
              <a:rPr lang="cs-CZ" dirty="0" smtClean="0">
                <a:hlinkClick r:id="rId11"/>
              </a:rPr>
              <a:t>-hora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- FOTOGRAFIE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https://cs.wikipedia.org/wiki/%C5%A0pan%C4%9Blsko#/media/File:Flag_of_Spain.svg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http://spanelske-vino.com/2016/10/vid-suelo-y-clima/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http://cestovani.lidovky.cz/plaze-i-architektura-10-nej-mist-spanelska-f1c-/nej-tipy.aspx?c=A110621_112852_nej-tipy_glu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https://cs.wikipedia.org/wiki/Francie#/media/File:Flag_of_France.svg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https://cs.wikipedia.org/wiki/Francie#/media/File:Armoiries_r%C3%A9publique_fran%C3%A7aise.svg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https://cs.wikipedia.org/wiki/Francie#/media/File:EU-France.svg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https://cs.wikipedia.org/wiki/%C5%A0pan%C4%9Blsko#/media/File:EU_location_ESP.svg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https://cs.wikipedia.org/wiki/Francie#/media/File:French_military_images.jpg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http://ee.france.fr/cs/information/vina-pojmenovana-podle-francouzskych-mest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https://cs.wikipedia.org/wiki/Bosna_a_Hercegovina#/media/File:Europe_location_BHG.png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https://en.wikipedia.org/wiki/Palace_of_Versailles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- FOTOGRAFIE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>
                <a:hlinkClick r:id="rId2"/>
              </a:rPr>
              <a:t>https://cs.wikipedia.org/wiki/Monako#/media/File:Flag_of_Monaco.svg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https://cs.wikipedia.org/wiki/Monako#/media/File:Coat_of_arms_of_Monaco.svg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https://cs.wikipedia.org/wiki/Monako#/media/File:Europe_location_MCO.png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https://cs.wikipedia.org/wiki/It%C3%A1lie#/media/File:Flag_of_Italy.svg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https://cs.wikipedia.org/wiki/It%C3%A1lie#/media/File:Emblem_of_Italy.svg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https://cs.wikipedia.org/wiki/It%C3%A1lie#/media/File:EU_location_ITA.svg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https://cs.wikipedia.org/wiki/Geografie_It%C3%A1lie#/media/File:1europe_2001.jpg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magazin</a:t>
            </a:r>
            <a:r>
              <a:rPr lang="cs-CZ" dirty="0" smtClean="0">
                <a:hlinkClick r:id="rId9"/>
              </a:rPr>
              <a:t>-legalizace.</a:t>
            </a:r>
            <a:r>
              <a:rPr lang="cs-CZ" dirty="0" err="1" smtClean="0">
                <a:hlinkClick r:id="rId9"/>
              </a:rPr>
              <a:t>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cs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articles</a:t>
            </a:r>
            <a:r>
              <a:rPr lang="cs-CZ" dirty="0" smtClean="0">
                <a:hlinkClick r:id="rId9"/>
              </a:rPr>
              <a:t>/detail/1384-v-</a:t>
            </a:r>
            <a:r>
              <a:rPr lang="cs-CZ" dirty="0" err="1" smtClean="0">
                <a:hlinkClick r:id="rId9"/>
              </a:rPr>
              <a:t>italii</a:t>
            </a:r>
            <a:r>
              <a:rPr lang="cs-CZ" dirty="0" smtClean="0">
                <a:hlinkClick r:id="rId9"/>
              </a:rPr>
              <a:t>-bude-</a:t>
            </a:r>
            <a:r>
              <a:rPr lang="cs-CZ" dirty="0" err="1" smtClean="0">
                <a:hlinkClick r:id="rId9"/>
              </a:rPr>
              <a:t>konopi</a:t>
            </a:r>
            <a:r>
              <a:rPr lang="cs-CZ" dirty="0" smtClean="0">
                <a:hlinkClick r:id="rId9"/>
              </a:rPr>
              <a:t>-pro-</a:t>
            </a:r>
            <a:r>
              <a:rPr lang="cs-CZ" dirty="0" err="1" smtClean="0">
                <a:hlinkClick r:id="rId9"/>
              </a:rPr>
              <a:t>lecebne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ucely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pestovat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armada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residencedegliagrumi.it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uncategorized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etna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excursions</a:t>
            </a:r>
            <a:r>
              <a:rPr lang="cs-CZ" dirty="0" smtClean="0">
                <a:hlinkClick r:id="rId10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http://www.</a:t>
            </a:r>
            <a:r>
              <a:rPr lang="cs-CZ" dirty="0" err="1" smtClean="0">
                <a:hlinkClick r:id="rId11"/>
              </a:rPr>
              <a:t>mundo.cz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zajezd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bosna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hercegovina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https://cs.wikipedia.org/wiki/%C4%8Cern%C3%A1_Hora#/media/File:Flag_of_Montenegro.svg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https://cs.wikipedia.org/wiki/%C4%8Cern%C3%A1_Hora#/media/File:Coat_of_arms_of_Montenegro.svg</a:t>
            </a:r>
            <a:endParaRPr lang="cs-CZ" dirty="0" smtClean="0"/>
          </a:p>
          <a:p>
            <a:r>
              <a:rPr lang="cs-CZ" dirty="0" smtClean="0">
                <a:hlinkClick r:id="rId14"/>
              </a:rPr>
              <a:t>https://cs.wikipedia.org/wiki/%C4%8Cern%C3%A1_Hora#/media/File:Europe_location_MNE.png</a:t>
            </a:r>
            <a:endParaRPr lang="cs-CZ" dirty="0" smtClean="0"/>
          </a:p>
          <a:p>
            <a:r>
              <a:rPr lang="cs-CZ" dirty="0" smtClean="0">
                <a:hlinkClick r:id="rId15"/>
              </a:rPr>
              <a:t>http://zpravy.idnes.cz/korida-ve-spanelsku-04b-/zahranicni.aspx?c=A131004_123323_zahranicni_mlb</a:t>
            </a:r>
            <a:endParaRPr lang="cs-CZ" dirty="0" smtClean="0"/>
          </a:p>
          <a:p>
            <a:r>
              <a:rPr lang="cs-CZ" dirty="0" smtClean="0">
                <a:hlinkClick r:id="rId16"/>
              </a:rPr>
              <a:t>https://www.citylifemadrid.com/discover-the-art-of-flamenco-in-madrid/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- FOTOGRAFIE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https://cs.wikipedia.org/wiki/Malta#/media/File:Flag_of_Malta.svg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https://cs.wikipedia.org/wiki/Malta#/media/File:Coat_of_arms_of_Malta.svg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https://cs.wikipedia.org/wiki/Malta#/media/File:EU-Malta.svg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https://cs.wikipedia.org/wiki/Slovinsko#/media/File:Flag_of_Slovenia.svg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https://cs.wikipedia.org/wiki/Slovinsko#/media/File:Coat_of_arms_of_Slovenia.svg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https://cs.wikipedia.org/wiki/Slovinsko#/media/File:EU-Slovenia.svg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innova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travel.cz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slovinsko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julske</a:t>
            </a:r>
            <a:r>
              <a:rPr lang="cs-CZ" dirty="0" smtClean="0">
                <a:hlinkClick r:id="rId8"/>
              </a:rPr>
              <a:t>-alpy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https://cs.wikipedia.org/wiki/Chorvatsko#/media/File:Flag_of_Croatia.svg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https://cs.wikipedia.org/wiki/Chorvatsko#/media/File:Coat_of_arms_of_Croatia.svg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https://cs.wikipedia.org/wiki/Chorvatsko#/media/File:EU-Croatia.svg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https://www.novalja.cz/chorvatsko/informace-chorvatsko/chorvatsko-mena/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https://cs.wikipedia.org/wiki/Bosna_a_Hercegovina#/media/File:Coat_of_arms_of_Bosnia_and_Herzegovina.svg</a:t>
            </a:r>
            <a:endParaRPr lang="cs-CZ" dirty="0" smtClean="0"/>
          </a:p>
          <a:p>
            <a:r>
              <a:rPr lang="cs-CZ" dirty="0" smtClean="0">
                <a:hlinkClick r:id="rId14"/>
              </a:rPr>
              <a:t>https://cs.wikipedia.org/wiki/Bosna_a_Hercegovina#/media/File:Flag_of_Bosnia_and_Herzegovina.svg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- FOTOGRAFIE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https://www.americandancesportcenter.com/paso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huffingtonpost.com</a:t>
            </a:r>
            <a:r>
              <a:rPr lang="cs-CZ" dirty="0" smtClean="0">
                <a:hlinkClick r:id="rId3"/>
              </a:rPr>
              <a:t>/2013/08/15/</a:t>
            </a:r>
            <a:r>
              <a:rPr lang="cs-CZ" dirty="0" err="1" smtClean="0">
                <a:hlinkClick r:id="rId3"/>
              </a:rPr>
              <a:t>padron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peppers</a:t>
            </a:r>
            <a:r>
              <a:rPr lang="cs-CZ" dirty="0" smtClean="0">
                <a:hlinkClick r:id="rId3"/>
              </a:rPr>
              <a:t>_n_3757914.html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epicurious.com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recipes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food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views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seafood</a:t>
            </a:r>
            <a:r>
              <a:rPr lang="cs-CZ" dirty="0" smtClean="0">
                <a:hlinkClick r:id="rId4"/>
              </a:rPr>
              <a:t>-paella-366249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mundo.cz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francie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kuchyne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kettybetty.borec.cz</a:t>
            </a:r>
            <a:r>
              <a:rPr lang="cs-CZ" dirty="0" smtClean="0">
                <a:hlinkClick r:id="rId6"/>
              </a:rPr>
              <a:t>/stranka2.html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http://informace-</a:t>
            </a:r>
            <a:r>
              <a:rPr lang="cs-CZ" dirty="0" err="1" smtClean="0">
                <a:hlinkClick r:id="rId7"/>
              </a:rPr>
              <a:t>zahranici.cz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jidlo</a:t>
            </a:r>
            <a:r>
              <a:rPr lang="cs-CZ" dirty="0" smtClean="0">
                <a:hlinkClick r:id="rId7"/>
              </a:rPr>
              <a:t>-piti-ve-francii/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foodnetwork.com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recipes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ina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garten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coq</a:t>
            </a:r>
            <a:r>
              <a:rPr lang="cs-CZ" dirty="0" smtClean="0">
                <a:hlinkClick r:id="rId8"/>
              </a:rPr>
              <a:t>-au-vin-recipe4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http://recepty.</a:t>
            </a:r>
            <a:r>
              <a:rPr lang="cs-CZ" dirty="0" err="1" smtClean="0">
                <a:hlinkClick r:id="rId9"/>
              </a:rPr>
              <a:t>bydleniprokazdeho.cz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Francouzske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syry.php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vykupto.cz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zbozi</a:t>
            </a:r>
            <a:r>
              <a:rPr lang="cs-CZ" dirty="0" smtClean="0">
                <a:hlinkClick r:id="rId10"/>
              </a:rPr>
              <a:t>/3226-</a:t>
            </a:r>
            <a:r>
              <a:rPr lang="cs-CZ" dirty="0" err="1" smtClean="0">
                <a:hlinkClick r:id="rId10"/>
              </a:rPr>
              <a:t>francouzske</a:t>
            </a:r>
            <a:r>
              <a:rPr lang="cs-CZ" dirty="0" smtClean="0">
                <a:hlinkClick r:id="rId10"/>
              </a:rPr>
              <a:t>-vino-a-</a:t>
            </a:r>
            <a:r>
              <a:rPr lang="cs-CZ" dirty="0" err="1" smtClean="0">
                <a:hlinkClick r:id="rId10"/>
              </a:rPr>
              <a:t>vehlasne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italske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susenky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http://www.</a:t>
            </a:r>
            <a:r>
              <a:rPr lang="cs-CZ" dirty="0" err="1" smtClean="0">
                <a:hlinkClick r:id="rId11"/>
              </a:rPr>
              <a:t>svet</a:t>
            </a:r>
            <a:r>
              <a:rPr lang="cs-CZ" dirty="0" smtClean="0">
                <a:hlinkClick r:id="rId11"/>
              </a:rPr>
              <a:t>-potravin.</a:t>
            </a:r>
            <a:r>
              <a:rPr lang="cs-CZ" dirty="0" err="1" smtClean="0">
                <a:hlinkClick r:id="rId11"/>
              </a:rPr>
              <a:t>cz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clanek.aspx</a:t>
            </a:r>
            <a:r>
              <a:rPr lang="cs-CZ" dirty="0" smtClean="0">
                <a:hlinkClick r:id="rId11"/>
              </a:rPr>
              <a:t>?id=4306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https://cooking.nytimes.com/recipes/1014757-socca-farinata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http://www.</a:t>
            </a:r>
            <a:r>
              <a:rPr lang="cs-CZ" dirty="0" err="1" smtClean="0">
                <a:hlinkClick r:id="rId13"/>
              </a:rPr>
              <a:t>cbc.ca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inthekitchen</a:t>
            </a:r>
            <a:r>
              <a:rPr lang="cs-CZ" dirty="0" smtClean="0">
                <a:hlinkClick r:id="rId13"/>
              </a:rPr>
              <a:t>/2012/12/</a:t>
            </a:r>
            <a:r>
              <a:rPr lang="cs-CZ" dirty="0" err="1" smtClean="0">
                <a:hlinkClick r:id="rId13"/>
              </a:rPr>
              <a:t>rosemary</a:t>
            </a:r>
            <a:r>
              <a:rPr lang="cs-CZ" dirty="0" smtClean="0">
                <a:hlinkClick r:id="rId13"/>
              </a:rPr>
              <a:t>-</a:t>
            </a:r>
            <a:r>
              <a:rPr lang="cs-CZ" dirty="0" err="1" smtClean="0">
                <a:hlinkClick r:id="rId13"/>
              </a:rPr>
              <a:t>fougasse.html</a:t>
            </a:r>
            <a:endParaRPr lang="cs-CZ" dirty="0" smtClean="0"/>
          </a:p>
          <a:p>
            <a:r>
              <a:rPr lang="cs-CZ" dirty="0" smtClean="0">
                <a:hlinkClick r:id="rId14"/>
              </a:rPr>
              <a:t>http://www.</a:t>
            </a:r>
            <a:r>
              <a:rPr lang="cs-CZ" dirty="0" err="1" smtClean="0">
                <a:hlinkClick r:id="rId14"/>
              </a:rPr>
              <a:t>podiumnetwork.com</a:t>
            </a:r>
            <a:r>
              <a:rPr lang="cs-CZ" dirty="0" smtClean="0">
                <a:hlinkClick r:id="rId14"/>
              </a:rPr>
              <a:t>/</a:t>
            </a:r>
            <a:r>
              <a:rPr lang="cs-CZ" dirty="0" err="1" smtClean="0">
                <a:hlinkClick r:id="rId14"/>
              </a:rPr>
              <a:t>podiumblog</a:t>
            </a:r>
            <a:r>
              <a:rPr lang="cs-CZ" dirty="0" smtClean="0">
                <a:hlinkClick r:id="rId14"/>
              </a:rPr>
              <a:t>/2013/12/09/%E2%80%9Dstocafi%E2%80%9D-</a:t>
            </a:r>
            <a:r>
              <a:rPr lang="cs-CZ" dirty="0" err="1" smtClean="0">
                <a:hlinkClick r:id="rId14"/>
              </a:rPr>
              <a:t>del</a:t>
            </a:r>
            <a:r>
              <a:rPr lang="cs-CZ" dirty="0" smtClean="0">
                <a:hlinkClick r:id="rId14"/>
              </a:rPr>
              <a:t>-</a:t>
            </a:r>
            <a:r>
              <a:rPr lang="cs-CZ" dirty="0" err="1" smtClean="0">
                <a:hlinkClick r:id="rId14"/>
              </a:rPr>
              <a:t>principato</a:t>
            </a:r>
            <a:r>
              <a:rPr lang="cs-CZ" dirty="0" smtClean="0">
                <a:hlinkClick r:id="rId14"/>
              </a:rPr>
              <a:t>-</a:t>
            </a:r>
            <a:r>
              <a:rPr lang="cs-CZ" dirty="0" err="1" smtClean="0">
                <a:hlinkClick r:id="rId14"/>
              </a:rPr>
              <a:t>di</a:t>
            </a:r>
            <a:r>
              <a:rPr lang="cs-CZ" dirty="0" smtClean="0">
                <a:hlinkClick r:id="rId14"/>
              </a:rPr>
              <a:t>-</a:t>
            </a:r>
            <a:r>
              <a:rPr lang="cs-CZ" dirty="0" err="1" smtClean="0">
                <a:hlinkClick r:id="rId14"/>
              </a:rPr>
              <a:t>monaco</a:t>
            </a:r>
            <a:r>
              <a:rPr lang="cs-CZ" dirty="0" smtClean="0">
                <a:hlinkClick r:id="rId14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15"/>
              </a:rPr>
              <a:t>http://www.</a:t>
            </a:r>
            <a:r>
              <a:rPr lang="cs-CZ" dirty="0" err="1" smtClean="0">
                <a:hlinkClick r:id="rId15"/>
              </a:rPr>
              <a:t>radynacestu.cz</a:t>
            </a:r>
            <a:r>
              <a:rPr lang="cs-CZ" dirty="0" smtClean="0">
                <a:hlinkClick r:id="rId15"/>
              </a:rPr>
              <a:t>/</a:t>
            </a:r>
            <a:r>
              <a:rPr lang="cs-CZ" dirty="0" err="1" smtClean="0">
                <a:hlinkClick r:id="rId15"/>
              </a:rPr>
              <a:t>magazin</a:t>
            </a:r>
            <a:r>
              <a:rPr lang="cs-CZ" dirty="0" smtClean="0">
                <a:hlinkClick r:id="rId15"/>
              </a:rPr>
              <a:t>/</a:t>
            </a:r>
            <a:r>
              <a:rPr lang="cs-CZ" dirty="0" err="1" smtClean="0">
                <a:hlinkClick r:id="rId15"/>
              </a:rPr>
              <a:t>typicke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suvenyry</a:t>
            </a:r>
            <a:r>
              <a:rPr lang="cs-CZ" dirty="0" smtClean="0">
                <a:hlinkClick r:id="rId15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16"/>
              </a:rPr>
              <a:t>http://www.</a:t>
            </a:r>
            <a:r>
              <a:rPr lang="cs-CZ" dirty="0" err="1" smtClean="0">
                <a:hlinkClick r:id="rId16"/>
              </a:rPr>
              <a:t>radynacestu.cz</a:t>
            </a:r>
            <a:r>
              <a:rPr lang="cs-CZ" dirty="0" smtClean="0">
                <a:hlinkClick r:id="rId16"/>
              </a:rPr>
              <a:t>/</a:t>
            </a:r>
            <a:r>
              <a:rPr lang="cs-CZ" dirty="0" err="1" smtClean="0">
                <a:hlinkClick r:id="rId16"/>
              </a:rPr>
              <a:t>magazin</a:t>
            </a:r>
            <a:r>
              <a:rPr lang="cs-CZ" dirty="0" smtClean="0">
                <a:hlinkClick r:id="rId16"/>
              </a:rPr>
              <a:t>/</a:t>
            </a:r>
            <a:r>
              <a:rPr lang="cs-CZ" dirty="0" err="1" smtClean="0">
                <a:hlinkClick r:id="rId16"/>
              </a:rPr>
              <a:t>typicke</a:t>
            </a:r>
            <a:r>
              <a:rPr lang="cs-CZ" dirty="0" smtClean="0">
                <a:hlinkClick r:id="rId16"/>
              </a:rPr>
              <a:t>-</a:t>
            </a:r>
            <a:r>
              <a:rPr lang="cs-CZ" dirty="0" err="1" smtClean="0">
                <a:hlinkClick r:id="rId16"/>
              </a:rPr>
              <a:t>italske</a:t>
            </a:r>
            <a:r>
              <a:rPr lang="cs-CZ" dirty="0" smtClean="0">
                <a:hlinkClick r:id="rId16"/>
              </a:rPr>
              <a:t>-</a:t>
            </a:r>
            <a:r>
              <a:rPr lang="cs-CZ" dirty="0" err="1" smtClean="0">
                <a:hlinkClick r:id="rId16"/>
              </a:rPr>
              <a:t>napoje</a:t>
            </a:r>
            <a:r>
              <a:rPr lang="cs-CZ" dirty="0" smtClean="0">
                <a:hlinkClick r:id="rId16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– FOTOGRAFIE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hlinkClick r:id="rId2"/>
              </a:rPr>
              <a:t>http://veronica48.blog.cz/1101/</a:t>
            </a:r>
            <a:r>
              <a:rPr lang="cs-CZ" dirty="0" err="1" smtClean="0">
                <a:hlinkClick r:id="rId2"/>
              </a:rPr>
              <a:t>italie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tradicnirecepty.cz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testoviny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italske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rajcatove</a:t>
            </a:r>
            <a:r>
              <a:rPr lang="cs-CZ" dirty="0" smtClean="0">
                <a:hlinkClick r:id="rId3"/>
              </a:rPr>
              <a:t>-spagety/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radynacestu.cz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magazin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benatsky</a:t>
            </a:r>
            <a:r>
              <a:rPr lang="cs-CZ" dirty="0" smtClean="0">
                <a:hlinkClick r:id="rId4"/>
              </a:rPr>
              <a:t>-karneval/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sbs.com.au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food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recipes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bread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oil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hobz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biz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zejt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https://imturning60help.blogspot.cz/2011/09/anna-sultanas-ravjul.html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http://cookingart.ru/bragioli/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mundo.cz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slovinsko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kuchyne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radynacestu.cz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magazin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slovinska</a:t>
            </a:r>
            <a:r>
              <a:rPr lang="cs-CZ" dirty="0" smtClean="0">
                <a:hlinkClick r:id="rId9"/>
              </a:rPr>
              <a:t>-vina/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http://www.cestovatel.</a:t>
            </a:r>
            <a:r>
              <a:rPr lang="cs-CZ" dirty="0" err="1" smtClean="0">
                <a:hlinkClick r:id="rId10"/>
              </a:rPr>
              <a:t>cz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clanky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slovinske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zajimavosti</a:t>
            </a:r>
            <a:r>
              <a:rPr lang="cs-CZ" dirty="0" smtClean="0">
                <a:hlinkClick r:id="rId10"/>
              </a:rPr>
              <a:t>-vino-</a:t>
            </a:r>
            <a:r>
              <a:rPr lang="cs-CZ" dirty="0" err="1" smtClean="0">
                <a:hlinkClick r:id="rId10"/>
              </a:rPr>
              <a:t>syry</a:t>
            </a:r>
            <a:r>
              <a:rPr lang="cs-CZ" dirty="0" smtClean="0">
                <a:hlinkClick r:id="rId10"/>
              </a:rPr>
              <a:t>-zvonky-</a:t>
            </a:r>
            <a:r>
              <a:rPr lang="cs-CZ" dirty="0" err="1" smtClean="0">
                <a:hlinkClick r:id="rId10"/>
              </a:rPr>
              <a:t>solne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kvetiny</a:t>
            </a:r>
            <a:r>
              <a:rPr lang="cs-CZ" dirty="0" smtClean="0">
                <a:hlinkClick r:id="rId10"/>
              </a:rPr>
              <a:t>-i-draci/#1975953b27134a82c67f96be71f9f82e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http://www.</a:t>
            </a:r>
            <a:r>
              <a:rPr lang="cs-CZ" dirty="0" err="1" smtClean="0">
                <a:hlinkClick r:id="rId11"/>
              </a:rPr>
              <a:t>chorvatsko.cz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tema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suvenyry.html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http://www.</a:t>
            </a:r>
            <a:r>
              <a:rPr lang="cs-CZ" dirty="0" err="1" smtClean="0">
                <a:hlinkClick r:id="rId12"/>
              </a:rPr>
              <a:t>ireceptar.cz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zajimavosti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sacky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plnene</a:t>
            </a:r>
            <a:r>
              <a:rPr lang="cs-CZ" dirty="0" smtClean="0">
                <a:hlinkClick r:id="rId12"/>
              </a:rPr>
              <a:t>-levanduli-levandule-jako-</a:t>
            </a:r>
            <a:r>
              <a:rPr lang="cs-CZ" dirty="0" err="1" smtClean="0">
                <a:hlinkClick r:id="rId12"/>
              </a:rPr>
              <a:t>prani</a:t>
            </a:r>
            <a:r>
              <a:rPr lang="cs-CZ" dirty="0" smtClean="0">
                <a:hlinkClick r:id="rId12"/>
              </a:rPr>
              <a:t>-a-</a:t>
            </a:r>
            <a:r>
              <a:rPr lang="cs-CZ" dirty="0" err="1" smtClean="0">
                <a:hlinkClick r:id="rId12"/>
              </a:rPr>
              <a:t>domaci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syr</a:t>
            </a:r>
            <a:r>
              <a:rPr lang="cs-CZ" dirty="0" smtClean="0">
                <a:hlinkClick r:id="rId12"/>
              </a:rPr>
              <a:t>-bez-</a:t>
            </a:r>
            <a:r>
              <a:rPr lang="cs-CZ" dirty="0" err="1" smtClean="0">
                <a:hlinkClick r:id="rId12"/>
              </a:rPr>
              <a:t>syridla</a:t>
            </a:r>
            <a:r>
              <a:rPr lang="cs-CZ" dirty="0" smtClean="0">
                <a:hlinkClick r:id="rId12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http://www.</a:t>
            </a:r>
            <a:r>
              <a:rPr lang="cs-CZ" dirty="0" err="1" smtClean="0">
                <a:hlinkClick r:id="rId13"/>
              </a:rPr>
              <a:t>mundo.cz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bosna</a:t>
            </a:r>
            <a:r>
              <a:rPr lang="cs-CZ" dirty="0" smtClean="0">
                <a:hlinkClick r:id="rId13"/>
              </a:rPr>
              <a:t>-</a:t>
            </a:r>
            <a:r>
              <a:rPr lang="cs-CZ" dirty="0" err="1" smtClean="0">
                <a:hlinkClick r:id="rId13"/>
              </a:rPr>
              <a:t>hercegovina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kuchyne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351</TotalTime>
  <Words>1146</Words>
  <Application>Microsoft Office PowerPoint</Application>
  <PresentationFormat>Předvádění na obrazovce (4:3)</PresentationFormat>
  <Paragraphs>295</Paragraphs>
  <Slides>49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49</vt:i4>
      </vt:variant>
    </vt:vector>
  </HeadingPairs>
  <TitlesOfParts>
    <vt:vector size="50" baseType="lpstr">
      <vt:lpstr>Původ</vt:lpstr>
      <vt:lpstr>Evropské středomořské státy – 1. část (Gibraltar, Španělsko, Francie, Monako, Itálie, Malta, Slovinsko, Chorvatsko, Bosna a Hercegovina, Černá Hora)  </vt:lpstr>
      <vt:lpstr>Gibraltar</vt:lpstr>
      <vt:lpstr>Snímek 3</vt:lpstr>
      <vt:lpstr>Gibraltar</vt:lpstr>
      <vt:lpstr>Gibraltar – zajímavá místa</vt:lpstr>
      <vt:lpstr>Španělsko </vt:lpstr>
      <vt:lpstr>Snímek 7</vt:lpstr>
      <vt:lpstr>Španělsko</vt:lpstr>
      <vt:lpstr>Španělsko – zajímavá místa</vt:lpstr>
      <vt:lpstr>Typické věci pro Španělsko</vt:lpstr>
      <vt:lpstr>Francie</vt:lpstr>
      <vt:lpstr>Snímek 12</vt:lpstr>
      <vt:lpstr>Francie</vt:lpstr>
      <vt:lpstr>Francie – zajímavá místa</vt:lpstr>
      <vt:lpstr>Typické věci pro Francii</vt:lpstr>
      <vt:lpstr>Monako</vt:lpstr>
      <vt:lpstr>Snímek 17</vt:lpstr>
      <vt:lpstr>Monako</vt:lpstr>
      <vt:lpstr>Typické věci pro Monako</vt:lpstr>
      <vt:lpstr>Itálie</vt:lpstr>
      <vt:lpstr>Snímek 21</vt:lpstr>
      <vt:lpstr>Itálie</vt:lpstr>
      <vt:lpstr>Typické věci pro Itálii</vt:lpstr>
      <vt:lpstr>Malta</vt:lpstr>
      <vt:lpstr>Snímek 25</vt:lpstr>
      <vt:lpstr>Malta</vt:lpstr>
      <vt:lpstr>Typické věci pro Maltu</vt:lpstr>
      <vt:lpstr>Slovinsko</vt:lpstr>
      <vt:lpstr>Snímek 29</vt:lpstr>
      <vt:lpstr>Slovinsko</vt:lpstr>
      <vt:lpstr>Typické věci pro Slovinsko</vt:lpstr>
      <vt:lpstr>Chorvatsko</vt:lpstr>
      <vt:lpstr>Snímek 33</vt:lpstr>
      <vt:lpstr>Chorvatsko</vt:lpstr>
      <vt:lpstr>Typické věci pro Chorvatsko</vt:lpstr>
      <vt:lpstr>Bosna a Hercegovina</vt:lpstr>
      <vt:lpstr>Snímek 37</vt:lpstr>
      <vt:lpstr>Bosna a Hercegovina</vt:lpstr>
      <vt:lpstr>Černá Hora</vt:lpstr>
      <vt:lpstr>Snímek 40</vt:lpstr>
      <vt:lpstr>Černá Hora</vt:lpstr>
      <vt:lpstr>Typické věci pro Černou Horu</vt:lpstr>
      <vt:lpstr>ZDROJE</vt:lpstr>
      <vt:lpstr>ZDROJE - FOTOGRAFIE</vt:lpstr>
      <vt:lpstr>ZDROJE - FOTOGRAFIE</vt:lpstr>
      <vt:lpstr>ZDROJE - FOTOGRAFIE</vt:lpstr>
      <vt:lpstr>ZDROJE - FOTOGRAFIE</vt:lpstr>
      <vt:lpstr>ZDROJE - FOTOGRAFIE</vt:lpstr>
      <vt:lpstr>ZDROJE – FOTOGRAFIE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Středomořské státy</dc:title>
  <dc:creator>Fanda</dc:creator>
  <cp:lastModifiedBy>Fanda</cp:lastModifiedBy>
  <cp:revision>15</cp:revision>
  <dcterms:created xsi:type="dcterms:W3CDTF">2017-01-31T13:26:43Z</dcterms:created>
  <dcterms:modified xsi:type="dcterms:W3CDTF">2017-03-31T17:46:56Z</dcterms:modified>
</cp:coreProperties>
</file>