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74" r:id="rId3"/>
    <p:sldId id="268" r:id="rId4"/>
    <p:sldId id="272" r:id="rId5"/>
    <p:sldId id="261" r:id="rId6"/>
    <p:sldId id="262" r:id="rId7"/>
    <p:sldId id="271" r:id="rId8"/>
    <p:sldId id="276" r:id="rId9"/>
    <p:sldId id="280" r:id="rId10"/>
    <p:sldId id="277" r:id="rId11"/>
    <p:sldId id="275" r:id="rId12"/>
    <p:sldId id="273" r:id="rId13"/>
    <p:sldId id="278" r:id="rId14"/>
    <p:sldId id="258" r:id="rId15"/>
    <p:sldId id="263" r:id="rId16"/>
    <p:sldId id="270" r:id="rId17"/>
    <p:sldId id="264" r:id="rId18"/>
    <p:sldId id="265" r:id="rId19"/>
    <p:sldId id="267" r:id="rId20"/>
    <p:sldId id="269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oliš" initials="P" lastIdx="1" clrIdx="0">
    <p:extLst>
      <p:ext uri="{19B8F6BF-5375-455C-9EA6-DF929625EA0E}">
        <p15:presenceInfo xmlns:p15="http://schemas.microsoft.com/office/powerpoint/2012/main" xmlns="" userId="Poliš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83C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6937" autoAdjust="0"/>
  </p:normalViewPr>
  <p:slideViewPr>
    <p:cSldViewPr>
      <p:cViewPr varScale="1">
        <p:scale>
          <a:sx n="76" d="100"/>
          <a:sy n="76" d="100"/>
        </p:scale>
        <p:origin x="-91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1C0F07-DC84-4E30-92FA-DFDB6CB67407}" type="doc">
      <dgm:prSet loTypeId="urn:microsoft.com/office/officeart/2005/8/layout/default#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639F348C-9826-4023-8CCA-D9B01E99C3C6}">
      <dgm:prSet phldrT="[Text]"/>
      <dgm:spPr/>
      <dgm:t>
        <a:bodyPr/>
        <a:lstStyle/>
        <a:p>
          <a:r>
            <a:rPr lang="cs-CZ" dirty="0"/>
            <a:t>Prašné částice</a:t>
          </a:r>
        </a:p>
        <a:p>
          <a:r>
            <a:rPr lang="cs-CZ" dirty="0"/>
            <a:t>(PM10, PM2,5)</a:t>
          </a:r>
        </a:p>
      </dgm:t>
    </dgm:pt>
    <dgm:pt modelId="{B03F8221-DEE7-458D-A970-99B4B4395909}" type="parTrans" cxnId="{D1D06867-4867-4366-906B-7C9BBD3DE6F6}">
      <dgm:prSet/>
      <dgm:spPr/>
      <dgm:t>
        <a:bodyPr/>
        <a:lstStyle/>
        <a:p>
          <a:endParaRPr lang="cs-CZ"/>
        </a:p>
      </dgm:t>
    </dgm:pt>
    <dgm:pt modelId="{7B725E7B-37D2-4465-8D21-967AE5DD8C4A}" type="sibTrans" cxnId="{D1D06867-4867-4366-906B-7C9BBD3DE6F6}">
      <dgm:prSet/>
      <dgm:spPr/>
      <dgm:t>
        <a:bodyPr/>
        <a:lstStyle/>
        <a:p>
          <a:endParaRPr lang="cs-CZ"/>
        </a:p>
      </dgm:t>
    </dgm:pt>
    <dgm:pt modelId="{2573CBCA-037D-4CFA-AF64-F3C437C24EDE}">
      <dgm:prSet phldrT="[Text]"/>
      <dgm:spPr/>
      <dgm:t>
        <a:bodyPr/>
        <a:lstStyle/>
        <a:p>
          <a:r>
            <a:rPr lang="cs-CZ" dirty="0"/>
            <a:t>Oxidy dusíku</a:t>
          </a:r>
        </a:p>
        <a:p>
          <a:r>
            <a:rPr lang="cs-CZ" dirty="0"/>
            <a:t> (NO2, </a:t>
          </a:r>
          <a:r>
            <a:rPr lang="cs-CZ" dirty="0" err="1"/>
            <a:t>NOx</a:t>
          </a:r>
          <a:r>
            <a:rPr lang="cs-CZ" dirty="0"/>
            <a:t>)</a:t>
          </a:r>
        </a:p>
      </dgm:t>
    </dgm:pt>
    <dgm:pt modelId="{0D338F31-49B6-4F99-A22E-8DD2E21C7DE9}" type="parTrans" cxnId="{E0858712-BFA9-4BD0-A431-C746CD9EC186}">
      <dgm:prSet/>
      <dgm:spPr/>
      <dgm:t>
        <a:bodyPr/>
        <a:lstStyle/>
        <a:p>
          <a:endParaRPr lang="cs-CZ"/>
        </a:p>
      </dgm:t>
    </dgm:pt>
    <dgm:pt modelId="{05D3C2DB-74C9-4B95-94EA-4E32E3004A81}" type="sibTrans" cxnId="{E0858712-BFA9-4BD0-A431-C746CD9EC186}">
      <dgm:prSet/>
      <dgm:spPr/>
      <dgm:t>
        <a:bodyPr/>
        <a:lstStyle/>
        <a:p>
          <a:endParaRPr lang="cs-CZ"/>
        </a:p>
      </dgm:t>
    </dgm:pt>
    <dgm:pt modelId="{59518412-5EBA-42F6-ADC0-C05027587583}">
      <dgm:prSet phldrT="[Text]"/>
      <dgm:spPr/>
      <dgm:t>
        <a:bodyPr/>
        <a:lstStyle/>
        <a:p>
          <a:r>
            <a:rPr lang="cs-CZ" dirty="0"/>
            <a:t>Oxidy síry </a:t>
          </a:r>
        </a:p>
        <a:p>
          <a:r>
            <a:rPr lang="cs-CZ" dirty="0"/>
            <a:t>(SO2)</a:t>
          </a:r>
        </a:p>
      </dgm:t>
    </dgm:pt>
    <dgm:pt modelId="{3CFD93F5-A16A-410D-A2D3-77E4420887F8}" type="parTrans" cxnId="{942003A9-3179-4515-9820-EFA80E432899}">
      <dgm:prSet/>
      <dgm:spPr/>
      <dgm:t>
        <a:bodyPr/>
        <a:lstStyle/>
        <a:p>
          <a:endParaRPr lang="cs-CZ"/>
        </a:p>
      </dgm:t>
    </dgm:pt>
    <dgm:pt modelId="{94209B56-B58B-4A05-A0FF-33DECBAEB933}" type="sibTrans" cxnId="{942003A9-3179-4515-9820-EFA80E432899}">
      <dgm:prSet/>
      <dgm:spPr/>
      <dgm:t>
        <a:bodyPr/>
        <a:lstStyle/>
        <a:p>
          <a:endParaRPr lang="cs-CZ"/>
        </a:p>
      </dgm:t>
    </dgm:pt>
    <dgm:pt modelId="{61650412-FF9A-4831-B87F-0E41EC69F883}">
      <dgm:prSet phldrT="[Text]"/>
      <dgm:spPr/>
      <dgm:t>
        <a:bodyPr/>
        <a:lstStyle/>
        <a:p>
          <a:r>
            <a:rPr lang="cs-CZ" dirty="0"/>
            <a:t>Ozón (O3)</a:t>
          </a:r>
        </a:p>
      </dgm:t>
    </dgm:pt>
    <dgm:pt modelId="{5F16AE04-3E74-421A-8CC2-F10479D593ED}" type="parTrans" cxnId="{46F6A46C-775A-48D7-85EA-61931E355697}">
      <dgm:prSet/>
      <dgm:spPr/>
      <dgm:t>
        <a:bodyPr/>
        <a:lstStyle/>
        <a:p>
          <a:endParaRPr lang="cs-CZ"/>
        </a:p>
      </dgm:t>
    </dgm:pt>
    <dgm:pt modelId="{962B92AA-3FC0-4BF5-B14F-A03C2F29EDA1}" type="sibTrans" cxnId="{46F6A46C-775A-48D7-85EA-61931E355697}">
      <dgm:prSet/>
      <dgm:spPr/>
      <dgm:t>
        <a:bodyPr/>
        <a:lstStyle/>
        <a:p>
          <a:endParaRPr lang="cs-CZ"/>
        </a:p>
      </dgm:t>
    </dgm:pt>
    <dgm:pt modelId="{26AE4957-6EF9-463A-AEC7-D2BAA97D8AC5}">
      <dgm:prSet phldrT="[Text]"/>
      <dgm:spPr/>
      <dgm:t>
        <a:bodyPr/>
        <a:lstStyle/>
        <a:p>
          <a:r>
            <a:rPr lang="cs-CZ" dirty="0"/>
            <a:t>Vzácné plyny</a:t>
          </a:r>
        </a:p>
        <a:p>
          <a:r>
            <a:rPr lang="cs-CZ" dirty="0"/>
            <a:t>(He, Ne, Ar,…) </a:t>
          </a:r>
        </a:p>
      </dgm:t>
    </dgm:pt>
    <dgm:pt modelId="{A7D44D3B-ED29-4B6A-BE36-A4FD8415A1DC}" type="parTrans" cxnId="{37CE75E9-DBAC-4833-8C44-DFF21E8F813B}">
      <dgm:prSet/>
      <dgm:spPr/>
      <dgm:t>
        <a:bodyPr/>
        <a:lstStyle/>
        <a:p>
          <a:endParaRPr lang="cs-CZ"/>
        </a:p>
      </dgm:t>
    </dgm:pt>
    <dgm:pt modelId="{304BAB8D-2DC9-4E58-8ECE-7CF32AD69D6A}" type="sibTrans" cxnId="{37CE75E9-DBAC-4833-8C44-DFF21E8F813B}">
      <dgm:prSet/>
      <dgm:spPr/>
      <dgm:t>
        <a:bodyPr/>
        <a:lstStyle/>
        <a:p>
          <a:endParaRPr lang="cs-CZ"/>
        </a:p>
      </dgm:t>
    </dgm:pt>
    <dgm:pt modelId="{0CA45F79-2AF4-4ADF-8B4D-89F59EDDEA0A}">
      <dgm:prSet/>
      <dgm:spPr/>
      <dgm:t>
        <a:bodyPr/>
        <a:lstStyle/>
        <a:p>
          <a:r>
            <a:rPr lang="cs-CZ" dirty="0"/>
            <a:t>Těžké kovy </a:t>
          </a:r>
        </a:p>
        <a:p>
          <a:r>
            <a:rPr lang="cs-CZ" dirty="0"/>
            <a:t>(</a:t>
          </a:r>
          <a:r>
            <a:rPr lang="cs-CZ" err="1"/>
            <a:t>Hg</a:t>
          </a:r>
          <a:r>
            <a:rPr lang="cs-CZ"/>
            <a:t>, Ni, Cu, Pb, As</a:t>
          </a:r>
          <a:r>
            <a:rPr lang="cs-CZ" dirty="0"/>
            <a:t>,…)</a:t>
          </a:r>
        </a:p>
      </dgm:t>
    </dgm:pt>
    <dgm:pt modelId="{EC82CB7B-4A54-402B-83DA-2495554B87B9}" type="parTrans" cxnId="{7B422078-42D1-48FF-B4BC-1FFFEB248CF1}">
      <dgm:prSet/>
      <dgm:spPr/>
      <dgm:t>
        <a:bodyPr/>
        <a:lstStyle/>
        <a:p>
          <a:endParaRPr lang="cs-CZ"/>
        </a:p>
      </dgm:t>
    </dgm:pt>
    <dgm:pt modelId="{100FF04B-A054-4769-8E4B-B99B6678017F}" type="sibTrans" cxnId="{7B422078-42D1-48FF-B4BC-1FFFEB248CF1}">
      <dgm:prSet/>
      <dgm:spPr/>
      <dgm:t>
        <a:bodyPr/>
        <a:lstStyle/>
        <a:p>
          <a:endParaRPr lang="cs-CZ"/>
        </a:p>
      </dgm:t>
    </dgm:pt>
    <dgm:pt modelId="{197406D0-50DC-44F2-9DCA-798542F69EEA}">
      <dgm:prSet/>
      <dgm:spPr/>
      <dgm:t>
        <a:bodyPr/>
        <a:lstStyle/>
        <a:p>
          <a:r>
            <a:rPr lang="cs-CZ"/>
            <a:t>Organické </a:t>
          </a:r>
          <a:r>
            <a:rPr lang="cs-CZ" dirty="0"/>
            <a:t>látky</a:t>
          </a:r>
        </a:p>
        <a:p>
          <a:r>
            <a:rPr lang="cs-CZ" dirty="0"/>
            <a:t>(</a:t>
          </a:r>
          <a:r>
            <a:rPr lang="cs-CZ" err="1"/>
            <a:t>BaP</a:t>
          </a:r>
          <a:r>
            <a:rPr lang="cs-CZ"/>
            <a:t>, VOC</a:t>
          </a:r>
          <a:r>
            <a:rPr lang="cs-CZ" dirty="0"/>
            <a:t>,… )</a:t>
          </a:r>
        </a:p>
      </dgm:t>
    </dgm:pt>
    <dgm:pt modelId="{2C78FB13-79EE-477A-AA6D-15C771F3DC2A}" type="parTrans" cxnId="{9D07F296-BE9C-4D54-A9E0-9A9255E23906}">
      <dgm:prSet/>
      <dgm:spPr/>
      <dgm:t>
        <a:bodyPr/>
        <a:lstStyle/>
        <a:p>
          <a:endParaRPr lang="cs-CZ"/>
        </a:p>
      </dgm:t>
    </dgm:pt>
    <dgm:pt modelId="{45280B3F-1D9F-4FF1-BBEC-E2065E371B6F}" type="sibTrans" cxnId="{9D07F296-BE9C-4D54-A9E0-9A9255E23906}">
      <dgm:prSet/>
      <dgm:spPr/>
      <dgm:t>
        <a:bodyPr/>
        <a:lstStyle/>
        <a:p>
          <a:endParaRPr lang="cs-CZ"/>
        </a:p>
      </dgm:t>
    </dgm:pt>
    <dgm:pt modelId="{5D77E820-051A-4DD6-9195-7FAB993B810A}">
      <dgm:prSet/>
      <dgm:spPr/>
      <dgm:t>
        <a:bodyPr/>
        <a:lstStyle/>
        <a:p>
          <a:r>
            <a:rPr lang="cs-CZ" dirty="0"/>
            <a:t>Oxid uhelnatý</a:t>
          </a:r>
        </a:p>
        <a:p>
          <a:r>
            <a:rPr lang="cs-CZ" dirty="0"/>
            <a:t>(CO)</a:t>
          </a:r>
        </a:p>
      </dgm:t>
    </dgm:pt>
    <dgm:pt modelId="{842180D4-72E6-47E6-98E6-E67B202A658A}" type="parTrans" cxnId="{6A44369B-FD22-43D8-9009-E393198262AD}">
      <dgm:prSet/>
      <dgm:spPr/>
      <dgm:t>
        <a:bodyPr/>
        <a:lstStyle/>
        <a:p>
          <a:endParaRPr lang="cs-CZ"/>
        </a:p>
      </dgm:t>
    </dgm:pt>
    <dgm:pt modelId="{62D91DAD-D2E5-49F1-AA4F-F256C6B8EB1A}" type="sibTrans" cxnId="{6A44369B-FD22-43D8-9009-E393198262AD}">
      <dgm:prSet/>
      <dgm:spPr/>
      <dgm:t>
        <a:bodyPr/>
        <a:lstStyle/>
        <a:p>
          <a:endParaRPr lang="cs-CZ"/>
        </a:p>
      </dgm:t>
    </dgm:pt>
    <dgm:pt modelId="{13A329FD-F182-4380-B7BD-5636251026EC}" type="pres">
      <dgm:prSet presAssocID="{F51C0F07-DC84-4E30-92FA-DFDB6CB6740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29CD76-CA3B-4C5F-AAB4-0D778D4982C5}" type="pres">
      <dgm:prSet presAssocID="{639F348C-9826-4023-8CCA-D9B01E99C3C6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BF3DB9-647B-4F2A-A1BE-85C8D85D90D6}" type="pres">
      <dgm:prSet presAssocID="{7B725E7B-37D2-4465-8D21-967AE5DD8C4A}" presName="sibTrans" presStyleCnt="0"/>
      <dgm:spPr/>
    </dgm:pt>
    <dgm:pt modelId="{4F956FDC-C74A-488D-891D-F93EDD55B9F5}" type="pres">
      <dgm:prSet presAssocID="{2573CBCA-037D-4CFA-AF64-F3C437C24EDE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63157-BEE5-4C1A-8D51-12100B1A61A6}" type="pres">
      <dgm:prSet presAssocID="{05D3C2DB-74C9-4B95-94EA-4E32E3004A81}" presName="sibTrans" presStyleCnt="0"/>
      <dgm:spPr/>
    </dgm:pt>
    <dgm:pt modelId="{CEC746A1-C5E5-4009-9229-6C6521FD1FD3}" type="pres">
      <dgm:prSet presAssocID="{59518412-5EBA-42F6-ADC0-C05027587583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753FAE-ABFD-4F5D-8270-193760F98E89}" type="pres">
      <dgm:prSet presAssocID="{94209B56-B58B-4A05-A0FF-33DECBAEB933}" presName="sibTrans" presStyleCnt="0"/>
      <dgm:spPr/>
    </dgm:pt>
    <dgm:pt modelId="{125A3C79-905B-422D-A643-F3592676DA1F}" type="pres">
      <dgm:prSet presAssocID="{61650412-FF9A-4831-B87F-0E41EC69F883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0B05AC-05D4-4815-AA2A-6326B9A8230B}" type="pres">
      <dgm:prSet presAssocID="{962B92AA-3FC0-4BF5-B14F-A03C2F29EDA1}" presName="sibTrans" presStyleCnt="0"/>
      <dgm:spPr/>
    </dgm:pt>
    <dgm:pt modelId="{8E43C796-75C9-4D71-AFE2-768C30ABB691}" type="pres">
      <dgm:prSet presAssocID="{26AE4957-6EF9-463A-AEC7-D2BAA97D8AC5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C4ECA7-09DF-49B0-B6DF-475608FDBE64}" type="pres">
      <dgm:prSet presAssocID="{304BAB8D-2DC9-4E58-8ECE-7CF32AD69D6A}" presName="sibTrans" presStyleCnt="0"/>
      <dgm:spPr/>
    </dgm:pt>
    <dgm:pt modelId="{863C9741-0875-48F0-B46A-4FD04C918BDF}" type="pres">
      <dgm:prSet presAssocID="{197406D0-50DC-44F2-9DCA-798542F69EEA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02F49-A581-42E4-935C-473C83D3E6E5}" type="pres">
      <dgm:prSet presAssocID="{45280B3F-1D9F-4FF1-BBEC-E2065E371B6F}" presName="sibTrans" presStyleCnt="0"/>
      <dgm:spPr/>
    </dgm:pt>
    <dgm:pt modelId="{099063F9-1621-415C-BEE8-56E692080663}" type="pres">
      <dgm:prSet presAssocID="{0CA45F79-2AF4-4ADF-8B4D-89F59EDDEA0A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0189BD-BE49-4C92-9EBB-F47519BFF802}" type="pres">
      <dgm:prSet presAssocID="{100FF04B-A054-4769-8E4B-B99B6678017F}" presName="sibTrans" presStyleCnt="0"/>
      <dgm:spPr/>
    </dgm:pt>
    <dgm:pt modelId="{387DBD70-652A-4F29-9626-8F98C71713DA}" type="pres">
      <dgm:prSet presAssocID="{5D77E820-051A-4DD6-9195-7FAB993B810A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705004-D28C-4407-B306-04062095D14A}" type="presOf" srcId="{5D77E820-051A-4DD6-9195-7FAB993B810A}" destId="{387DBD70-652A-4F29-9626-8F98C71713DA}" srcOrd="0" destOrd="0" presId="urn:microsoft.com/office/officeart/2005/8/layout/default#1"/>
    <dgm:cxn modelId="{9D07F296-BE9C-4D54-A9E0-9A9255E23906}" srcId="{F51C0F07-DC84-4E30-92FA-DFDB6CB67407}" destId="{197406D0-50DC-44F2-9DCA-798542F69EEA}" srcOrd="5" destOrd="0" parTransId="{2C78FB13-79EE-477A-AA6D-15C771F3DC2A}" sibTransId="{45280B3F-1D9F-4FF1-BBEC-E2065E371B6F}"/>
    <dgm:cxn modelId="{8517C57B-E2F9-457B-9EE7-470551495E68}" type="presOf" srcId="{197406D0-50DC-44F2-9DCA-798542F69EEA}" destId="{863C9741-0875-48F0-B46A-4FD04C918BDF}" srcOrd="0" destOrd="0" presId="urn:microsoft.com/office/officeart/2005/8/layout/default#1"/>
    <dgm:cxn modelId="{37CE75E9-DBAC-4833-8C44-DFF21E8F813B}" srcId="{F51C0F07-DC84-4E30-92FA-DFDB6CB67407}" destId="{26AE4957-6EF9-463A-AEC7-D2BAA97D8AC5}" srcOrd="4" destOrd="0" parTransId="{A7D44D3B-ED29-4B6A-BE36-A4FD8415A1DC}" sibTransId="{304BAB8D-2DC9-4E58-8ECE-7CF32AD69D6A}"/>
    <dgm:cxn modelId="{E0858712-BFA9-4BD0-A431-C746CD9EC186}" srcId="{F51C0F07-DC84-4E30-92FA-DFDB6CB67407}" destId="{2573CBCA-037D-4CFA-AF64-F3C437C24EDE}" srcOrd="1" destOrd="0" parTransId="{0D338F31-49B6-4F99-A22E-8DD2E21C7DE9}" sibTransId="{05D3C2DB-74C9-4B95-94EA-4E32E3004A81}"/>
    <dgm:cxn modelId="{6A44369B-FD22-43D8-9009-E393198262AD}" srcId="{F51C0F07-DC84-4E30-92FA-DFDB6CB67407}" destId="{5D77E820-051A-4DD6-9195-7FAB993B810A}" srcOrd="7" destOrd="0" parTransId="{842180D4-72E6-47E6-98E6-E67B202A658A}" sibTransId="{62D91DAD-D2E5-49F1-AA4F-F256C6B8EB1A}"/>
    <dgm:cxn modelId="{A7F96624-3D2F-4743-B687-9FBFEFFBBEBB}" type="presOf" srcId="{26AE4957-6EF9-463A-AEC7-D2BAA97D8AC5}" destId="{8E43C796-75C9-4D71-AFE2-768C30ABB691}" srcOrd="0" destOrd="0" presId="urn:microsoft.com/office/officeart/2005/8/layout/default#1"/>
    <dgm:cxn modelId="{9D0D8A99-B75D-4680-9AF2-1520D8A348CD}" type="presOf" srcId="{2573CBCA-037D-4CFA-AF64-F3C437C24EDE}" destId="{4F956FDC-C74A-488D-891D-F93EDD55B9F5}" srcOrd="0" destOrd="0" presId="urn:microsoft.com/office/officeart/2005/8/layout/default#1"/>
    <dgm:cxn modelId="{CCDE549E-A10F-4B80-9A4D-8BF2F3960080}" type="presOf" srcId="{61650412-FF9A-4831-B87F-0E41EC69F883}" destId="{125A3C79-905B-422D-A643-F3592676DA1F}" srcOrd="0" destOrd="0" presId="urn:microsoft.com/office/officeart/2005/8/layout/default#1"/>
    <dgm:cxn modelId="{99EB4641-DA77-410B-B8EE-3FA4832E428B}" type="presOf" srcId="{59518412-5EBA-42F6-ADC0-C05027587583}" destId="{CEC746A1-C5E5-4009-9229-6C6521FD1FD3}" srcOrd="0" destOrd="0" presId="urn:microsoft.com/office/officeart/2005/8/layout/default#1"/>
    <dgm:cxn modelId="{5C326086-8B7F-4713-9262-AD58F1769DEB}" type="presOf" srcId="{F51C0F07-DC84-4E30-92FA-DFDB6CB67407}" destId="{13A329FD-F182-4380-B7BD-5636251026EC}" srcOrd="0" destOrd="0" presId="urn:microsoft.com/office/officeart/2005/8/layout/default#1"/>
    <dgm:cxn modelId="{942003A9-3179-4515-9820-EFA80E432899}" srcId="{F51C0F07-DC84-4E30-92FA-DFDB6CB67407}" destId="{59518412-5EBA-42F6-ADC0-C05027587583}" srcOrd="2" destOrd="0" parTransId="{3CFD93F5-A16A-410D-A2D3-77E4420887F8}" sibTransId="{94209B56-B58B-4A05-A0FF-33DECBAEB933}"/>
    <dgm:cxn modelId="{58FDD774-C790-437B-B85B-33C2AEB5723F}" type="presOf" srcId="{0CA45F79-2AF4-4ADF-8B4D-89F59EDDEA0A}" destId="{099063F9-1621-415C-BEE8-56E692080663}" srcOrd="0" destOrd="0" presId="urn:microsoft.com/office/officeart/2005/8/layout/default#1"/>
    <dgm:cxn modelId="{6113FDC4-5710-417E-8A92-69E4249DECAF}" type="presOf" srcId="{639F348C-9826-4023-8CCA-D9B01E99C3C6}" destId="{B129CD76-CA3B-4C5F-AAB4-0D778D4982C5}" srcOrd="0" destOrd="0" presId="urn:microsoft.com/office/officeart/2005/8/layout/default#1"/>
    <dgm:cxn modelId="{7B422078-42D1-48FF-B4BC-1FFFEB248CF1}" srcId="{F51C0F07-DC84-4E30-92FA-DFDB6CB67407}" destId="{0CA45F79-2AF4-4ADF-8B4D-89F59EDDEA0A}" srcOrd="6" destOrd="0" parTransId="{EC82CB7B-4A54-402B-83DA-2495554B87B9}" sibTransId="{100FF04B-A054-4769-8E4B-B99B6678017F}"/>
    <dgm:cxn modelId="{D1D06867-4867-4366-906B-7C9BBD3DE6F6}" srcId="{F51C0F07-DC84-4E30-92FA-DFDB6CB67407}" destId="{639F348C-9826-4023-8CCA-D9B01E99C3C6}" srcOrd="0" destOrd="0" parTransId="{B03F8221-DEE7-458D-A970-99B4B4395909}" sibTransId="{7B725E7B-37D2-4465-8D21-967AE5DD8C4A}"/>
    <dgm:cxn modelId="{46F6A46C-775A-48D7-85EA-61931E355697}" srcId="{F51C0F07-DC84-4E30-92FA-DFDB6CB67407}" destId="{61650412-FF9A-4831-B87F-0E41EC69F883}" srcOrd="3" destOrd="0" parTransId="{5F16AE04-3E74-421A-8CC2-F10479D593ED}" sibTransId="{962B92AA-3FC0-4BF5-B14F-A03C2F29EDA1}"/>
    <dgm:cxn modelId="{19603E32-6AB0-405A-A6D7-07D97A834DDD}" type="presParOf" srcId="{13A329FD-F182-4380-B7BD-5636251026EC}" destId="{B129CD76-CA3B-4C5F-AAB4-0D778D4982C5}" srcOrd="0" destOrd="0" presId="urn:microsoft.com/office/officeart/2005/8/layout/default#1"/>
    <dgm:cxn modelId="{963822C0-12BF-4D71-B8BB-B038A80D2C75}" type="presParOf" srcId="{13A329FD-F182-4380-B7BD-5636251026EC}" destId="{BFBF3DB9-647B-4F2A-A1BE-85C8D85D90D6}" srcOrd="1" destOrd="0" presId="urn:microsoft.com/office/officeart/2005/8/layout/default#1"/>
    <dgm:cxn modelId="{98D43D28-8271-456B-81ED-65CD51A73176}" type="presParOf" srcId="{13A329FD-F182-4380-B7BD-5636251026EC}" destId="{4F956FDC-C74A-488D-891D-F93EDD55B9F5}" srcOrd="2" destOrd="0" presId="urn:microsoft.com/office/officeart/2005/8/layout/default#1"/>
    <dgm:cxn modelId="{72EF1A6D-24F7-49A8-8236-6206FD96AE56}" type="presParOf" srcId="{13A329FD-F182-4380-B7BD-5636251026EC}" destId="{98B63157-BEE5-4C1A-8D51-12100B1A61A6}" srcOrd="3" destOrd="0" presId="urn:microsoft.com/office/officeart/2005/8/layout/default#1"/>
    <dgm:cxn modelId="{0256A16F-9253-49A9-A198-8B3A847F84AF}" type="presParOf" srcId="{13A329FD-F182-4380-B7BD-5636251026EC}" destId="{CEC746A1-C5E5-4009-9229-6C6521FD1FD3}" srcOrd="4" destOrd="0" presId="urn:microsoft.com/office/officeart/2005/8/layout/default#1"/>
    <dgm:cxn modelId="{7CD396E8-9FD3-486F-A485-E66524C0EDC9}" type="presParOf" srcId="{13A329FD-F182-4380-B7BD-5636251026EC}" destId="{00753FAE-ABFD-4F5D-8270-193760F98E89}" srcOrd="5" destOrd="0" presId="urn:microsoft.com/office/officeart/2005/8/layout/default#1"/>
    <dgm:cxn modelId="{2066897C-3673-42B7-B6C0-5261EE195FDA}" type="presParOf" srcId="{13A329FD-F182-4380-B7BD-5636251026EC}" destId="{125A3C79-905B-422D-A643-F3592676DA1F}" srcOrd="6" destOrd="0" presId="urn:microsoft.com/office/officeart/2005/8/layout/default#1"/>
    <dgm:cxn modelId="{DFDDAB32-DBA3-4878-85F8-D37DB3FFEFB0}" type="presParOf" srcId="{13A329FD-F182-4380-B7BD-5636251026EC}" destId="{BE0B05AC-05D4-4815-AA2A-6326B9A8230B}" srcOrd="7" destOrd="0" presId="urn:microsoft.com/office/officeart/2005/8/layout/default#1"/>
    <dgm:cxn modelId="{0D9780ED-072D-4BB6-9EA8-78E5385746C5}" type="presParOf" srcId="{13A329FD-F182-4380-B7BD-5636251026EC}" destId="{8E43C796-75C9-4D71-AFE2-768C30ABB691}" srcOrd="8" destOrd="0" presId="urn:microsoft.com/office/officeart/2005/8/layout/default#1"/>
    <dgm:cxn modelId="{17D86BEF-1DF1-4323-83D3-A6AE0E3043EB}" type="presParOf" srcId="{13A329FD-F182-4380-B7BD-5636251026EC}" destId="{BBC4ECA7-09DF-49B0-B6DF-475608FDBE64}" srcOrd="9" destOrd="0" presId="urn:microsoft.com/office/officeart/2005/8/layout/default#1"/>
    <dgm:cxn modelId="{70F741D1-AED1-487A-999A-B7F84CF28A11}" type="presParOf" srcId="{13A329FD-F182-4380-B7BD-5636251026EC}" destId="{863C9741-0875-48F0-B46A-4FD04C918BDF}" srcOrd="10" destOrd="0" presId="urn:microsoft.com/office/officeart/2005/8/layout/default#1"/>
    <dgm:cxn modelId="{51F47440-677D-4E73-8238-62A63D3F0FA6}" type="presParOf" srcId="{13A329FD-F182-4380-B7BD-5636251026EC}" destId="{85C02F49-A581-42E4-935C-473C83D3E6E5}" srcOrd="11" destOrd="0" presId="urn:microsoft.com/office/officeart/2005/8/layout/default#1"/>
    <dgm:cxn modelId="{11628A4C-94D4-4D54-8383-78377A41E15B}" type="presParOf" srcId="{13A329FD-F182-4380-B7BD-5636251026EC}" destId="{099063F9-1621-415C-BEE8-56E692080663}" srcOrd="12" destOrd="0" presId="urn:microsoft.com/office/officeart/2005/8/layout/default#1"/>
    <dgm:cxn modelId="{02B99907-06EB-4D0E-973D-2D9AA3F8EC88}" type="presParOf" srcId="{13A329FD-F182-4380-B7BD-5636251026EC}" destId="{CF0189BD-BE49-4C92-9EBB-F47519BFF802}" srcOrd="13" destOrd="0" presId="urn:microsoft.com/office/officeart/2005/8/layout/default#1"/>
    <dgm:cxn modelId="{6A0BCC1D-C681-42EB-B707-A56365697FEA}" type="presParOf" srcId="{13A329FD-F182-4380-B7BD-5636251026EC}" destId="{387DBD70-652A-4F29-9626-8F98C71713DA}" srcOrd="1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1C0F07-DC84-4E30-92FA-DFDB6CB67407}" type="doc">
      <dgm:prSet loTypeId="urn:microsoft.com/office/officeart/2005/8/layout/default#2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639F348C-9826-4023-8CCA-D9B01E99C3C6}">
      <dgm:prSet phldrT="[Text]"/>
      <dgm:spPr/>
      <dgm:t>
        <a:bodyPr/>
        <a:lstStyle/>
        <a:p>
          <a:r>
            <a:rPr lang="cs-CZ" dirty="0"/>
            <a:t>Prašné částice</a:t>
          </a:r>
        </a:p>
        <a:p>
          <a:r>
            <a:rPr lang="cs-CZ" dirty="0"/>
            <a:t>(PM10, PM2,5)</a:t>
          </a:r>
        </a:p>
      </dgm:t>
    </dgm:pt>
    <dgm:pt modelId="{B03F8221-DEE7-458D-A970-99B4B4395909}" type="parTrans" cxnId="{D1D06867-4867-4366-906B-7C9BBD3DE6F6}">
      <dgm:prSet/>
      <dgm:spPr/>
      <dgm:t>
        <a:bodyPr/>
        <a:lstStyle/>
        <a:p>
          <a:endParaRPr lang="cs-CZ"/>
        </a:p>
      </dgm:t>
    </dgm:pt>
    <dgm:pt modelId="{7B725E7B-37D2-4465-8D21-967AE5DD8C4A}" type="sibTrans" cxnId="{D1D06867-4867-4366-906B-7C9BBD3DE6F6}">
      <dgm:prSet/>
      <dgm:spPr/>
      <dgm:t>
        <a:bodyPr/>
        <a:lstStyle/>
        <a:p>
          <a:endParaRPr lang="cs-CZ"/>
        </a:p>
      </dgm:t>
    </dgm:pt>
    <dgm:pt modelId="{2573CBCA-037D-4CFA-AF64-F3C437C24EDE}">
      <dgm:prSet phldrT="[Text]"/>
      <dgm:spPr/>
      <dgm:t>
        <a:bodyPr/>
        <a:lstStyle/>
        <a:p>
          <a:r>
            <a:rPr lang="cs-CZ" dirty="0"/>
            <a:t>Oxidy dusíku</a:t>
          </a:r>
        </a:p>
        <a:p>
          <a:r>
            <a:rPr lang="cs-CZ" dirty="0"/>
            <a:t> (NO2, </a:t>
          </a:r>
          <a:r>
            <a:rPr lang="cs-CZ" dirty="0" err="1"/>
            <a:t>NOx</a:t>
          </a:r>
          <a:r>
            <a:rPr lang="cs-CZ" dirty="0"/>
            <a:t>)</a:t>
          </a:r>
        </a:p>
      </dgm:t>
    </dgm:pt>
    <dgm:pt modelId="{0D338F31-49B6-4F99-A22E-8DD2E21C7DE9}" type="parTrans" cxnId="{E0858712-BFA9-4BD0-A431-C746CD9EC186}">
      <dgm:prSet/>
      <dgm:spPr/>
      <dgm:t>
        <a:bodyPr/>
        <a:lstStyle/>
        <a:p>
          <a:endParaRPr lang="cs-CZ"/>
        </a:p>
      </dgm:t>
    </dgm:pt>
    <dgm:pt modelId="{05D3C2DB-74C9-4B95-94EA-4E32E3004A81}" type="sibTrans" cxnId="{E0858712-BFA9-4BD0-A431-C746CD9EC186}">
      <dgm:prSet/>
      <dgm:spPr/>
      <dgm:t>
        <a:bodyPr/>
        <a:lstStyle/>
        <a:p>
          <a:endParaRPr lang="cs-CZ"/>
        </a:p>
      </dgm:t>
    </dgm:pt>
    <dgm:pt modelId="{59518412-5EBA-42F6-ADC0-C05027587583}">
      <dgm:prSet phldrT="[Text]"/>
      <dgm:spPr/>
      <dgm:t>
        <a:bodyPr/>
        <a:lstStyle/>
        <a:p>
          <a:r>
            <a:rPr lang="cs-CZ" dirty="0"/>
            <a:t>Oxidy síry </a:t>
          </a:r>
        </a:p>
        <a:p>
          <a:r>
            <a:rPr lang="cs-CZ" dirty="0"/>
            <a:t>(SO2)</a:t>
          </a:r>
        </a:p>
      </dgm:t>
    </dgm:pt>
    <dgm:pt modelId="{3CFD93F5-A16A-410D-A2D3-77E4420887F8}" type="parTrans" cxnId="{942003A9-3179-4515-9820-EFA80E432899}">
      <dgm:prSet/>
      <dgm:spPr/>
      <dgm:t>
        <a:bodyPr/>
        <a:lstStyle/>
        <a:p>
          <a:endParaRPr lang="cs-CZ"/>
        </a:p>
      </dgm:t>
    </dgm:pt>
    <dgm:pt modelId="{94209B56-B58B-4A05-A0FF-33DECBAEB933}" type="sibTrans" cxnId="{942003A9-3179-4515-9820-EFA80E432899}">
      <dgm:prSet/>
      <dgm:spPr/>
      <dgm:t>
        <a:bodyPr/>
        <a:lstStyle/>
        <a:p>
          <a:endParaRPr lang="cs-CZ"/>
        </a:p>
      </dgm:t>
    </dgm:pt>
    <dgm:pt modelId="{61650412-FF9A-4831-B87F-0E41EC69F883}">
      <dgm:prSet phldrT="[Text]"/>
      <dgm:spPr/>
      <dgm:t>
        <a:bodyPr/>
        <a:lstStyle/>
        <a:p>
          <a:r>
            <a:rPr lang="cs-CZ" dirty="0"/>
            <a:t>Ozón (O3)</a:t>
          </a:r>
        </a:p>
      </dgm:t>
    </dgm:pt>
    <dgm:pt modelId="{5F16AE04-3E74-421A-8CC2-F10479D593ED}" type="parTrans" cxnId="{46F6A46C-775A-48D7-85EA-61931E355697}">
      <dgm:prSet/>
      <dgm:spPr/>
      <dgm:t>
        <a:bodyPr/>
        <a:lstStyle/>
        <a:p>
          <a:endParaRPr lang="cs-CZ"/>
        </a:p>
      </dgm:t>
    </dgm:pt>
    <dgm:pt modelId="{962B92AA-3FC0-4BF5-B14F-A03C2F29EDA1}" type="sibTrans" cxnId="{46F6A46C-775A-48D7-85EA-61931E355697}">
      <dgm:prSet/>
      <dgm:spPr/>
      <dgm:t>
        <a:bodyPr/>
        <a:lstStyle/>
        <a:p>
          <a:endParaRPr lang="cs-CZ"/>
        </a:p>
      </dgm:t>
    </dgm:pt>
    <dgm:pt modelId="{26AE4957-6EF9-463A-AEC7-D2BAA97D8AC5}">
      <dgm:prSet phldrT="[Text]"/>
      <dgm:spPr/>
      <dgm:t>
        <a:bodyPr/>
        <a:lstStyle/>
        <a:p>
          <a:r>
            <a:rPr lang="cs-CZ" i="0" u="none" strike="sngStrike" dirty="0">
              <a:solidFill>
                <a:schemeClr val="bg1"/>
              </a:solidFill>
            </a:rPr>
            <a:t>Vzácné plyny</a:t>
          </a:r>
        </a:p>
        <a:p>
          <a:r>
            <a:rPr lang="cs-CZ" i="0" u="none" strike="sngStrike" dirty="0">
              <a:solidFill>
                <a:schemeClr val="bg1"/>
              </a:solidFill>
            </a:rPr>
            <a:t>(He, Ne, Ar,…) </a:t>
          </a:r>
        </a:p>
      </dgm:t>
    </dgm:pt>
    <dgm:pt modelId="{A7D44D3B-ED29-4B6A-BE36-A4FD8415A1DC}" type="parTrans" cxnId="{37CE75E9-DBAC-4833-8C44-DFF21E8F813B}">
      <dgm:prSet/>
      <dgm:spPr/>
      <dgm:t>
        <a:bodyPr/>
        <a:lstStyle/>
        <a:p>
          <a:endParaRPr lang="cs-CZ"/>
        </a:p>
      </dgm:t>
    </dgm:pt>
    <dgm:pt modelId="{304BAB8D-2DC9-4E58-8ECE-7CF32AD69D6A}" type="sibTrans" cxnId="{37CE75E9-DBAC-4833-8C44-DFF21E8F813B}">
      <dgm:prSet/>
      <dgm:spPr/>
      <dgm:t>
        <a:bodyPr/>
        <a:lstStyle/>
        <a:p>
          <a:endParaRPr lang="cs-CZ"/>
        </a:p>
      </dgm:t>
    </dgm:pt>
    <dgm:pt modelId="{0CA45F79-2AF4-4ADF-8B4D-89F59EDDEA0A}">
      <dgm:prSet/>
      <dgm:spPr/>
      <dgm:t>
        <a:bodyPr/>
        <a:lstStyle/>
        <a:p>
          <a:r>
            <a:rPr lang="cs-CZ" dirty="0"/>
            <a:t>Těžké kovy </a:t>
          </a:r>
        </a:p>
        <a:p>
          <a:r>
            <a:rPr lang="cs-CZ" dirty="0"/>
            <a:t>(</a:t>
          </a:r>
          <a:r>
            <a:rPr lang="cs-CZ" err="1"/>
            <a:t>Hg</a:t>
          </a:r>
          <a:r>
            <a:rPr lang="cs-CZ"/>
            <a:t>, Ni, Cu, Pb, As</a:t>
          </a:r>
          <a:r>
            <a:rPr lang="cs-CZ" dirty="0"/>
            <a:t>,…)</a:t>
          </a:r>
        </a:p>
      </dgm:t>
    </dgm:pt>
    <dgm:pt modelId="{EC82CB7B-4A54-402B-83DA-2495554B87B9}" type="parTrans" cxnId="{7B422078-42D1-48FF-B4BC-1FFFEB248CF1}">
      <dgm:prSet/>
      <dgm:spPr/>
      <dgm:t>
        <a:bodyPr/>
        <a:lstStyle/>
        <a:p>
          <a:endParaRPr lang="cs-CZ"/>
        </a:p>
      </dgm:t>
    </dgm:pt>
    <dgm:pt modelId="{100FF04B-A054-4769-8E4B-B99B6678017F}" type="sibTrans" cxnId="{7B422078-42D1-48FF-B4BC-1FFFEB248CF1}">
      <dgm:prSet/>
      <dgm:spPr/>
      <dgm:t>
        <a:bodyPr/>
        <a:lstStyle/>
        <a:p>
          <a:endParaRPr lang="cs-CZ"/>
        </a:p>
      </dgm:t>
    </dgm:pt>
    <dgm:pt modelId="{197406D0-50DC-44F2-9DCA-798542F69EEA}">
      <dgm:prSet/>
      <dgm:spPr/>
      <dgm:t>
        <a:bodyPr/>
        <a:lstStyle/>
        <a:p>
          <a:r>
            <a:rPr lang="cs-CZ"/>
            <a:t>Organické </a:t>
          </a:r>
          <a:r>
            <a:rPr lang="cs-CZ" dirty="0"/>
            <a:t>látky</a:t>
          </a:r>
        </a:p>
        <a:p>
          <a:r>
            <a:rPr lang="cs-CZ" dirty="0"/>
            <a:t>(</a:t>
          </a:r>
          <a:r>
            <a:rPr lang="cs-CZ" err="1"/>
            <a:t>BaP</a:t>
          </a:r>
          <a:r>
            <a:rPr lang="cs-CZ"/>
            <a:t>, VOC</a:t>
          </a:r>
          <a:r>
            <a:rPr lang="cs-CZ" dirty="0"/>
            <a:t>,… )</a:t>
          </a:r>
        </a:p>
      </dgm:t>
    </dgm:pt>
    <dgm:pt modelId="{2C78FB13-79EE-477A-AA6D-15C771F3DC2A}" type="parTrans" cxnId="{9D07F296-BE9C-4D54-A9E0-9A9255E23906}">
      <dgm:prSet/>
      <dgm:spPr/>
      <dgm:t>
        <a:bodyPr/>
        <a:lstStyle/>
        <a:p>
          <a:endParaRPr lang="cs-CZ"/>
        </a:p>
      </dgm:t>
    </dgm:pt>
    <dgm:pt modelId="{45280B3F-1D9F-4FF1-BBEC-E2065E371B6F}" type="sibTrans" cxnId="{9D07F296-BE9C-4D54-A9E0-9A9255E23906}">
      <dgm:prSet/>
      <dgm:spPr/>
      <dgm:t>
        <a:bodyPr/>
        <a:lstStyle/>
        <a:p>
          <a:endParaRPr lang="cs-CZ"/>
        </a:p>
      </dgm:t>
    </dgm:pt>
    <dgm:pt modelId="{5D77E820-051A-4DD6-9195-7FAB993B810A}">
      <dgm:prSet/>
      <dgm:spPr/>
      <dgm:t>
        <a:bodyPr/>
        <a:lstStyle/>
        <a:p>
          <a:r>
            <a:rPr lang="cs-CZ" dirty="0"/>
            <a:t>Oxid uhelnatý</a:t>
          </a:r>
        </a:p>
        <a:p>
          <a:r>
            <a:rPr lang="cs-CZ" dirty="0"/>
            <a:t>(CO)</a:t>
          </a:r>
        </a:p>
      </dgm:t>
    </dgm:pt>
    <dgm:pt modelId="{842180D4-72E6-47E6-98E6-E67B202A658A}" type="parTrans" cxnId="{6A44369B-FD22-43D8-9009-E393198262AD}">
      <dgm:prSet/>
      <dgm:spPr/>
      <dgm:t>
        <a:bodyPr/>
        <a:lstStyle/>
        <a:p>
          <a:endParaRPr lang="cs-CZ"/>
        </a:p>
      </dgm:t>
    </dgm:pt>
    <dgm:pt modelId="{62D91DAD-D2E5-49F1-AA4F-F256C6B8EB1A}" type="sibTrans" cxnId="{6A44369B-FD22-43D8-9009-E393198262AD}">
      <dgm:prSet/>
      <dgm:spPr/>
      <dgm:t>
        <a:bodyPr/>
        <a:lstStyle/>
        <a:p>
          <a:endParaRPr lang="cs-CZ"/>
        </a:p>
      </dgm:t>
    </dgm:pt>
    <dgm:pt modelId="{13A329FD-F182-4380-B7BD-5636251026EC}" type="pres">
      <dgm:prSet presAssocID="{F51C0F07-DC84-4E30-92FA-DFDB6CB6740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29CD76-CA3B-4C5F-AAB4-0D778D4982C5}" type="pres">
      <dgm:prSet presAssocID="{639F348C-9826-4023-8CCA-D9B01E99C3C6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BF3DB9-647B-4F2A-A1BE-85C8D85D90D6}" type="pres">
      <dgm:prSet presAssocID="{7B725E7B-37D2-4465-8D21-967AE5DD8C4A}" presName="sibTrans" presStyleCnt="0"/>
      <dgm:spPr/>
    </dgm:pt>
    <dgm:pt modelId="{4F956FDC-C74A-488D-891D-F93EDD55B9F5}" type="pres">
      <dgm:prSet presAssocID="{2573CBCA-037D-4CFA-AF64-F3C437C24EDE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63157-BEE5-4C1A-8D51-12100B1A61A6}" type="pres">
      <dgm:prSet presAssocID="{05D3C2DB-74C9-4B95-94EA-4E32E3004A81}" presName="sibTrans" presStyleCnt="0"/>
      <dgm:spPr/>
    </dgm:pt>
    <dgm:pt modelId="{CEC746A1-C5E5-4009-9229-6C6521FD1FD3}" type="pres">
      <dgm:prSet presAssocID="{59518412-5EBA-42F6-ADC0-C05027587583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753FAE-ABFD-4F5D-8270-193760F98E89}" type="pres">
      <dgm:prSet presAssocID="{94209B56-B58B-4A05-A0FF-33DECBAEB933}" presName="sibTrans" presStyleCnt="0"/>
      <dgm:spPr/>
    </dgm:pt>
    <dgm:pt modelId="{125A3C79-905B-422D-A643-F3592676DA1F}" type="pres">
      <dgm:prSet presAssocID="{61650412-FF9A-4831-B87F-0E41EC69F883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0B05AC-05D4-4815-AA2A-6326B9A8230B}" type="pres">
      <dgm:prSet presAssocID="{962B92AA-3FC0-4BF5-B14F-A03C2F29EDA1}" presName="sibTrans" presStyleCnt="0"/>
      <dgm:spPr/>
    </dgm:pt>
    <dgm:pt modelId="{8E43C796-75C9-4D71-AFE2-768C30ABB691}" type="pres">
      <dgm:prSet presAssocID="{26AE4957-6EF9-463A-AEC7-D2BAA97D8AC5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C4ECA7-09DF-49B0-B6DF-475608FDBE64}" type="pres">
      <dgm:prSet presAssocID="{304BAB8D-2DC9-4E58-8ECE-7CF32AD69D6A}" presName="sibTrans" presStyleCnt="0"/>
      <dgm:spPr/>
    </dgm:pt>
    <dgm:pt modelId="{863C9741-0875-48F0-B46A-4FD04C918BDF}" type="pres">
      <dgm:prSet presAssocID="{197406D0-50DC-44F2-9DCA-798542F69EEA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02F49-A581-42E4-935C-473C83D3E6E5}" type="pres">
      <dgm:prSet presAssocID="{45280B3F-1D9F-4FF1-BBEC-E2065E371B6F}" presName="sibTrans" presStyleCnt="0"/>
      <dgm:spPr/>
    </dgm:pt>
    <dgm:pt modelId="{099063F9-1621-415C-BEE8-56E692080663}" type="pres">
      <dgm:prSet presAssocID="{0CA45F79-2AF4-4ADF-8B4D-89F59EDDEA0A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0189BD-BE49-4C92-9EBB-F47519BFF802}" type="pres">
      <dgm:prSet presAssocID="{100FF04B-A054-4769-8E4B-B99B6678017F}" presName="sibTrans" presStyleCnt="0"/>
      <dgm:spPr/>
    </dgm:pt>
    <dgm:pt modelId="{387DBD70-652A-4F29-9626-8F98C71713DA}" type="pres">
      <dgm:prSet presAssocID="{5D77E820-051A-4DD6-9195-7FAB993B810A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07F296-BE9C-4D54-A9E0-9A9255E23906}" srcId="{F51C0F07-DC84-4E30-92FA-DFDB6CB67407}" destId="{197406D0-50DC-44F2-9DCA-798542F69EEA}" srcOrd="5" destOrd="0" parTransId="{2C78FB13-79EE-477A-AA6D-15C771F3DC2A}" sibTransId="{45280B3F-1D9F-4FF1-BBEC-E2065E371B6F}"/>
    <dgm:cxn modelId="{35C1FB3C-2E7A-4E76-9EBD-E7A18A3FBF1E}" type="presOf" srcId="{61650412-FF9A-4831-B87F-0E41EC69F883}" destId="{125A3C79-905B-422D-A643-F3592676DA1F}" srcOrd="0" destOrd="0" presId="urn:microsoft.com/office/officeart/2005/8/layout/default#2"/>
    <dgm:cxn modelId="{82300DFC-B2F6-4151-9376-9F26E70EAE66}" type="presOf" srcId="{59518412-5EBA-42F6-ADC0-C05027587583}" destId="{CEC746A1-C5E5-4009-9229-6C6521FD1FD3}" srcOrd="0" destOrd="0" presId="urn:microsoft.com/office/officeart/2005/8/layout/default#2"/>
    <dgm:cxn modelId="{37CE75E9-DBAC-4833-8C44-DFF21E8F813B}" srcId="{F51C0F07-DC84-4E30-92FA-DFDB6CB67407}" destId="{26AE4957-6EF9-463A-AEC7-D2BAA97D8AC5}" srcOrd="4" destOrd="0" parTransId="{A7D44D3B-ED29-4B6A-BE36-A4FD8415A1DC}" sibTransId="{304BAB8D-2DC9-4E58-8ECE-7CF32AD69D6A}"/>
    <dgm:cxn modelId="{6A44369B-FD22-43D8-9009-E393198262AD}" srcId="{F51C0F07-DC84-4E30-92FA-DFDB6CB67407}" destId="{5D77E820-051A-4DD6-9195-7FAB993B810A}" srcOrd="7" destOrd="0" parTransId="{842180D4-72E6-47E6-98E6-E67B202A658A}" sibTransId="{62D91DAD-D2E5-49F1-AA4F-F256C6B8EB1A}"/>
    <dgm:cxn modelId="{E0858712-BFA9-4BD0-A431-C746CD9EC186}" srcId="{F51C0F07-DC84-4E30-92FA-DFDB6CB67407}" destId="{2573CBCA-037D-4CFA-AF64-F3C437C24EDE}" srcOrd="1" destOrd="0" parTransId="{0D338F31-49B6-4F99-A22E-8DD2E21C7DE9}" sibTransId="{05D3C2DB-74C9-4B95-94EA-4E32E3004A81}"/>
    <dgm:cxn modelId="{792B5258-6EFB-42AC-84D1-391AB1923DAF}" type="presOf" srcId="{639F348C-9826-4023-8CCA-D9B01E99C3C6}" destId="{B129CD76-CA3B-4C5F-AAB4-0D778D4982C5}" srcOrd="0" destOrd="0" presId="urn:microsoft.com/office/officeart/2005/8/layout/default#2"/>
    <dgm:cxn modelId="{60865F74-D2C6-4146-BAA7-D33105393277}" type="presOf" srcId="{0CA45F79-2AF4-4ADF-8B4D-89F59EDDEA0A}" destId="{099063F9-1621-415C-BEE8-56E692080663}" srcOrd="0" destOrd="0" presId="urn:microsoft.com/office/officeart/2005/8/layout/default#2"/>
    <dgm:cxn modelId="{3ED446CF-786F-4745-971D-67DBA3F438C1}" type="presOf" srcId="{197406D0-50DC-44F2-9DCA-798542F69EEA}" destId="{863C9741-0875-48F0-B46A-4FD04C918BDF}" srcOrd="0" destOrd="0" presId="urn:microsoft.com/office/officeart/2005/8/layout/default#2"/>
    <dgm:cxn modelId="{777BE88B-01AA-4F10-A165-010A62096543}" type="presOf" srcId="{26AE4957-6EF9-463A-AEC7-D2BAA97D8AC5}" destId="{8E43C796-75C9-4D71-AFE2-768C30ABB691}" srcOrd="0" destOrd="0" presId="urn:microsoft.com/office/officeart/2005/8/layout/default#2"/>
    <dgm:cxn modelId="{95DB73FF-7CE4-40DF-AE7D-21FBCCFC14C3}" type="presOf" srcId="{F51C0F07-DC84-4E30-92FA-DFDB6CB67407}" destId="{13A329FD-F182-4380-B7BD-5636251026EC}" srcOrd="0" destOrd="0" presId="urn:microsoft.com/office/officeart/2005/8/layout/default#2"/>
    <dgm:cxn modelId="{8E70205A-FF7B-4887-A08A-CD182FFFEE8A}" type="presOf" srcId="{5D77E820-051A-4DD6-9195-7FAB993B810A}" destId="{387DBD70-652A-4F29-9626-8F98C71713DA}" srcOrd="0" destOrd="0" presId="urn:microsoft.com/office/officeart/2005/8/layout/default#2"/>
    <dgm:cxn modelId="{942003A9-3179-4515-9820-EFA80E432899}" srcId="{F51C0F07-DC84-4E30-92FA-DFDB6CB67407}" destId="{59518412-5EBA-42F6-ADC0-C05027587583}" srcOrd="2" destOrd="0" parTransId="{3CFD93F5-A16A-410D-A2D3-77E4420887F8}" sibTransId="{94209B56-B58B-4A05-A0FF-33DECBAEB933}"/>
    <dgm:cxn modelId="{7B422078-42D1-48FF-B4BC-1FFFEB248CF1}" srcId="{F51C0F07-DC84-4E30-92FA-DFDB6CB67407}" destId="{0CA45F79-2AF4-4ADF-8B4D-89F59EDDEA0A}" srcOrd="6" destOrd="0" parTransId="{EC82CB7B-4A54-402B-83DA-2495554B87B9}" sibTransId="{100FF04B-A054-4769-8E4B-B99B6678017F}"/>
    <dgm:cxn modelId="{D1D06867-4867-4366-906B-7C9BBD3DE6F6}" srcId="{F51C0F07-DC84-4E30-92FA-DFDB6CB67407}" destId="{639F348C-9826-4023-8CCA-D9B01E99C3C6}" srcOrd="0" destOrd="0" parTransId="{B03F8221-DEE7-458D-A970-99B4B4395909}" sibTransId="{7B725E7B-37D2-4465-8D21-967AE5DD8C4A}"/>
    <dgm:cxn modelId="{6B6205A1-0D1A-4A79-A1F2-AEA0F0CD1D09}" type="presOf" srcId="{2573CBCA-037D-4CFA-AF64-F3C437C24EDE}" destId="{4F956FDC-C74A-488D-891D-F93EDD55B9F5}" srcOrd="0" destOrd="0" presId="urn:microsoft.com/office/officeart/2005/8/layout/default#2"/>
    <dgm:cxn modelId="{46F6A46C-775A-48D7-85EA-61931E355697}" srcId="{F51C0F07-DC84-4E30-92FA-DFDB6CB67407}" destId="{61650412-FF9A-4831-B87F-0E41EC69F883}" srcOrd="3" destOrd="0" parTransId="{5F16AE04-3E74-421A-8CC2-F10479D593ED}" sibTransId="{962B92AA-3FC0-4BF5-B14F-A03C2F29EDA1}"/>
    <dgm:cxn modelId="{EC24B31F-E37D-44A8-B695-550DD70D97D3}" type="presParOf" srcId="{13A329FD-F182-4380-B7BD-5636251026EC}" destId="{B129CD76-CA3B-4C5F-AAB4-0D778D4982C5}" srcOrd="0" destOrd="0" presId="urn:microsoft.com/office/officeart/2005/8/layout/default#2"/>
    <dgm:cxn modelId="{B13C7AA4-4153-4688-928E-B010FA999098}" type="presParOf" srcId="{13A329FD-F182-4380-B7BD-5636251026EC}" destId="{BFBF3DB9-647B-4F2A-A1BE-85C8D85D90D6}" srcOrd="1" destOrd="0" presId="urn:microsoft.com/office/officeart/2005/8/layout/default#2"/>
    <dgm:cxn modelId="{FD7443EB-0CFC-462F-8BAC-8F91421A59DC}" type="presParOf" srcId="{13A329FD-F182-4380-B7BD-5636251026EC}" destId="{4F956FDC-C74A-488D-891D-F93EDD55B9F5}" srcOrd="2" destOrd="0" presId="urn:microsoft.com/office/officeart/2005/8/layout/default#2"/>
    <dgm:cxn modelId="{38908BE7-E8C3-4FB6-89D9-AD630B2A5A46}" type="presParOf" srcId="{13A329FD-F182-4380-B7BD-5636251026EC}" destId="{98B63157-BEE5-4C1A-8D51-12100B1A61A6}" srcOrd="3" destOrd="0" presId="urn:microsoft.com/office/officeart/2005/8/layout/default#2"/>
    <dgm:cxn modelId="{75AD9F72-2607-4486-B7A9-0AA5F7D14D30}" type="presParOf" srcId="{13A329FD-F182-4380-B7BD-5636251026EC}" destId="{CEC746A1-C5E5-4009-9229-6C6521FD1FD3}" srcOrd="4" destOrd="0" presId="urn:microsoft.com/office/officeart/2005/8/layout/default#2"/>
    <dgm:cxn modelId="{29A0CC92-3042-4E66-B9A4-81ABB30ECF94}" type="presParOf" srcId="{13A329FD-F182-4380-B7BD-5636251026EC}" destId="{00753FAE-ABFD-4F5D-8270-193760F98E89}" srcOrd="5" destOrd="0" presId="urn:microsoft.com/office/officeart/2005/8/layout/default#2"/>
    <dgm:cxn modelId="{1B138E26-5366-4E33-809F-34F74DF3269B}" type="presParOf" srcId="{13A329FD-F182-4380-B7BD-5636251026EC}" destId="{125A3C79-905B-422D-A643-F3592676DA1F}" srcOrd="6" destOrd="0" presId="urn:microsoft.com/office/officeart/2005/8/layout/default#2"/>
    <dgm:cxn modelId="{F336CAE6-E225-4C0D-9BDC-722A73CA5F72}" type="presParOf" srcId="{13A329FD-F182-4380-B7BD-5636251026EC}" destId="{BE0B05AC-05D4-4815-AA2A-6326B9A8230B}" srcOrd="7" destOrd="0" presId="urn:microsoft.com/office/officeart/2005/8/layout/default#2"/>
    <dgm:cxn modelId="{EF18A90A-E291-4AF7-AC9E-2E174E6E7510}" type="presParOf" srcId="{13A329FD-F182-4380-B7BD-5636251026EC}" destId="{8E43C796-75C9-4D71-AFE2-768C30ABB691}" srcOrd="8" destOrd="0" presId="urn:microsoft.com/office/officeart/2005/8/layout/default#2"/>
    <dgm:cxn modelId="{87CB4296-ACA0-4A52-933B-458D0F1CAE0D}" type="presParOf" srcId="{13A329FD-F182-4380-B7BD-5636251026EC}" destId="{BBC4ECA7-09DF-49B0-B6DF-475608FDBE64}" srcOrd="9" destOrd="0" presId="urn:microsoft.com/office/officeart/2005/8/layout/default#2"/>
    <dgm:cxn modelId="{03C449B0-B0F2-4261-9DF9-55423FA08A5D}" type="presParOf" srcId="{13A329FD-F182-4380-B7BD-5636251026EC}" destId="{863C9741-0875-48F0-B46A-4FD04C918BDF}" srcOrd="10" destOrd="0" presId="urn:microsoft.com/office/officeart/2005/8/layout/default#2"/>
    <dgm:cxn modelId="{4F9F9193-4F62-4BFD-B6DF-7A9003B93136}" type="presParOf" srcId="{13A329FD-F182-4380-B7BD-5636251026EC}" destId="{85C02F49-A581-42E4-935C-473C83D3E6E5}" srcOrd="11" destOrd="0" presId="urn:microsoft.com/office/officeart/2005/8/layout/default#2"/>
    <dgm:cxn modelId="{AF2DEC5A-B373-466C-9E02-F2F6393EE6A2}" type="presParOf" srcId="{13A329FD-F182-4380-B7BD-5636251026EC}" destId="{099063F9-1621-415C-BEE8-56E692080663}" srcOrd="12" destOrd="0" presId="urn:microsoft.com/office/officeart/2005/8/layout/default#2"/>
    <dgm:cxn modelId="{E068D11F-E3E1-4236-BF04-B29FA408D420}" type="presParOf" srcId="{13A329FD-F182-4380-B7BD-5636251026EC}" destId="{CF0189BD-BE49-4C92-9EBB-F47519BFF802}" srcOrd="13" destOrd="0" presId="urn:microsoft.com/office/officeart/2005/8/layout/default#2"/>
    <dgm:cxn modelId="{C32619B8-FC78-45FF-9C80-6C275E809187}" type="presParOf" srcId="{13A329FD-F182-4380-B7BD-5636251026EC}" destId="{387DBD70-652A-4F29-9626-8F98C71713DA}" srcOrd="1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129CD76-CA3B-4C5F-AAB4-0D778D4982C5}">
      <dsp:nvSpPr>
        <dsp:cNvPr id="0" name=""/>
        <dsp:cNvSpPr/>
      </dsp:nvSpPr>
      <dsp:spPr>
        <a:xfrm>
          <a:off x="2615" y="631279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Prašné částice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(PM10, PM2,5)</a:t>
          </a:r>
        </a:p>
      </dsp:txBody>
      <dsp:txXfrm>
        <a:off x="2615" y="631279"/>
        <a:ext cx="2075293" cy="1245175"/>
      </dsp:txXfrm>
    </dsp:sp>
    <dsp:sp modelId="{4F956FDC-C74A-488D-891D-F93EDD55B9F5}">
      <dsp:nvSpPr>
        <dsp:cNvPr id="0" name=""/>
        <dsp:cNvSpPr/>
      </dsp:nvSpPr>
      <dsp:spPr>
        <a:xfrm>
          <a:off x="2285438" y="631279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1607181"/>
                <a:satOff val="-2411"/>
                <a:lumOff val="-392"/>
                <a:alphaOff val="0"/>
                <a:shade val="51000"/>
                <a:satMod val="130000"/>
              </a:schemeClr>
            </a:gs>
            <a:gs pos="80000">
              <a:schemeClr val="accent3">
                <a:hueOff val="1607181"/>
                <a:satOff val="-2411"/>
                <a:lumOff val="-392"/>
                <a:alphaOff val="0"/>
                <a:shade val="93000"/>
                <a:satMod val="130000"/>
              </a:schemeClr>
            </a:gs>
            <a:gs pos="100000">
              <a:schemeClr val="accent3">
                <a:hueOff val="1607181"/>
                <a:satOff val="-2411"/>
                <a:lumOff val="-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Oxidy dusíku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 (NO2, </a:t>
          </a:r>
          <a:r>
            <a:rPr lang="cs-CZ" sz="2300" kern="1200" dirty="0" err="1"/>
            <a:t>NOx</a:t>
          </a:r>
          <a:r>
            <a:rPr lang="cs-CZ" sz="2300" kern="1200" dirty="0"/>
            <a:t>)</a:t>
          </a:r>
        </a:p>
      </dsp:txBody>
      <dsp:txXfrm>
        <a:off x="2285438" y="631279"/>
        <a:ext cx="2075293" cy="1245175"/>
      </dsp:txXfrm>
    </dsp:sp>
    <dsp:sp modelId="{CEC746A1-C5E5-4009-9229-6C6521FD1FD3}">
      <dsp:nvSpPr>
        <dsp:cNvPr id="0" name=""/>
        <dsp:cNvSpPr/>
      </dsp:nvSpPr>
      <dsp:spPr>
        <a:xfrm>
          <a:off x="4568260" y="631279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3214361"/>
                <a:satOff val="-4823"/>
                <a:lumOff val="-784"/>
                <a:alphaOff val="0"/>
                <a:shade val="51000"/>
                <a:satMod val="130000"/>
              </a:schemeClr>
            </a:gs>
            <a:gs pos="80000">
              <a:schemeClr val="accent3">
                <a:hueOff val="3214361"/>
                <a:satOff val="-4823"/>
                <a:lumOff val="-784"/>
                <a:alphaOff val="0"/>
                <a:shade val="93000"/>
                <a:satMod val="130000"/>
              </a:schemeClr>
            </a:gs>
            <a:gs pos="100000">
              <a:schemeClr val="accent3">
                <a:hueOff val="3214361"/>
                <a:satOff val="-4823"/>
                <a:lumOff val="-78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Oxidy síry 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(SO2)</a:t>
          </a:r>
        </a:p>
      </dsp:txBody>
      <dsp:txXfrm>
        <a:off x="4568260" y="631279"/>
        <a:ext cx="2075293" cy="1245175"/>
      </dsp:txXfrm>
    </dsp:sp>
    <dsp:sp modelId="{125A3C79-905B-422D-A643-F3592676DA1F}">
      <dsp:nvSpPr>
        <dsp:cNvPr id="0" name=""/>
        <dsp:cNvSpPr/>
      </dsp:nvSpPr>
      <dsp:spPr>
        <a:xfrm>
          <a:off x="6851083" y="631279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4821541"/>
                <a:satOff val="-7234"/>
                <a:lumOff val="-1176"/>
                <a:alphaOff val="0"/>
                <a:shade val="51000"/>
                <a:satMod val="130000"/>
              </a:schemeClr>
            </a:gs>
            <a:gs pos="80000">
              <a:schemeClr val="accent3">
                <a:hueOff val="4821541"/>
                <a:satOff val="-7234"/>
                <a:lumOff val="-1176"/>
                <a:alphaOff val="0"/>
                <a:shade val="93000"/>
                <a:satMod val="130000"/>
              </a:schemeClr>
            </a:gs>
            <a:gs pos="100000">
              <a:schemeClr val="accent3">
                <a:hueOff val="4821541"/>
                <a:satOff val="-7234"/>
                <a:lumOff val="-11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Ozón (O3)</a:t>
          </a:r>
        </a:p>
      </dsp:txBody>
      <dsp:txXfrm>
        <a:off x="6851083" y="631279"/>
        <a:ext cx="2075293" cy="1245175"/>
      </dsp:txXfrm>
    </dsp:sp>
    <dsp:sp modelId="{8E43C796-75C9-4D71-AFE2-768C30ABB691}">
      <dsp:nvSpPr>
        <dsp:cNvPr id="0" name=""/>
        <dsp:cNvSpPr/>
      </dsp:nvSpPr>
      <dsp:spPr>
        <a:xfrm>
          <a:off x="2615" y="2083984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6428722"/>
                <a:satOff val="-9646"/>
                <a:lumOff val="-1569"/>
                <a:alphaOff val="0"/>
                <a:shade val="51000"/>
                <a:satMod val="130000"/>
              </a:schemeClr>
            </a:gs>
            <a:gs pos="80000">
              <a:schemeClr val="accent3">
                <a:hueOff val="6428722"/>
                <a:satOff val="-9646"/>
                <a:lumOff val="-1569"/>
                <a:alphaOff val="0"/>
                <a:shade val="93000"/>
                <a:satMod val="130000"/>
              </a:schemeClr>
            </a:gs>
            <a:gs pos="100000">
              <a:schemeClr val="accent3">
                <a:hueOff val="6428722"/>
                <a:satOff val="-9646"/>
                <a:lumOff val="-156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Vzácné plyny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(He, Ne, Ar,…) </a:t>
          </a:r>
        </a:p>
      </dsp:txBody>
      <dsp:txXfrm>
        <a:off x="2615" y="2083984"/>
        <a:ext cx="2075293" cy="1245175"/>
      </dsp:txXfrm>
    </dsp:sp>
    <dsp:sp modelId="{863C9741-0875-48F0-B46A-4FD04C918BDF}">
      <dsp:nvSpPr>
        <dsp:cNvPr id="0" name=""/>
        <dsp:cNvSpPr/>
      </dsp:nvSpPr>
      <dsp:spPr>
        <a:xfrm>
          <a:off x="2285438" y="2083984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8035903"/>
                <a:satOff val="-12057"/>
                <a:lumOff val="-1961"/>
                <a:alphaOff val="0"/>
                <a:shade val="51000"/>
                <a:satMod val="130000"/>
              </a:schemeClr>
            </a:gs>
            <a:gs pos="80000">
              <a:schemeClr val="accent3">
                <a:hueOff val="8035903"/>
                <a:satOff val="-12057"/>
                <a:lumOff val="-1961"/>
                <a:alphaOff val="0"/>
                <a:shade val="93000"/>
                <a:satMod val="130000"/>
              </a:schemeClr>
            </a:gs>
            <a:gs pos="100000">
              <a:schemeClr val="accent3">
                <a:hueOff val="8035903"/>
                <a:satOff val="-12057"/>
                <a:lumOff val="-196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/>
            <a:t>Organické </a:t>
          </a:r>
          <a:r>
            <a:rPr lang="cs-CZ" sz="2300" kern="1200" dirty="0"/>
            <a:t>látky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</a:t>
          </a:r>
          <a:r>
            <a:rPr lang="cs-CZ" sz="2300" kern="1200" err="1"/>
            <a:t>BaP</a:t>
          </a:r>
          <a:r>
            <a:rPr lang="cs-CZ" sz="2300" kern="1200"/>
            <a:t>, VOC</a:t>
          </a:r>
          <a:r>
            <a:rPr lang="cs-CZ" sz="2300" kern="1200" dirty="0"/>
            <a:t>,… )</a:t>
          </a:r>
        </a:p>
      </dsp:txBody>
      <dsp:txXfrm>
        <a:off x="2285438" y="2083984"/>
        <a:ext cx="2075293" cy="1245175"/>
      </dsp:txXfrm>
    </dsp:sp>
    <dsp:sp modelId="{099063F9-1621-415C-BEE8-56E692080663}">
      <dsp:nvSpPr>
        <dsp:cNvPr id="0" name=""/>
        <dsp:cNvSpPr/>
      </dsp:nvSpPr>
      <dsp:spPr>
        <a:xfrm>
          <a:off x="4568260" y="2083984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9643083"/>
                <a:satOff val="-14469"/>
                <a:lumOff val="-2353"/>
                <a:alphaOff val="0"/>
                <a:shade val="51000"/>
                <a:satMod val="130000"/>
              </a:schemeClr>
            </a:gs>
            <a:gs pos="80000">
              <a:schemeClr val="accent3">
                <a:hueOff val="9643083"/>
                <a:satOff val="-14469"/>
                <a:lumOff val="-2353"/>
                <a:alphaOff val="0"/>
                <a:shade val="93000"/>
                <a:satMod val="130000"/>
              </a:schemeClr>
            </a:gs>
            <a:gs pos="100000">
              <a:schemeClr val="accent3">
                <a:hueOff val="9643083"/>
                <a:satOff val="-14469"/>
                <a:lumOff val="-235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Těžké kovy 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</a:t>
          </a:r>
          <a:r>
            <a:rPr lang="cs-CZ" sz="2300" kern="1200" err="1"/>
            <a:t>Hg</a:t>
          </a:r>
          <a:r>
            <a:rPr lang="cs-CZ" sz="2300" kern="1200"/>
            <a:t>, Ni, Cu, Pb, As</a:t>
          </a:r>
          <a:r>
            <a:rPr lang="cs-CZ" sz="2300" kern="1200" dirty="0"/>
            <a:t>,…)</a:t>
          </a:r>
        </a:p>
      </dsp:txBody>
      <dsp:txXfrm>
        <a:off x="4568260" y="2083984"/>
        <a:ext cx="2075293" cy="1245175"/>
      </dsp:txXfrm>
    </dsp:sp>
    <dsp:sp modelId="{387DBD70-652A-4F29-9626-8F98C71713DA}">
      <dsp:nvSpPr>
        <dsp:cNvPr id="0" name=""/>
        <dsp:cNvSpPr/>
      </dsp:nvSpPr>
      <dsp:spPr>
        <a:xfrm>
          <a:off x="6851083" y="2083984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Oxid uhelnatý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(CO)</a:t>
          </a:r>
        </a:p>
      </dsp:txBody>
      <dsp:txXfrm>
        <a:off x="6851083" y="2083984"/>
        <a:ext cx="2075293" cy="124517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129CD76-CA3B-4C5F-AAB4-0D778D4982C5}">
      <dsp:nvSpPr>
        <dsp:cNvPr id="0" name=""/>
        <dsp:cNvSpPr/>
      </dsp:nvSpPr>
      <dsp:spPr>
        <a:xfrm>
          <a:off x="2615" y="631279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Prašné částice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(PM10, PM2,5)</a:t>
          </a:r>
        </a:p>
      </dsp:txBody>
      <dsp:txXfrm>
        <a:off x="2615" y="631279"/>
        <a:ext cx="2075293" cy="1245175"/>
      </dsp:txXfrm>
    </dsp:sp>
    <dsp:sp modelId="{4F956FDC-C74A-488D-891D-F93EDD55B9F5}">
      <dsp:nvSpPr>
        <dsp:cNvPr id="0" name=""/>
        <dsp:cNvSpPr/>
      </dsp:nvSpPr>
      <dsp:spPr>
        <a:xfrm>
          <a:off x="2285438" y="631279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1607181"/>
                <a:satOff val="-2411"/>
                <a:lumOff val="-392"/>
                <a:alphaOff val="0"/>
                <a:shade val="51000"/>
                <a:satMod val="130000"/>
              </a:schemeClr>
            </a:gs>
            <a:gs pos="80000">
              <a:schemeClr val="accent3">
                <a:hueOff val="1607181"/>
                <a:satOff val="-2411"/>
                <a:lumOff val="-392"/>
                <a:alphaOff val="0"/>
                <a:shade val="93000"/>
                <a:satMod val="130000"/>
              </a:schemeClr>
            </a:gs>
            <a:gs pos="100000">
              <a:schemeClr val="accent3">
                <a:hueOff val="1607181"/>
                <a:satOff val="-2411"/>
                <a:lumOff val="-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Oxidy dusíku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 (NO2, </a:t>
          </a:r>
          <a:r>
            <a:rPr lang="cs-CZ" sz="2300" kern="1200" dirty="0" err="1"/>
            <a:t>NOx</a:t>
          </a:r>
          <a:r>
            <a:rPr lang="cs-CZ" sz="2300" kern="1200" dirty="0"/>
            <a:t>)</a:t>
          </a:r>
        </a:p>
      </dsp:txBody>
      <dsp:txXfrm>
        <a:off x="2285438" y="631279"/>
        <a:ext cx="2075293" cy="1245175"/>
      </dsp:txXfrm>
    </dsp:sp>
    <dsp:sp modelId="{CEC746A1-C5E5-4009-9229-6C6521FD1FD3}">
      <dsp:nvSpPr>
        <dsp:cNvPr id="0" name=""/>
        <dsp:cNvSpPr/>
      </dsp:nvSpPr>
      <dsp:spPr>
        <a:xfrm>
          <a:off x="4568260" y="631279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3214361"/>
                <a:satOff val="-4823"/>
                <a:lumOff val="-784"/>
                <a:alphaOff val="0"/>
                <a:shade val="51000"/>
                <a:satMod val="130000"/>
              </a:schemeClr>
            </a:gs>
            <a:gs pos="80000">
              <a:schemeClr val="accent3">
                <a:hueOff val="3214361"/>
                <a:satOff val="-4823"/>
                <a:lumOff val="-784"/>
                <a:alphaOff val="0"/>
                <a:shade val="93000"/>
                <a:satMod val="130000"/>
              </a:schemeClr>
            </a:gs>
            <a:gs pos="100000">
              <a:schemeClr val="accent3">
                <a:hueOff val="3214361"/>
                <a:satOff val="-4823"/>
                <a:lumOff val="-78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Oxidy síry 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(SO2)</a:t>
          </a:r>
        </a:p>
      </dsp:txBody>
      <dsp:txXfrm>
        <a:off x="4568260" y="631279"/>
        <a:ext cx="2075293" cy="1245175"/>
      </dsp:txXfrm>
    </dsp:sp>
    <dsp:sp modelId="{125A3C79-905B-422D-A643-F3592676DA1F}">
      <dsp:nvSpPr>
        <dsp:cNvPr id="0" name=""/>
        <dsp:cNvSpPr/>
      </dsp:nvSpPr>
      <dsp:spPr>
        <a:xfrm>
          <a:off x="6851083" y="631279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4821541"/>
                <a:satOff val="-7234"/>
                <a:lumOff val="-1176"/>
                <a:alphaOff val="0"/>
                <a:shade val="51000"/>
                <a:satMod val="130000"/>
              </a:schemeClr>
            </a:gs>
            <a:gs pos="80000">
              <a:schemeClr val="accent3">
                <a:hueOff val="4821541"/>
                <a:satOff val="-7234"/>
                <a:lumOff val="-1176"/>
                <a:alphaOff val="0"/>
                <a:shade val="93000"/>
                <a:satMod val="130000"/>
              </a:schemeClr>
            </a:gs>
            <a:gs pos="100000">
              <a:schemeClr val="accent3">
                <a:hueOff val="4821541"/>
                <a:satOff val="-7234"/>
                <a:lumOff val="-11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Ozón (O3)</a:t>
          </a:r>
        </a:p>
      </dsp:txBody>
      <dsp:txXfrm>
        <a:off x="6851083" y="631279"/>
        <a:ext cx="2075293" cy="1245175"/>
      </dsp:txXfrm>
    </dsp:sp>
    <dsp:sp modelId="{8E43C796-75C9-4D71-AFE2-768C30ABB691}">
      <dsp:nvSpPr>
        <dsp:cNvPr id="0" name=""/>
        <dsp:cNvSpPr/>
      </dsp:nvSpPr>
      <dsp:spPr>
        <a:xfrm>
          <a:off x="2615" y="2083984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6428722"/>
                <a:satOff val="-9646"/>
                <a:lumOff val="-1569"/>
                <a:alphaOff val="0"/>
                <a:shade val="51000"/>
                <a:satMod val="130000"/>
              </a:schemeClr>
            </a:gs>
            <a:gs pos="80000">
              <a:schemeClr val="accent3">
                <a:hueOff val="6428722"/>
                <a:satOff val="-9646"/>
                <a:lumOff val="-1569"/>
                <a:alphaOff val="0"/>
                <a:shade val="93000"/>
                <a:satMod val="130000"/>
              </a:schemeClr>
            </a:gs>
            <a:gs pos="100000">
              <a:schemeClr val="accent3">
                <a:hueOff val="6428722"/>
                <a:satOff val="-9646"/>
                <a:lumOff val="-156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u="none" strike="sngStrike" kern="1200" dirty="0">
              <a:solidFill>
                <a:schemeClr val="bg1"/>
              </a:solidFill>
            </a:rPr>
            <a:t>Vzácné plyny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i="0" u="none" strike="sngStrike" kern="1200" dirty="0">
              <a:solidFill>
                <a:schemeClr val="bg1"/>
              </a:solidFill>
            </a:rPr>
            <a:t>(He, Ne, Ar,…) </a:t>
          </a:r>
        </a:p>
      </dsp:txBody>
      <dsp:txXfrm>
        <a:off x="2615" y="2083984"/>
        <a:ext cx="2075293" cy="1245175"/>
      </dsp:txXfrm>
    </dsp:sp>
    <dsp:sp modelId="{863C9741-0875-48F0-B46A-4FD04C918BDF}">
      <dsp:nvSpPr>
        <dsp:cNvPr id="0" name=""/>
        <dsp:cNvSpPr/>
      </dsp:nvSpPr>
      <dsp:spPr>
        <a:xfrm>
          <a:off x="2285438" y="2083984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8035903"/>
                <a:satOff val="-12057"/>
                <a:lumOff val="-1961"/>
                <a:alphaOff val="0"/>
                <a:shade val="51000"/>
                <a:satMod val="130000"/>
              </a:schemeClr>
            </a:gs>
            <a:gs pos="80000">
              <a:schemeClr val="accent3">
                <a:hueOff val="8035903"/>
                <a:satOff val="-12057"/>
                <a:lumOff val="-1961"/>
                <a:alphaOff val="0"/>
                <a:shade val="93000"/>
                <a:satMod val="130000"/>
              </a:schemeClr>
            </a:gs>
            <a:gs pos="100000">
              <a:schemeClr val="accent3">
                <a:hueOff val="8035903"/>
                <a:satOff val="-12057"/>
                <a:lumOff val="-196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/>
            <a:t>Organické </a:t>
          </a:r>
          <a:r>
            <a:rPr lang="cs-CZ" sz="2300" kern="1200" dirty="0"/>
            <a:t>látky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</a:t>
          </a:r>
          <a:r>
            <a:rPr lang="cs-CZ" sz="2300" kern="1200" err="1"/>
            <a:t>BaP</a:t>
          </a:r>
          <a:r>
            <a:rPr lang="cs-CZ" sz="2300" kern="1200"/>
            <a:t>, VOC</a:t>
          </a:r>
          <a:r>
            <a:rPr lang="cs-CZ" sz="2300" kern="1200" dirty="0"/>
            <a:t>,… )</a:t>
          </a:r>
        </a:p>
      </dsp:txBody>
      <dsp:txXfrm>
        <a:off x="2285438" y="2083984"/>
        <a:ext cx="2075293" cy="1245175"/>
      </dsp:txXfrm>
    </dsp:sp>
    <dsp:sp modelId="{099063F9-1621-415C-BEE8-56E692080663}">
      <dsp:nvSpPr>
        <dsp:cNvPr id="0" name=""/>
        <dsp:cNvSpPr/>
      </dsp:nvSpPr>
      <dsp:spPr>
        <a:xfrm>
          <a:off x="4568260" y="2083984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9643083"/>
                <a:satOff val="-14469"/>
                <a:lumOff val="-2353"/>
                <a:alphaOff val="0"/>
                <a:shade val="51000"/>
                <a:satMod val="130000"/>
              </a:schemeClr>
            </a:gs>
            <a:gs pos="80000">
              <a:schemeClr val="accent3">
                <a:hueOff val="9643083"/>
                <a:satOff val="-14469"/>
                <a:lumOff val="-2353"/>
                <a:alphaOff val="0"/>
                <a:shade val="93000"/>
                <a:satMod val="130000"/>
              </a:schemeClr>
            </a:gs>
            <a:gs pos="100000">
              <a:schemeClr val="accent3">
                <a:hueOff val="9643083"/>
                <a:satOff val="-14469"/>
                <a:lumOff val="-235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Těžké kovy 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</a:t>
          </a:r>
          <a:r>
            <a:rPr lang="cs-CZ" sz="2300" kern="1200" err="1"/>
            <a:t>Hg</a:t>
          </a:r>
          <a:r>
            <a:rPr lang="cs-CZ" sz="2300" kern="1200"/>
            <a:t>, Ni, Cu, Pb, As</a:t>
          </a:r>
          <a:r>
            <a:rPr lang="cs-CZ" sz="2300" kern="1200" dirty="0"/>
            <a:t>,…)</a:t>
          </a:r>
        </a:p>
      </dsp:txBody>
      <dsp:txXfrm>
        <a:off x="4568260" y="2083984"/>
        <a:ext cx="2075293" cy="1245175"/>
      </dsp:txXfrm>
    </dsp:sp>
    <dsp:sp modelId="{387DBD70-652A-4F29-9626-8F98C71713DA}">
      <dsp:nvSpPr>
        <dsp:cNvPr id="0" name=""/>
        <dsp:cNvSpPr/>
      </dsp:nvSpPr>
      <dsp:spPr>
        <a:xfrm>
          <a:off x="6851083" y="2083984"/>
          <a:ext cx="2075293" cy="1245175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Oxid uhelnatý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(CO)</a:t>
          </a:r>
        </a:p>
      </dsp:txBody>
      <dsp:txXfrm>
        <a:off x="6851083" y="2083984"/>
        <a:ext cx="2075293" cy="12451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DE3F7F-71AC-43D6-8C6C-4DAE9CA17AB4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7D5729-70CA-4B7F-BAC6-C8776ADF37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675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Hořící les jako dokumentace neantropogenního znečištění ovzduší.</a:t>
            </a:r>
          </a:p>
          <a:p>
            <a:r>
              <a:rPr lang="cs-CZ" dirty="0"/>
              <a:t>Čím tmavší kouř, tím větší obsah pevných částic, prachu a tím horší kvalita ovzduší v okolí.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52149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Emise</a:t>
            </a:r>
            <a:r>
              <a:rPr lang="cs-CZ" baseline="0" dirty="0"/>
              <a:t> – na velkých zdrojích znečištění (např. chemické podniky) se emise měří, na malých či mobilních zdrojích se emise odhadují.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171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Dva různé mapové výstupy dokumentující špatnou kvalitu ovzduší ve východní části republiky ze stejného dne.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7934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Polutanty: znečišťující</a:t>
            </a:r>
            <a:r>
              <a:rPr lang="cs-CZ" baseline="0" dirty="0"/>
              <a:t> látky, zdraví škodlivé</a:t>
            </a:r>
            <a:endParaRPr lang="cs-CZ" dirty="0"/>
          </a:p>
          <a:p>
            <a:r>
              <a:rPr lang="cs-CZ" dirty="0" err="1"/>
              <a:t>BaP</a:t>
            </a:r>
            <a:r>
              <a:rPr lang="cs-CZ" dirty="0"/>
              <a:t> – </a:t>
            </a:r>
            <a:r>
              <a:rPr lang="cs-CZ" dirty="0" err="1"/>
              <a:t>benzoapyren</a:t>
            </a:r>
            <a:endParaRPr lang="cs-CZ" dirty="0"/>
          </a:p>
          <a:p>
            <a:r>
              <a:rPr lang="cs-CZ" dirty="0"/>
              <a:t>VOC – těkavé aromatické uhlovodíky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25259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Polutanty: znečišťující</a:t>
            </a:r>
            <a:r>
              <a:rPr lang="cs-CZ" baseline="0" dirty="0"/>
              <a:t> látky, zdraví škodlivé</a:t>
            </a:r>
            <a:endParaRPr lang="cs-CZ" dirty="0"/>
          </a:p>
          <a:p>
            <a:r>
              <a:rPr lang="cs-CZ" dirty="0" err="1"/>
              <a:t>BaP</a:t>
            </a:r>
            <a:r>
              <a:rPr lang="cs-CZ" dirty="0"/>
              <a:t> – </a:t>
            </a:r>
            <a:r>
              <a:rPr lang="cs-CZ" dirty="0" err="1"/>
              <a:t>benzoapyren</a:t>
            </a:r>
            <a:endParaRPr lang="cs-CZ" dirty="0"/>
          </a:p>
          <a:p>
            <a:r>
              <a:rPr lang="cs-CZ" dirty="0"/>
              <a:t>VOC – těkavé aromatické uhlovodíky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71906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prašné částice jsou problematické proto, že se dostávají do plic a často na sebe vážou další problémové látky (karcinogeny apod.)</a:t>
            </a:r>
          </a:p>
          <a:p>
            <a:r>
              <a:rPr lang="cs-CZ" dirty="0"/>
              <a:t>oxidy dusíku ve vysokých koncentracích způsobují plicní problémy – nejedná se však přímo o karcinogeny.</a:t>
            </a:r>
          </a:p>
          <a:p>
            <a:r>
              <a:rPr lang="cs-CZ" dirty="0"/>
              <a:t>ozón leptá sliznice, svěží vzduch po bouřce není pro zdraví přínosný.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8890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S trochou nadsázky se dá říci, že kyselé deště jsou velmi naředěná kyselina sírová</a:t>
            </a:r>
            <a:r>
              <a:rPr lang="cs-CZ" baseline="0" dirty="0"/>
              <a:t> (popř. dusičná)</a:t>
            </a:r>
          </a:p>
          <a:p>
            <a:r>
              <a:rPr lang="cs-CZ" baseline="0" dirty="0"/>
              <a:t>Kyselé deště okyselují půdu. Bohužel i po zlepšení kvality ovzduší zůstává půda velmi dlouho nadměrně okyselená.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8616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Název pochází z anglického:</a:t>
            </a:r>
          </a:p>
          <a:p>
            <a:r>
              <a:rPr lang="cs-CZ" dirty="0" err="1"/>
              <a:t>Smoke</a:t>
            </a:r>
            <a:r>
              <a:rPr lang="cs-CZ" dirty="0"/>
              <a:t> </a:t>
            </a:r>
            <a:r>
              <a:rPr lang="cs-CZ" baseline="0" dirty="0"/>
              <a:t> - kouř</a:t>
            </a:r>
          </a:p>
          <a:p>
            <a:r>
              <a:rPr lang="cs-CZ" baseline="0" dirty="0" err="1"/>
              <a:t>Fog</a:t>
            </a:r>
            <a:r>
              <a:rPr lang="cs-CZ" baseline="0" dirty="0"/>
              <a:t> – mlha</a:t>
            </a:r>
          </a:p>
          <a:p>
            <a:endParaRPr lang="cs-CZ" baseline="0" dirty="0"/>
          </a:p>
          <a:p>
            <a:pPr algn="l"/>
            <a:r>
              <a:rPr lang="cs-CZ" sz="1200" dirty="0"/>
              <a:t>Často je zhoršená kvalita ovzduší způsobena zastoupením obou těchto typů.</a:t>
            </a:r>
          </a:p>
          <a:p>
            <a:pPr algn="l"/>
            <a:r>
              <a:rPr lang="cs-CZ" sz="1200" dirty="0"/>
              <a:t>V současnosti je smog velkým problémem světových velkoměst například v Číně, Rusku, Mexiku, Brazílii atp. </a:t>
            </a:r>
          </a:p>
          <a:p>
            <a:pPr algn="l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92596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/>
              <a:t>V případě Londýnského smogu je dohlednost velmi špatná na rozdíl od fotochemického Losangeleského smogu.</a:t>
            </a:r>
          </a:p>
          <a:p>
            <a:r>
              <a:rPr lang="cs-CZ" baseline="0" dirty="0"/>
              <a:t>V současné době je smog často kombinací obou typů smogu.</a:t>
            </a:r>
          </a:p>
          <a:p>
            <a:r>
              <a:rPr lang="cs-CZ" baseline="0" dirty="0"/>
              <a:t>V Evropě či USA se kvalita ovzduší v městských aglomeracích zlepšila, problematická situace nadále panuje v zemích jako je Indie, Čína, Brazílie, Mexiko, Rusko (extrémním případem je město </a:t>
            </a:r>
            <a:r>
              <a:rPr lang="cs-CZ" baseline="0" dirty="0" err="1"/>
              <a:t>Norilsk</a:t>
            </a:r>
            <a:r>
              <a:rPr lang="cs-CZ" baseline="0" dirty="0"/>
              <a:t>) a další.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1084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Velké továrny: chemičky, strojírenské podniky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D5729-70CA-4B7F-BAC6-C8776ADF3722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238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6207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4352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313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4271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1050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6093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652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8890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5746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8518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891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6021" y="4547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6021" y="170303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8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9" name="Zástupný symbol pro datum 3"/>
          <p:cNvSpPr txBox="1">
            <a:spLocks/>
          </p:cNvSpPr>
          <p:nvPr/>
        </p:nvSpPr>
        <p:spPr>
          <a:xfrm>
            <a:off x="454818" y="2203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10" name="Zástupný symbol pro číslo snímku 5"/>
          <p:cNvSpPr txBox="1">
            <a:spLocks/>
          </p:cNvSpPr>
          <p:nvPr/>
        </p:nvSpPr>
        <p:spPr>
          <a:xfrm>
            <a:off x="6550818" y="2203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Rectangle 4"/>
          <p:cNvSpPr/>
          <p:nvPr userDrawn="1"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4" name="Rectangle 5"/>
          <p:cNvSpPr/>
          <p:nvPr userDrawn="1"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5" name="Rectangle 5"/>
          <p:cNvSpPr/>
          <p:nvPr userDrawn="1"/>
        </p:nvSpPr>
        <p:spPr>
          <a:xfrm>
            <a:off x="-15217" y="76778"/>
            <a:ext cx="9156848" cy="768518"/>
          </a:xfrm>
          <a:custGeom>
            <a:avLst/>
            <a:gdLst>
              <a:gd name="connsiteX0" fmla="*/ 0 w 9141619"/>
              <a:gd name="connsiteY0" fmla="*/ 0 h 489118"/>
              <a:gd name="connsiteX1" fmla="*/ 9141619 w 9141619"/>
              <a:gd name="connsiteY1" fmla="*/ 0 h 489118"/>
              <a:gd name="connsiteX2" fmla="*/ 9141619 w 9141619"/>
              <a:gd name="connsiteY2" fmla="*/ 489118 h 489118"/>
              <a:gd name="connsiteX3" fmla="*/ 0 w 9141619"/>
              <a:gd name="connsiteY3" fmla="*/ 489118 h 489118"/>
              <a:gd name="connsiteX4" fmla="*/ 0 w 9141619"/>
              <a:gd name="connsiteY4" fmla="*/ 0 h 4891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001919 w 9141619"/>
              <a:gd name="connsiteY2" fmla="*/ 3494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0 w 9179719"/>
              <a:gd name="connsiteY3" fmla="*/ 628818 h 628818"/>
              <a:gd name="connsiteX4" fmla="*/ 0 w 91797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7721600 w 9179719"/>
              <a:gd name="connsiteY3" fmla="*/ 456945 h 628818"/>
              <a:gd name="connsiteX4" fmla="*/ 1968500 w 9179719"/>
              <a:gd name="connsiteY4" fmla="*/ 266445 h 628818"/>
              <a:gd name="connsiteX5" fmla="*/ 0 w 9179719"/>
              <a:gd name="connsiteY5" fmla="*/ 628818 h 628818"/>
              <a:gd name="connsiteX6" fmla="*/ 0 w 9179719"/>
              <a:gd name="connsiteY6" fmla="*/ 0 h 628818"/>
              <a:gd name="connsiteX0" fmla="*/ 0 w 9179868"/>
              <a:gd name="connsiteY0" fmla="*/ 0 h 628818"/>
              <a:gd name="connsiteX1" fmla="*/ 9179868 w 9179868"/>
              <a:gd name="connsiteY1" fmla="*/ 12700 h 628818"/>
              <a:gd name="connsiteX2" fmla="*/ 9179719 w 9179868"/>
              <a:gd name="connsiteY2" fmla="*/ 349418 h 628818"/>
              <a:gd name="connsiteX3" fmla="*/ 7721600 w 9179868"/>
              <a:gd name="connsiteY3" fmla="*/ 456945 h 628818"/>
              <a:gd name="connsiteX4" fmla="*/ 1968500 w 9179868"/>
              <a:gd name="connsiteY4" fmla="*/ 266445 h 628818"/>
              <a:gd name="connsiteX5" fmla="*/ 0 w 9179868"/>
              <a:gd name="connsiteY5" fmla="*/ 628818 h 628818"/>
              <a:gd name="connsiteX6" fmla="*/ 0 w 9179868"/>
              <a:gd name="connsiteY6" fmla="*/ 0 h 628818"/>
              <a:gd name="connsiteX0" fmla="*/ 12750 w 9192618"/>
              <a:gd name="connsiteY0" fmla="*/ 0 h 768518"/>
              <a:gd name="connsiteX1" fmla="*/ 9192618 w 9192618"/>
              <a:gd name="connsiteY1" fmla="*/ 12700 h 768518"/>
              <a:gd name="connsiteX2" fmla="*/ 9192469 w 9192618"/>
              <a:gd name="connsiteY2" fmla="*/ 349418 h 768518"/>
              <a:gd name="connsiteX3" fmla="*/ 7734350 w 9192618"/>
              <a:gd name="connsiteY3" fmla="*/ 456945 h 768518"/>
              <a:gd name="connsiteX4" fmla="*/ 1981250 w 9192618"/>
              <a:gd name="connsiteY4" fmla="*/ 266445 h 768518"/>
              <a:gd name="connsiteX5" fmla="*/ 0 w 9192618"/>
              <a:gd name="connsiteY5" fmla="*/ 768518 h 768518"/>
              <a:gd name="connsiteX6" fmla="*/ 12750 w 9192618"/>
              <a:gd name="connsiteY6" fmla="*/ 0 h 768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92618" h="768518">
                <a:moveTo>
                  <a:pt x="12750" y="0"/>
                </a:moveTo>
                <a:lnTo>
                  <a:pt x="9192618" y="12700"/>
                </a:lnTo>
                <a:cubicBezTo>
                  <a:pt x="9192568" y="124939"/>
                  <a:pt x="9192519" y="237179"/>
                  <a:pt x="9192469" y="349418"/>
                </a:cubicBezTo>
                <a:cubicBezTo>
                  <a:pt x="9125133" y="408642"/>
                  <a:pt x="8936220" y="470774"/>
                  <a:pt x="7734350" y="456945"/>
                </a:cubicBezTo>
                <a:cubicBezTo>
                  <a:pt x="6532480" y="443116"/>
                  <a:pt x="3437517" y="220866"/>
                  <a:pt x="1981250" y="266445"/>
                </a:cubicBezTo>
                <a:cubicBezTo>
                  <a:pt x="321783" y="361836"/>
                  <a:pt x="656167" y="647727"/>
                  <a:pt x="0" y="768518"/>
                </a:cubicBezTo>
                <a:lnTo>
                  <a:pt x="12750" y="0"/>
                </a:lnTo>
                <a:close/>
              </a:path>
            </a:pathLst>
          </a:cu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2" name="Rectangle 5"/>
          <p:cNvSpPr/>
          <p:nvPr/>
        </p:nvSpPr>
        <p:spPr>
          <a:xfrm>
            <a:off x="-12699" y="-12445"/>
            <a:ext cx="9156848" cy="768518"/>
          </a:xfrm>
          <a:custGeom>
            <a:avLst/>
            <a:gdLst>
              <a:gd name="connsiteX0" fmla="*/ 0 w 9141619"/>
              <a:gd name="connsiteY0" fmla="*/ 0 h 489118"/>
              <a:gd name="connsiteX1" fmla="*/ 9141619 w 9141619"/>
              <a:gd name="connsiteY1" fmla="*/ 0 h 489118"/>
              <a:gd name="connsiteX2" fmla="*/ 9141619 w 9141619"/>
              <a:gd name="connsiteY2" fmla="*/ 489118 h 489118"/>
              <a:gd name="connsiteX3" fmla="*/ 0 w 9141619"/>
              <a:gd name="connsiteY3" fmla="*/ 489118 h 489118"/>
              <a:gd name="connsiteX4" fmla="*/ 0 w 9141619"/>
              <a:gd name="connsiteY4" fmla="*/ 0 h 4891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001919 w 9141619"/>
              <a:gd name="connsiteY2" fmla="*/ 3494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0 w 9179719"/>
              <a:gd name="connsiteY3" fmla="*/ 628818 h 628818"/>
              <a:gd name="connsiteX4" fmla="*/ 0 w 91797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7721600 w 9179719"/>
              <a:gd name="connsiteY3" fmla="*/ 456945 h 628818"/>
              <a:gd name="connsiteX4" fmla="*/ 1968500 w 9179719"/>
              <a:gd name="connsiteY4" fmla="*/ 266445 h 628818"/>
              <a:gd name="connsiteX5" fmla="*/ 0 w 9179719"/>
              <a:gd name="connsiteY5" fmla="*/ 628818 h 628818"/>
              <a:gd name="connsiteX6" fmla="*/ 0 w 9179719"/>
              <a:gd name="connsiteY6" fmla="*/ 0 h 628818"/>
              <a:gd name="connsiteX0" fmla="*/ 0 w 9179868"/>
              <a:gd name="connsiteY0" fmla="*/ 0 h 628818"/>
              <a:gd name="connsiteX1" fmla="*/ 9179868 w 9179868"/>
              <a:gd name="connsiteY1" fmla="*/ 12700 h 628818"/>
              <a:gd name="connsiteX2" fmla="*/ 9179719 w 9179868"/>
              <a:gd name="connsiteY2" fmla="*/ 349418 h 628818"/>
              <a:gd name="connsiteX3" fmla="*/ 7721600 w 9179868"/>
              <a:gd name="connsiteY3" fmla="*/ 456945 h 628818"/>
              <a:gd name="connsiteX4" fmla="*/ 1968500 w 9179868"/>
              <a:gd name="connsiteY4" fmla="*/ 266445 h 628818"/>
              <a:gd name="connsiteX5" fmla="*/ 0 w 9179868"/>
              <a:gd name="connsiteY5" fmla="*/ 628818 h 628818"/>
              <a:gd name="connsiteX6" fmla="*/ 0 w 9179868"/>
              <a:gd name="connsiteY6" fmla="*/ 0 h 628818"/>
              <a:gd name="connsiteX0" fmla="*/ 12750 w 9192618"/>
              <a:gd name="connsiteY0" fmla="*/ 0 h 768518"/>
              <a:gd name="connsiteX1" fmla="*/ 9192618 w 9192618"/>
              <a:gd name="connsiteY1" fmla="*/ 12700 h 768518"/>
              <a:gd name="connsiteX2" fmla="*/ 9192469 w 9192618"/>
              <a:gd name="connsiteY2" fmla="*/ 349418 h 768518"/>
              <a:gd name="connsiteX3" fmla="*/ 7734350 w 9192618"/>
              <a:gd name="connsiteY3" fmla="*/ 456945 h 768518"/>
              <a:gd name="connsiteX4" fmla="*/ 1981250 w 9192618"/>
              <a:gd name="connsiteY4" fmla="*/ 266445 h 768518"/>
              <a:gd name="connsiteX5" fmla="*/ 0 w 9192618"/>
              <a:gd name="connsiteY5" fmla="*/ 768518 h 768518"/>
              <a:gd name="connsiteX6" fmla="*/ 12750 w 9192618"/>
              <a:gd name="connsiteY6" fmla="*/ 0 h 768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92618" h="768518">
                <a:moveTo>
                  <a:pt x="12750" y="0"/>
                </a:moveTo>
                <a:lnTo>
                  <a:pt x="9192618" y="12700"/>
                </a:lnTo>
                <a:cubicBezTo>
                  <a:pt x="9192568" y="124939"/>
                  <a:pt x="9192519" y="237179"/>
                  <a:pt x="9192469" y="349418"/>
                </a:cubicBezTo>
                <a:cubicBezTo>
                  <a:pt x="9125133" y="408642"/>
                  <a:pt x="8936220" y="470774"/>
                  <a:pt x="7734350" y="456945"/>
                </a:cubicBezTo>
                <a:cubicBezTo>
                  <a:pt x="6532480" y="443116"/>
                  <a:pt x="3437517" y="220866"/>
                  <a:pt x="1981250" y="266445"/>
                </a:cubicBezTo>
                <a:cubicBezTo>
                  <a:pt x="321783" y="361836"/>
                  <a:pt x="656167" y="647727"/>
                  <a:pt x="0" y="768518"/>
                </a:cubicBezTo>
                <a:lnTo>
                  <a:pt x="12750" y="0"/>
                </a:lnTo>
                <a:close/>
              </a:path>
            </a:pathLst>
          </a:cu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</p:spTree>
    <p:extLst>
      <p:ext uri="{BB962C8B-B14F-4D97-AF65-F5344CB8AC3E}">
        <p14:creationId xmlns:p14="http://schemas.microsoft.com/office/powerpoint/2010/main" xmlns="" val="3842060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ortal.chmi.cz/files/portal/docs/uoco/web_generator/locality/pollution_locality/EPAU1_m.jpg" TargetMode="External"/><Relationship Id="rId2" Type="http://schemas.openxmlformats.org/officeDocument/2006/relationships/hyperlink" Target="http://ekolist.cz/cz/fotobanka/ovzdusi/znecistene-ovzdus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kovnicko.cz/zpravodajstvi/aktuality-zpravy/zdravi/758-kour-z-komina-pradelny-firmy-triton-poburuje-rakovnicke-obcany.html" TargetMode="External"/><Relationship Id="rId4" Type="http://schemas.openxmlformats.org/officeDocument/2006/relationships/hyperlink" Target="https://pixabay.com/cs/po%C5%BE%C3%A1r-les-blaze-kou%C5%99-stromy-teplo-1105209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inhabitat.com/the-history-of-earth-day/los-angeles-smog-1/" TargetMode="External"/><Relationship Id="rId2" Type="http://schemas.openxmlformats.org/officeDocument/2006/relationships/hyperlink" Target="http://zoom.iprima.cz/clanky/nejhorsi-smog-v-dejinach-zabil-za-par-dni-12-000-lidi-zadusili-se-prache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-pocasi.cz/upozorneni/pozor-take-na-nepriznive-rozptylove-podminky-532.html" TargetMode="External"/><Relationship Id="rId5" Type="http://schemas.openxmlformats.org/officeDocument/2006/relationships/hyperlink" Target="http://www.tatanamaterske.cz/kvalita-ovzdusi-rozptylove-podminky-inverze" TargetMode="External"/><Relationship Id="rId4" Type="http://schemas.openxmlformats.org/officeDocument/2006/relationships/hyperlink" Target="https://sites.google.com/a/eto.vurv.cz/monitoring-imisi/monitoring-imisi/vyzkumna-zprava/2-atmosfericka-depozice-a-vliv-imisi-na-zemedelskou-vyrobu/2-7-emise-imise-a-depoz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Kvalita ovzduší</a:t>
            </a:r>
          </a:p>
        </p:txBody>
      </p:sp>
    </p:spTree>
    <p:extLst>
      <p:ext uri="{BB962C8B-B14F-4D97-AF65-F5344CB8AC3E}">
        <p14:creationId xmlns:p14="http://schemas.microsoft.com/office/powerpoint/2010/main" xmlns="" val="1510362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Znečišťující příměsi</a:t>
            </a: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Původu přírodního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prach, písek</a:t>
            </a:r>
          </a:p>
          <a:p>
            <a:r>
              <a:rPr lang="cs-CZ" dirty="0"/>
              <a:t>popel</a:t>
            </a:r>
          </a:p>
          <a:p>
            <a:r>
              <a:rPr lang="cs-CZ" dirty="0"/>
              <a:t>plísně, pyl, viry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Produkty lidské činnosti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oxidy síry, dusíku</a:t>
            </a:r>
          </a:p>
          <a:p>
            <a:r>
              <a:rPr lang="cs-CZ" dirty="0"/>
              <a:t>organické látky</a:t>
            </a:r>
          </a:p>
          <a:p>
            <a:r>
              <a:rPr lang="cs-CZ" dirty="0"/>
              <a:t>prach vzniklý antropogenní činností</a:t>
            </a:r>
          </a:p>
          <a:p>
            <a:r>
              <a:rPr lang="cs-CZ" dirty="0"/>
              <a:t>těžké kovy a další…</a:t>
            </a:r>
          </a:p>
        </p:txBody>
      </p:sp>
      <p:pic>
        <p:nvPicPr>
          <p:cNvPr id="1026" name="Picture 2" descr="Požár, Les, Blaze, Kouř, Stromy, Teplo, Hořící, Hork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913" y="3645024"/>
            <a:ext cx="3899955" cy="259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ouř z komína prádelny firmy Triton pobuřuje rakovnické občan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24909"/>
            <a:ext cx="2920722" cy="194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1276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Emise a imise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Emise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množství znečišťující látky vystupující ze zdroje znečištění</a:t>
            </a:r>
          </a:p>
          <a:p>
            <a:r>
              <a:rPr lang="cs-CZ" dirty="0"/>
              <a:t>měří se na zdroji nebo se odhadují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/>
              <a:t>Imise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množství znečišťujících příměsí přecházejících z ovzduší na příjemce</a:t>
            </a:r>
          </a:p>
          <a:p>
            <a:r>
              <a:rPr lang="cs-CZ" dirty="0"/>
              <a:t>měří se pomocí imisních stanic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1411" y="4247938"/>
            <a:ext cx="2499370" cy="187822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4247938"/>
            <a:ext cx="2512540" cy="188440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591936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Rozptylové podmínky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42535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Koncentrace škodlivin:</a:t>
            </a:r>
            <a:endParaRPr lang="cs-CZ" b="1" dirty="0"/>
          </a:p>
          <a:p>
            <a:pPr marL="457200" lvl="1" indent="0" algn="ctr">
              <a:buNone/>
            </a:pPr>
            <a:r>
              <a:rPr lang="cs-CZ" b="1" u="sng" dirty="0"/>
              <a:t>Nízké</a:t>
            </a:r>
            <a:r>
              <a:rPr lang="cs-CZ" b="1" dirty="0"/>
              <a:t> </a:t>
            </a:r>
            <a:r>
              <a:rPr lang="cs-CZ" dirty="0"/>
              <a:t>= dobré rozptylové podmínky</a:t>
            </a:r>
          </a:p>
          <a:p>
            <a:pPr marL="457200" lvl="1" indent="0" algn="ctr">
              <a:buNone/>
            </a:pPr>
            <a:r>
              <a:rPr lang="cs-CZ" b="1" u="sng" dirty="0"/>
              <a:t>Hraniční</a:t>
            </a:r>
            <a:r>
              <a:rPr lang="cs-CZ" b="1" dirty="0"/>
              <a:t> =</a:t>
            </a:r>
            <a:r>
              <a:rPr lang="cs-CZ" dirty="0"/>
              <a:t> zhoršené rozptylové podmínky</a:t>
            </a:r>
          </a:p>
          <a:p>
            <a:pPr marL="457200" lvl="1" indent="0" algn="ctr">
              <a:buNone/>
            </a:pPr>
            <a:r>
              <a:rPr lang="cs-CZ" b="1" u="sng" dirty="0"/>
              <a:t>Vysoké</a:t>
            </a:r>
            <a:r>
              <a:rPr lang="cs-CZ" b="1" dirty="0"/>
              <a:t> </a:t>
            </a:r>
            <a:r>
              <a:rPr lang="cs-CZ" dirty="0"/>
              <a:t>= špatné rozptylové podmínky</a:t>
            </a:r>
          </a:p>
          <a:p>
            <a:endParaRPr lang="cs-CZ" dirty="0"/>
          </a:p>
        </p:txBody>
      </p:sp>
      <p:pic>
        <p:nvPicPr>
          <p:cNvPr id="1026" name="Picture 2" descr="Mapa ovzduší od ČHMÚ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1" y="3835098"/>
            <a:ext cx="3544255" cy="225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tatanamaterske.cz/sites/default/files/clanek/2012/11/hydro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2"/>
          <a:stretch/>
        </p:blipFill>
        <p:spPr bwMode="auto">
          <a:xfrm>
            <a:off x="539552" y="3913485"/>
            <a:ext cx="3726167" cy="239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870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Znečišťující látky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48245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900" dirty="0"/>
              <a:t>Zkuste odhadnout, které z uvedených látek </a:t>
            </a:r>
            <a:r>
              <a:rPr lang="cs-CZ" sz="3900" b="1" u="sng" dirty="0"/>
              <a:t>nepovažujeme</a:t>
            </a:r>
            <a:r>
              <a:rPr lang="cs-CZ" sz="3900" dirty="0"/>
              <a:t> za polutanty: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18087890"/>
              </p:ext>
            </p:extLst>
          </p:nvPr>
        </p:nvGraphicFramePr>
        <p:xfrm>
          <a:off x="107504" y="2564904"/>
          <a:ext cx="892899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4062055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Znečišťující látky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48245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900" dirty="0"/>
              <a:t>Zkuste odhadnout, které z uvedených látek </a:t>
            </a:r>
            <a:r>
              <a:rPr lang="cs-CZ" sz="3900" b="1" u="sng" dirty="0"/>
              <a:t>nepovažujeme</a:t>
            </a:r>
            <a:r>
              <a:rPr lang="cs-CZ" sz="3900" dirty="0"/>
              <a:t> za polutanty: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21962803"/>
              </p:ext>
            </p:extLst>
          </p:nvPr>
        </p:nvGraphicFramePr>
        <p:xfrm>
          <a:off x="107504" y="2564904"/>
          <a:ext cx="892899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091515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Aktuálně nejproblematičtější látky (v ČR)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  <a:p>
            <a:pPr marL="0" indent="0" algn="ctr">
              <a:spcAft>
                <a:spcPts val="1200"/>
              </a:spcAft>
              <a:buNone/>
            </a:pPr>
            <a:r>
              <a:rPr lang="cs-CZ" sz="4000" dirty="0"/>
              <a:t>Prašné částice </a:t>
            </a:r>
            <a:r>
              <a:rPr lang="cs-CZ" sz="4000" b="1" dirty="0"/>
              <a:t>PM</a:t>
            </a:r>
            <a:r>
              <a:rPr lang="cs-CZ" sz="4000" b="1" baseline="-25000" dirty="0"/>
              <a:t>10</a:t>
            </a:r>
            <a:r>
              <a:rPr lang="cs-CZ" sz="4000" b="1" dirty="0"/>
              <a:t>, PM</a:t>
            </a:r>
            <a:r>
              <a:rPr lang="cs-CZ" sz="4000" b="1" baseline="-25000" dirty="0"/>
              <a:t>2,5</a:t>
            </a:r>
          </a:p>
          <a:p>
            <a:pPr marL="0" indent="0" algn="ctr">
              <a:spcAft>
                <a:spcPts val="1200"/>
              </a:spcAft>
              <a:buNone/>
            </a:pPr>
            <a:r>
              <a:rPr lang="cs-CZ" sz="4000" dirty="0"/>
              <a:t>Polycyklické aromatické uhlovodíky </a:t>
            </a:r>
            <a:r>
              <a:rPr lang="cs-CZ" sz="4000" b="1" dirty="0" err="1"/>
              <a:t>Benzo</a:t>
            </a:r>
            <a:r>
              <a:rPr lang="cs-CZ" sz="4000" b="1" dirty="0"/>
              <a:t>(a)pyren</a:t>
            </a:r>
          </a:p>
          <a:p>
            <a:pPr marL="0" indent="0" algn="ctr">
              <a:spcAft>
                <a:spcPts val="1200"/>
              </a:spcAft>
              <a:buNone/>
            </a:pPr>
            <a:r>
              <a:rPr lang="cs-CZ" sz="4000" dirty="0"/>
              <a:t>Oxidy dusíku </a:t>
            </a:r>
            <a:r>
              <a:rPr lang="cs-CZ" sz="4000" b="1" dirty="0"/>
              <a:t>NO</a:t>
            </a:r>
            <a:r>
              <a:rPr lang="cs-CZ" sz="4000" b="1" baseline="-25000" dirty="0"/>
              <a:t>2</a:t>
            </a:r>
            <a:r>
              <a:rPr lang="cs-CZ" sz="4000" b="1" dirty="0"/>
              <a:t>, </a:t>
            </a:r>
            <a:r>
              <a:rPr lang="cs-CZ" sz="4000" b="1" dirty="0" err="1"/>
              <a:t>NO</a:t>
            </a:r>
            <a:r>
              <a:rPr lang="cs-CZ" sz="4000" b="1" baseline="-25000" dirty="0" err="1"/>
              <a:t>x</a:t>
            </a:r>
            <a:r>
              <a:rPr lang="cs-CZ" sz="4000" b="1" dirty="0"/>
              <a:t> </a:t>
            </a:r>
          </a:p>
          <a:p>
            <a:pPr marL="0" indent="0" algn="ctr">
              <a:spcAft>
                <a:spcPts val="1200"/>
              </a:spcAft>
              <a:buNone/>
            </a:pPr>
            <a:r>
              <a:rPr lang="cs-CZ" sz="4000" dirty="0"/>
              <a:t>Ozón </a:t>
            </a:r>
            <a:r>
              <a:rPr lang="cs-CZ" sz="4000" b="1" dirty="0"/>
              <a:t>O</a:t>
            </a:r>
            <a:r>
              <a:rPr lang="cs-CZ" sz="4000" b="1" baseline="-25000" dirty="0"/>
              <a:t>3</a:t>
            </a:r>
            <a:endParaRPr lang="cs-CZ" sz="4000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3829477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Kyselé deště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Velké koncentrace škodlivin (SO</a:t>
            </a:r>
            <a:r>
              <a:rPr lang="cs-CZ" baseline="-25000" dirty="0"/>
              <a:t>2</a:t>
            </a:r>
            <a:r>
              <a:rPr lang="cs-CZ" dirty="0"/>
              <a:t>, </a:t>
            </a:r>
            <a:r>
              <a:rPr lang="cs-CZ" dirty="0" err="1"/>
              <a:t>NO</a:t>
            </a:r>
            <a:r>
              <a:rPr lang="cs-CZ" baseline="-25000" dirty="0" err="1"/>
              <a:t>x</a:t>
            </a:r>
            <a:r>
              <a:rPr lang="cs-CZ" dirty="0"/>
              <a:t>) způsobují okyselení srážek</a:t>
            </a:r>
          </a:p>
          <a:p>
            <a:r>
              <a:rPr lang="cs-CZ" dirty="0"/>
              <a:t>Způsobují škody na lesních komplexech – především jehličnatých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http://soubory.eto.vurv.cz/obr/ZZ-KCM-VURV-2008-final_html_227e8a1a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6853"/>
          <a:stretch/>
        </p:blipFill>
        <p:spPr bwMode="auto">
          <a:xfrm>
            <a:off x="4211960" y="4149080"/>
            <a:ext cx="4147964" cy="179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7971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869160"/>
            <a:ext cx="9144000" cy="1325562"/>
          </a:xfrm>
        </p:spPr>
        <p:txBody>
          <a:bodyPr>
            <a:normAutofit/>
          </a:bodyPr>
          <a:lstStyle/>
          <a:p>
            <a:r>
              <a:rPr lang="cs-CZ" sz="4000" dirty="0"/>
              <a:t>České příhraniční hory </a:t>
            </a:r>
            <a:br>
              <a:rPr lang="cs-CZ" sz="4000" dirty="0"/>
            </a:br>
            <a:r>
              <a:rPr lang="cs-CZ" sz="4000" dirty="0"/>
              <a:t>(Krušné, Jizerské, Orlické, Krkonoše)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3843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400" dirty="0"/>
              <a:t>Víte který region byl celosvětově (pravděpodobně) nejvíce zasažen kyselými dešti? </a:t>
            </a:r>
          </a:p>
        </p:txBody>
      </p:sp>
    </p:spTree>
    <p:extLst>
      <p:ext uri="{BB962C8B-B14F-4D97-AF65-F5344CB8AC3E}">
        <p14:creationId xmlns:p14="http://schemas.microsoft.com/office/powerpoint/2010/main" xmlns="" val="225308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Smog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Londýnský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270349"/>
          </a:xfrm>
        </p:spPr>
        <p:txBody>
          <a:bodyPr>
            <a:normAutofit/>
          </a:bodyPr>
          <a:lstStyle/>
          <a:p>
            <a:r>
              <a:rPr lang="cs-CZ" dirty="0"/>
              <a:t>Název odvozen od situací v  Londýně 1/2  20. století</a:t>
            </a:r>
          </a:p>
          <a:p>
            <a:r>
              <a:rPr lang="cs-CZ" dirty="0"/>
              <a:t>Vzduch je znečištěn produkty spalování paliv v domácnostech</a:t>
            </a:r>
          </a:p>
          <a:p>
            <a:r>
              <a:rPr lang="cs-CZ" dirty="0"/>
              <a:t>Problém nastává při přítomnosti mlhy (především v zimě)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/>
              <a:t>Los </a:t>
            </a:r>
            <a:r>
              <a:rPr lang="cs-CZ" dirty="0" err="1"/>
              <a:t>Angeleský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270349"/>
          </a:xfrm>
        </p:spPr>
        <p:txBody>
          <a:bodyPr/>
          <a:lstStyle/>
          <a:p>
            <a:r>
              <a:rPr lang="cs-CZ" dirty="0"/>
              <a:t>Fotochemický smog</a:t>
            </a:r>
          </a:p>
          <a:p>
            <a:r>
              <a:rPr lang="cs-CZ" dirty="0"/>
              <a:t>Je způsoben velkou koncentrací dopravy</a:t>
            </a:r>
          </a:p>
          <a:p>
            <a:r>
              <a:rPr lang="cs-CZ" dirty="0"/>
              <a:t>Velké koncentrace oxidů dusíku zapříčiňují vznik přízemního ozónu</a:t>
            </a:r>
          </a:p>
          <a:p>
            <a:r>
              <a:rPr lang="cs-CZ" dirty="0"/>
              <a:t>Problém především při slunných dnech</a:t>
            </a:r>
          </a:p>
        </p:txBody>
      </p:sp>
    </p:spTree>
    <p:extLst>
      <p:ext uri="{BB962C8B-B14F-4D97-AF65-F5344CB8AC3E}">
        <p14:creationId xmlns:p14="http://schemas.microsoft.com/office/powerpoint/2010/main" xmlns="" val="4196761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Smog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Londýnský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/>
              <a:t>Los </a:t>
            </a:r>
            <a:r>
              <a:rPr lang="cs-CZ" dirty="0" err="1"/>
              <a:t>Angeleský</a:t>
            </a:r>
            <a:endParaRPr lang="cs-CZ" dirty="0"/>
          </a:p>
        </p:txBody>
      </p:sp>
      <p:pic>
        <p:nvPicPr>
          <p:cNvPr id="2050" name="Picture 2" descr="http://zoom.iprima.cz/sites/default/files/image_crops/image_620x349/b/308861_smog-v-londyne_image_620x34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77"/>
          <a:stretch/>
        </p:blipFill>
        <p:spPr bwMode="auto">
          <a:xfrm>
            <a:off x="179512" y="2465282"/>
            <a:ext cx="4124744" cy="366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94" r="7503"/>
          <a:stretch/>
        </p:blipFill>
        <p:spPr>
          <a:xfrm>
            <a:off x="4570821" y="2465281"/>
            <a:ext cx="4453010" cy="366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41640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/>
              <a:t>S výjimkou koncentrací přízemního ozónu je krizovým obdobím z hlediska kvality ovzduší zima. </a:t>
            </a:r>
            <a:r>
              <a:rPr lang="cs-CZ" sz="5400" b="1" dirty="0"/>
              <a:t>Proč?</a:t>
            </a:r>
          </a:p>
        </p:txBody>
      </p:sp>
    </p:spTree>
    <p:extLst>
      <p:ext uri="{BB962C8B-B14F-4D97-AF65-F5344CB8AC3E}">
        <p14:creationId xmlns:p14="http://schemas.microsoft.com/office/powerpoint/2010/main" xmlns="" val="4080489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2527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Proč bývá horší kvalita ovzduší v zimě?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domácnostech se topí</a:t>
            </a:r>
          </a:p>
          <a:p>
            <a:r>
              <a:rPr lang="cs-CZ" dirty="0"/>
              <a:t>Motory automobilů jsou studené, hůře spalují</a:t>
            </a:r>
          </a:p>
          <a:p>
            <a:r>
              <a:rPr lang="cs-CZ" dirty="0"/>
              <a:t>Škodliviny se hůře rozptylují (pomaleji reagují a zůstávají déle v atmosféře)</a:t>
            </a:r>
          </a:p>
          <a:p>
            <a:r>
              <a:rPr lang="cs-CZ" dirty="0"/>
              <a:t>Je častější výskyt inverzí, mlhy. Nedochází k promísení vzduchu.</a:t>
            </a:r>
          </a:p>
        </p:txBody>
      </p:sp>
    </p:spTree>
    <p:extLst>
      <p:ext uri="{BB962C8B-B14F-4D97-AF65-F5344CB8AC3E}">
        <p14:creationId xmlns:p14="http://schemas.microsoft.com/office/powerpoint/2010/main" xmlns="" val="2845001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 znečištění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velké zdroje </a:t>
            </a:r>
            <a:r>
              <a:rPr lang="cs-CZ" dirty="0"/>
              <a:t>(elektrárny, velké továrny, hutě, teplárny, průmyslové podniky)</a:t>
            </a:r>
          </a:p>
          <a:p>
            <a:r>
              <a:rPr lang="cs-CZ" b="1" dirty="0"/>
              <a:t>mobilní zdroje </a:t>
            </a:r>
            <a:r>
              <a:rPr lang="cs-CZ" dirty="0"/>
              <a:t>(letadla, automobily, autobusy, vlaky, motocykly)</a:t>
            </a:r>
          </a:p>
          <a:p>
            <a:r>
              <a:rPr lang="cs-CZ" b="1" dirty="0"/>
              <a:t>lokální zdroje </a:t>
            </a:r>
            <a:r>
              <a:rPr lang="cs-CZ" dirty="0"/>
              <a:t>(místní topeniště) </a:t>
            </a:r>
          </a:p>
        </p:txBody>
      </p:sp>
    </p:spTree>
    <p:extLst>
      <p:ext uri="{BB962C8B-B14F-4D97-AF65-F5344CB8AC3E}">
        <p14:creationId xmlns:p14="http://schemas.microsoft.com/office/powerpoint/2010/main" xmlns="" val="2504052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Případová studie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Úkol</a:t>
            </a:r>
            <a:r>
              <a:rPr lang="cs-CZ" dirty="0"/>
              <a:t>: Ve skupině zpracujte případovou studii několika lidí žijících na různých místech. </a:t>
            </a:r>
          </a:p>
          <a:p>
            <a:pPr lvl="1"/>
            <a:r>
              <a:rPr lang="cs-CZ" dirty="0"/>
              <a:t>vyplňte všechny otázky.</a:t>
            </a:r>
          </a:p>
          <a:p>
            <a:pPr lvl="1"/>
            <a:r>
              <a:rPr lang="cs-CZ" dirty="0"/>
              <a:t>na základě těchto otázek zkuste detailněji zpracovat danou situaci.</a:t>
            </a:r>
          </a:p>
          <a:p>
            <a:pPr lvl="1"/>
            <a:r>
              <a:rPr lang="cs-CZ" dirty="0"/>
              <a:t>prezentujte</a:t>
            </a:r>
          </a:p>
        </p:txBody>
      </p:sp>
    </p:spTree>
    <p:extLst>
      <p:ext uri="{BB962C8B-B14F-4D97-AF65-F5344CB8AC3E}">
        <p14:creationId xmlns:p14="http://schemas.microsoft.com/office/powerpoint/2010/main" xmlns="" val="35821295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Náměty na diskusi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Na jaké zdroje znečištění je podle Vás potřeba se nejvíce zaměřit?</a:t>
            </a:r>
          </a:p>
          <a:p>
            <a:pPr lvl="1"/>
            <a:r>
              <a:rPr lang="cs-CZ" dirty="0"/>
              <a:t>Velké továrny</a:t>
            </a:r>
          </a:p>
          <a:p>
            <a:pPr lvl="1"/>
            <a:r>
              <a:rPr lang="cs-CZ" dirty="0"/>
              <a:t>Tepelné elektrárny</a:t>
            </a:r>
          </a:p>
          <a:p>
            <a:pPr lvl="1"/>
            <a:r>
              <a:rPr lang="cs-CZ" dirty="0"/>
              <a:t>Menší průmyslové výrobny</a:t>
            </a:r>
          </a:p>
          <a:p>
            <a:pPr lvl="1"/>
            <a:r>
              <a:rPr lang="cs-CZ" dirty="0"/>
              <a:t>Nákladní automobily</a:t>
            </a:r>
          </a:p>
          <a:p>
            <a:pPr lvl="1"/>
            <a:r>
              <a:rPr lang="cs-CZ" dirty="0"/>
              <a:t>Osobní automobily</a:t>
            </a:r>
          </a:p>
          <a:p>
            <a:pPr lvl="1"/>
            <a:r>
              <a:rPr lang="cs-CZ" dirty="0"/>
              <a:t>Lokální topeniště</a:t>
            </a:r>
          </a:p>
          <a:p>
            <a:pPr lvl="1"/>
            <a:r>
              <a:rPr lang="cs-CZ" dirty="0"/>
              <a:t>Jiné (další dopravní prostředky, rozpouštědla,…)</a:t>
            </a:r>
          </a:p>
        </p:txBody>
      </p:sp>
    </p:spTree>
    <p:extLst>
      <p:ext uri="{BB962C8B-B14F-4D97-AF65-F5344CB8AC3E}">
        <p14:creationId xmlns:p14="http://schemas.microsoft.com/office/powerpoint/2010/main" xmlns="" val="467784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Náměty na diskusi-doprava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/>
            <a:r>
              <a:rPr lang="cs-CZ" dirty="0"/>
              <a:t>Je v pořádku, že </a:t>
            </a:r>
            <a:r>
              <a:rPr lang="cs-CZ" dirty="0" smtClean="0"/>
              <a:t>při </a:t>
            </a:r>
            <a:r>
              <a:rPr lang="cs-CZ" dirty="0"/>
              <a:t>prodeji staršího vozu splňujícího méně přísná emisní kritéria se platí ekologická daň?</a:t>
            </a:r>
          </a:p>
          <a:p>
            <a:pPr marL="514350" indent="-514350"/>
            <a:r>
              <a:rPr lang="cs-CZ" dirty="0"/>
              <a:t>Měl by stát podporovat a zvýhodňovat menší vozidla?</a:t>
            </a:r>
          </a:p>
          <a:p>
            <a:pPr marL="514350" indent="-514350"/>
            <a:r>
              <a:rPr lang="cs-CZ" dirty="0"/>
              <a:t>Jaké dopravní prostředky doporučujete k dopravě po městě? </a:t>
            </a:r>
          </a:p>
          <a:p>
            <a:pPr marL="514350" indent="-514350"/>
            <a:r>
              <a:rPr lang="cs-CZ" dirty="0"/>
              <a:t>Rozvoj kterých druhů dopravy podporujete? Jaká forma podpory je nejlepší?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87776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75246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Náměty na diskusi-malé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/>
            <a:r>
              <a:rPr lang="cs-CZ" dirty="0"/>
              <a:t>Měl by úředník mít možnost vkročit do bytu soukromé osoby a zkontrolovat jak a čím topí? </a:t>
            </a:r>
          </a:p>
          <a:p>
            <a:pPr marL="514350" indent="-514350"/>
            <a:r>
              <a:rPr lang="cs-CZ" dirty="0"/>
              <a:t>Měla by se zavést povinná revize komínů a kotlů?</a:t>
            </a:r>
          </a:p>
          <a:p>
            <a:pPr marL="514350" indent="-514350"/>
            <a:r>
              <a:rPr lang="cs-CZ" dirty="0"/>
              <a:t>Podporujete dotace na výměnu kotlů a dotace na zateplení domů?</a:t>
            </a:r>
          </a:p>
          <a:p>
            <a:pPr marL="514350" indent="-514350"/>
            <a:r>
              <a:rPr lang="cs-CZ" dirty="0"/>
              <a:t>Souhlasíte se zaváděním povinnosti uvádět, energetickou náročnost bytu?</a:t>
            </a:r>
          </a:p>
          <a:p>
            <a:pPr marL="1314450" lvl="2" indent="-514350"/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8605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75246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Náměty na diskusi-velké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/>
            <a:r>
              <a:rPr lang="cs-CZ" dirty="0"/>
              <a:t>Měly by velcí znečišťovatelé odvádět poplatky za vypouštění určitého množství emisí?</a:t>
            </a:r>
          </a:p>
          <a:p>
            <a:pPr marL="514350" indent="-514350"/>
            <a:r>
              <a:rPr lang="cs-CZ" dirty="0"/>
              <a:t>Má smysl modernizovat stávající energetické zdroje nebo podporujete výstavbu nových? Jakých? </a:t>
            </a:r>
          </a:p>
          <a:p>
            <a:pPr marL="514350" indent="-514350"/>
            <a:r>
              <a:rPr lang="cs-CZ" dirty="0"/>
              <a:t>Co soudíte o tvrzení, že díky moderním úsporným spotřebičům dochází k snižování emisí z tepelných elektráren? </a:t>
            </a:r>
          </a:p>
          <a:p>
            <a:pPr marL="1314450" lvl="2" indent="-514350"/>
            <a:endParaRPr lang="cs-CZ" dirty="0"/>
          </a:p>
          <a:p>
            <a:pPr marL="1314450" lvl="2" indent="-514350"/>
            <a:endParaRPr lang="cs-CZ" dirty="0"/>
          </a:p>
          <a:p>
            <a:pPr marL="1314450" lvl="2" indent="-514350"/>
            <a:endParaRPr lang="cs-CZ" dirty="0"/>
          </a:p>
          <a:p>
            <a:pPr marL="1314450" lvl="2" indent="-514350"/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01160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hlinkClick r:id="rId2"/>
              </a:rPr>
              <a:t>http://ekolist.cz/cz/fotobanka/ovzdusi/znecistene-ovzdusi</a:t>
            </a:r>
            <a:endParaRPr lang="cs-CZ" dirty="0"/>
          </a:p>
          <a:p>
            <a:r>
              <a:rPr lang="cs-CZ" dirty="0">
                <a:hlinkClick r:id="rId3"/>
              </a:rPr>
              <a:t>http://portal.chmi.cz/files/portal/docs/uoco/web_generator/locality/pollution_locality/EPAU1_m.jpg</a:t>
            </a:r>
            <a:endParaRPr lang="cs-CZ" dirty="0"/>
          </a:p>
          <a:p>
            <a:r>
              <a:rPr lang="cs-CZ" dirty="0">
                <a:hlinkClick r:id="rId4"/>
              </a:rPr>
              <a:t>https://pixabay.com/cs/po%C5%BE%C3%A1r-les-blaze-kou%C5%99-stromy-teplo-1105209/</a:t>
            </a:r>
            <a:endParaRPr lang="cs-CZ" dirty="0"/>
          </a:p>
          <a:p>
            <a:r>
              <a:rPr lang="cs-CZ" dirty="0">
                <a:hlinkClick r:id="rId5"/>
              </a:rPr>
              <a:t>http://www.rakovnicko.cz/zpravodajstvi/aktuality-zpravy/zdravi/758-kour-z-komina-pradelny-firmy-triton-poburuje-rakovnicke-obcany.html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21874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http://zoom.iprima.cz/clanky/nejhorsi-smog-v-dejinach-zabil-za-par-dni-12-000-lidi-zadusili-se-prachem</a:t>
            </a:r>
            <a:endParaRPr lang="cs-CZ" dirty="0"/>
          </a:p>
          <a:p>
            <a:r>
              <a:rPr lang="cs-CZ" dirty="0">
                <a:hlinkClick r:id="rId3"/>
              </a:rPr>
              <a:t>http://inhabitat.com/the-history-of-earth-day/los-angeles-smog-1/</a:t>
            </a:r>
            <a:endParaRPr lang="cs-CZ" dirty="0"/>
          </a:p>
          <a:p>
            <a:r>
              <a:rPr lang="cs-CZ" dirty="0">
                <a:hlinkClick r:id="rId4"/>
              </a:rPr>
              <a:t>https://sites.google.com/a/eto.vurv.cz/monitoring-imisi/monitoring-imisi/vyzkumna-zprava/2-atmosfericka-depozice-a-vliv-imisi-na-zemedelskou-vyrobu/2-7-emise-imise-a-depozice</a:t>
            </a:r>
            <a:endParaRPr lang="cs-CZ" dirty="0"/>
          </a:p>
          <a:p>
            <a:r>
              <a:rPr lang="cs-CZ" dirty="0">
                <a:hlinkClick r:id="rId5"/>
              </a:rPr>
              <a:t>http://www.tatanamaterske.cz/kvalita-ovzdusi-rozptylove-podminky-inverze</a:t>
            </a:r>
            <a:endParaRPr lang="cs-CZ" dirty="0"/>
          </a:p>
          <a:p>
            <a:r>
              <a:rPr lang="cs-CZ" dirty="0">
                <a:hlinkClick r:id="rId6"/>
              </a:rPr>
              <a:t>http://www.e-pocasi.cz/upozorneni/pozor-take-na-nepriznive-rozptylove-podminky-532.html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0431160"/>
      </p:ext>
    </p:extLst>
  </p:cSld>
  <p:clrMapOvr>
    <a:masterClrMapping/>
  </p:clrMapOvr>
</p:sld>
</file>

<file path=ppt/theme/theme1.xml><?xml version="1.0" encoding="utf-8"?>
<a:theme xmlns:a="http://schemas.openxmlformats.org/drawingml/2006/main" name="Předloh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Georgia"/>
        <a:ea typeface=""/>
        <a:cs typeface=""/>
      </a:majorFont>
      <a:minorFont>
        <a:latin typeface="Georg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ředloha" id="{A5FD3C20-FDC0-43AD-A6A6-E40C1B4305E7}" vid="{83FEC3A5-79E1-4584-A467-7949743FFE91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Předloha</Template>
  <TotalTime>6337</TotalTime>
  <Words>993</Words>
  <Application>Microsoft Office PowerPoint</Application>
  <PresentationFormat>Předvádění na obrazovce (4:3)</PresentationFormat>
  <Paragraphs>172</Paragraphs>
  <Slides>21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Předloha</vt:lpstr>
      <vt:lpstr>Kvalita ovzduší</vt:lpstr>
      <vt:lpstr>Znečišťující příměsi</vt:lpstr>
      <vt:lpstr>Emise a imise</vt:lpstr>
      <vt:lpstr>Rozptylové podmínky</vt:lpstr>
      <vt:lpstr>Znečišťující látky</vt:lpstr>
      <vt:lpstr>Znečišťující látky</vt:lpstr>
      <vt:lpstr>Aktuálně nejproblematičtější látky (v ČR)</vt:lpstr>
      <vt:lpstr>Kyselé deště</vt:lpstr>
      <vt:lpstr>České příhraniční hory  (Krušné, Jizerské, Orlické, Krkonoše) </vt:lpstr>
      <vt:lpstr>Smog</vt:lpstr>
      <vt:lpstr>Smog</vt:lpstr>
      <vt:lpstr>Snímek 12</vt:lpstr>
      <vt:lpstr>Proč bývá horší kvalita ovzduší v zimě?</vt:lpstr>
      <vt:lpstr>Zdroje znečištění</vt:lpstr>
      <vt:lpstr>Případová studie</vt:lpstr>
      <vt:lpstr>Náměty na diskusi</vt:lpstr>
      <vt:lpstr>Náměty na diskusi-doprava</vt:lpstr>
      <vt:lpstr>Náměty na diskusi-malé zdroje</vt:lpstr>
      <vt:lpstr>Náměty na diskusi-velké zdroje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Meteorologie</dc:title>
  <dc:creator>Admin</dc:creator>
  <cp:lastModifiedBy>Dum</cp:lastModifiedBy>
  <cp:revision>292</cp:revision>
  <dcterms:created xsi:type="dcterms:W3CDTF">2014-09-11T07:53:24Z</dcterms:created>
  <dcterms:modified xsi:type="dcterms:W3CDTF">2017-07-14T15:15:28Z</dcterms:modified>
</cp:coreProperties>
</file>