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29" r:id="rId4"/>
    <p:sldId id="344" r:id="rId5"/>
    <p:sldId id="334" r:id="rId6"/>
    <p:sldId id="338" r:id="rId7"/>
    <p:sldId id="336" r:id="rId8"/>
    <p:sldId id="366" r:id="rId9"/>
    <p:sldId id="364" r:id="rId10"/>
    <p:sldId id="365" r:id="rId11"/>
    <p:sldId id="353" r:id="rId12"/>
    <p:sldId id="335" r:id="rId13"/>
    <p:sldId id="362" r:id="rId14"/>
    <p:sldId id="361" r:id="rId15"/>
    <p:sldId id="332" r:id="rId16"/>
    <p:sldId id="355" r:id="rId17"/>
    <p:sldId id="352" r:id="rId18"/>
    <p:sldId id="358" r:id="rId19"/>
    <p:sldId id="354" r:id="rId20"/>
    <p:sldId id="359" r:id="rId21"/>
    <p:sldId id="345" r:id="rId22"/>
    <p:sldId id="349" r:id="rId23"/>
    <p:sldId id="350" r:id="rId24"/>
    <p:sldId id="343" r:id="rId25"/>
    <p:sldId id="363" r:id="rId26"/>
    <p:sldId id="34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liš" initials="P" lastIdx="1" clrIdx="0">
    <p:extLst>
      <p:ext uri="{19B8F6BF-5375-455C-9EA6-DF929625EA0E}">
        <p15:presenceInfo xmlns:p15="http://schemas.microsoft.com/office/powerpoint/2012/main" xmlns="" userId="Poliš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5" autoAdjust="0"/>
    <p:restoredTop sz="82841" autoAdjust="0"/>
  </p:normalViewPr>
  <p:slideViewPr>
    <p:cSldViewPr>
      <p:cViewPr varScale="1">
        <p:scale>
          <a:sx n="83" d="100"/>
          <a:sy n="83" d="100"/>
        </p:scale>
        <p:origin x="-70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25F755-02D3-41CB-9EBC-11E5C7D9528B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22DA9-5383-4AB8-931D-219D01B54BB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524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Nowcasting</a:t>
            </a:r>
            <a:r>
              <a:rPr lang="cs-CZ" dirty="0"/>
              <a:t> = předpověď na základě aktuálního stavu počasí (podrobnější informace – následující snímek)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910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Princip </a:t>
            </a:r>
            <a:r>
              <a:rPr lang="cs-CZ" dirty="0" err="1"/>
              <a:t>nowcastingu</a:t>
            </a:r>
            <a:r>
              <a:rPr lang="cs-CZ" dirty="0"/>
              <a:t> je poměrně jednoduchý. Na základě stavu počasí v nedaleké lokalitě odhadujeme počasí u nás.</a:t>
            </a:r>
          </a:p>
          <a:p>
            <a:r>
              <a:rPr lang="cs-CZ" dirty="0"/>
              <a:t>Př. na radaru je patrná srážková činnost v Hradci Králové postupující od západu, pravděpodobně bude brzy pršet i v Holicích.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6450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Zlínský kraj má svůj radar, není pod ČHMÚ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8302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Informace je možné nechat žáky odpověď zjistit online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2705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Informace o čase UTC je uvedena pro případ, že by si žáci mysleli, že radar dokáže předpovídat počasí.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9987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problémem je interference</a:t>
            </a:r>
            <a:r>
              <a:rPr lang="cs-CZ" baseline="0" dirty="0"/>
              <a:t> </a:t>
            </a:r>
            <a:r>
              <a:rPr lang="cs-CZ" dirty="0"/>
              <a:t>–</a:t>
            </a:r>
            <a:r>
              <a:rPr lang="cs-CZ" baseline="0" dirty="0"/>
              <a:t> rušivý vliv nesprávně provozovaného vysílače (např. </a:t>
            </a:r>
            <a:r>
              <a:rPr lang="cs-CZ" baseline="0" dirty="0" err="1"/>
              <a:t>wifi</a:t>
            </a:r>
            <a:r>
              <a:rPr lang="cs-CZ" baseline="0" dirty="0"/>
              <a:t>), na obrázku oblast Slovenska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915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udávají vertikální mohutnost srážkové činnosti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2928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cs-CZ" baseline="0" dirty="0"/>
              <a:t>Je to patrné i prohnutí na okrajích snímku.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8650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obecně jsou častými provozovateli webkamer:</a:t>
            </a:r>
          </a:p>
          <a:p>
            <a:r>
              <a:rPr lang="cs-CZ" dirty="0"/>
              <a:t>obce </a:t>
            </a:r>
          </a:p>
          <a:p>
            <a:r>
              <a:rPr lang="cs-CZ" dirty="0"/>
              <a:t>lyžařská střediska</a:t>
            </a:r>
          </a:p>
          <a:p>
            <a:r>
              <a:rPr lang="cs-CZ" dirty="0"/>
              <a:t>turistické portály</a:t>
            </a:r>
          </a:p>
          <a:p>
            <a:r>
              <a:rPr lang="cs-CZ" dirty="0"/>
              <a:t>ČHMÚ</a:t>
            </a:r>
          </a:p>
          <a:p>
            <a:endParaRPr lang="cs-CZ" dirty="0"/>
          </a:p>
          <a:p>
            <a:r>
              <a:rPr lang="cs-CZ" dirty="0"/>
              <a:t>Je vhodné dále rozvinout se žáky toto téma formou diskuse.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Například: Proč zrovna tyto organizace (města, lyžařská střediska) provozují webkamery? K čemu webkamery slouží?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3223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ČHMÚ – Český hydrometeorologický ústav</a:t>
            </a:r>
          </a:p>
          <a:p>
            <a:endParaRPr lang="cs-CZ" dirty="0"/>
          </a:p>
          <a:p>
            <a:r>
              <a:rPr lang="cs-CZ" dirty="0"/>
              <a:t>profesionální stanice tvoří páteřní síť stanic ČHMÚ (vyznačeny červeně), velké nároky na kvalitu měřících zařízení.</a:t>
            </a:r>
          </a:p>
          <a:p>
            <a:r>
              <a:rPr lang="cs-CZ" dirty="0"/>
              <a:t>amatérské – ne všechny jsou zobrazeny na mapě, protože ne všechny spolupracují s ČHMÚ (nedostatečné technické vybavení, nezájem z jedné či druhé strany,…)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9744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Může se jednat o amatérskou stanici – i takovou, která nespolupracuje s ČHMÚ. Pro Holice se jedná konkrétně o amatérskou stanici Holice – Kamenec.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51479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dirty="0"/>
              <a:t>Pro výpočty jsou potřeba velmi výkonné počítače.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I malá změna ve vstupních datech dělá velké rozdíly na výstupu – důvod, proč je velmi těžké modelovat vývoj počasí. Pro kvalitní výstup jsou potřeba kvalitní naměřená data.</a:t>
            </a:r>
          </a:p>
          <a:p>
            <a:pPr lvl="0"/>
            <a:r>
              <a:rPr lang="cs-CZ" dirty="0"/>
              <a:t>Meteorologických modelů existuje celá řada, v </a:t>
            </a:r>
            <a:r>
              <a:rPr lang="cs-CZ" dirty="0" err="1"/>
              <a:t>Čr</a:t>
            </a:r>
            <a:r>
              <a:rPr lang="cs-CZ" dirty="0"/>
              <a:t> nejpoužívanější model Aladin – vyvinut ve Francii společností </a:t>
            </a:r>
            <a:r>
              <a:rPr lang="cs-CZ" dirty="0" err="1"/>
              <a:t>Meteo</a:t>
            </a:r>
            <a:r>
              <a:rPr lang="cs-CZ" dirty="0"/>
              <a:t>-France.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28323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Textová předpověď je tedy zpřesněná předpověď vycházející z matematického modelu (např. Aladin). Přidanou hodnotou je každodenní zkušenost meteorologa – jeho znalosti místních podmínek a vhodností různých modelů pro jednotlivé lokality.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8361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dirty="0"/>
              <a:t>Nejvyšší úspešnost předpovědi je na následující den</a:t>
            </a:r>
          </a:p>
          <a:p>
            <a:pPr lvl="0"/>
            <a:r>
              <a:rPr lang="cs-CZ" dirty="0"/>
              <a:t>Úspěšnost předpovědi na nejbližší 3 dny dnes přesahuje 90% </a:t>
            </a:r>
          </a:p>
          <a:p>
            <a:pPr lvl="0"/>
            <a:r>
              <a:rPr lang="cs-CZ" dirty="0"/>
              <a:t>Úspěšnost předpovědí se postupně zvyšuje.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28184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Vlevo – předpověď na 4. den dopředu – podrobnější informace</a:t>
            </a:r>
          </a:p>
          <a:p>
            <a:r>
              <a:rPr lang="cs-CZ" dirty="0"/>
              <a:t>Vpravo – předpověď na 5. den dopředu – jen jedna ikona pro celou </a:t>
            </a:r>
            <a:r>
              <a:rPr lang="cs-CZ" dirty="0" err="1"/>
              <a:t>Čr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0896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Na internetu je mnoho dat také s souvislostí s monitoringem kvality ovzduší. Často jsou i přehledně graficky zpracované formou grafů či map.</a:t>
            </a:r>
          </a:p>
          <a:p>
            <a:r>
              <a:rPr lang="cs-CZ" dirty="0"/>
              <a:t>Upozornit</a:t>
            </a:r>
            <a:r>
              <a:rPr lang="cs-CZ" baseline="0" dirty="0"/>
              <a:t> na data imisního monitoringu (na webu www.chmi.cz)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8477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71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7937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1642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5032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805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2165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2719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0495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7598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9309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5901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1852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5848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8547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3948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54105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DD503-9607-4E76-A04C-E99BDF92CFCF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A7EF-F304-423D-B42D-B88CDCB77F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3466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13690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60986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15660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13358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29223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11076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2843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03088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92187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66291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45265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42654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3855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23407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94621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63233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62504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7970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6021" y="4547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6021" y="170303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DD503-9607-4E76-A04C-E99BDF92CFCF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8A7EF-F304-423D-B42D-B88CDCB77F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8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9" name="Zástupný symbol pro datum 3"/>
          <p:cNvSpPr txBox="1">
            <a:spLocks/>
          </p:cNvSpPr>
          <p:nvPr/>
        </p:nvSpPr>
        <p:spPr>
          <a:xfrm>
            <a:off x="454818" y="220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42DD503-9607-4E76-A04C-E99BDF92CFCF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10" name="Zástupný symbol pro číslo snímku 5"/>
          <p:cNvSpPr txBox="1">
            <a:spLocks/>
          </p:cNvSpPr>
          <p:nvPr/>
        </p:nvSpPr>
        <p:spPr>
          <a:xfrm>
            <a:off x="6550818" y="220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D68A7EF-F304-423D-B42D-B88CDCB77F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4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5" name="Rectangle 5"/>
          <p:cNvSpPr/>
          <p:nvPr/>
        </p:nvSpPr>
        <p:spPr>
          <a:xfrm>
            <a:off x="-15217" y="76778"/>
            <a:ext cx="9156848" cy="768518"/>
          </a:xfrm>
          <a:custGeom>
            <a:avLst/>
            <a:gdLst>
              <a:gd name="connsiteX0" fmla="*/ 0 w 9141619"/>
              <a:gd name="connsiteY0" fmla="*/ 0 h 489118"/>
              <a:gd name="connsiteX1" fmla="*/ 9141619 w 9141619"/>
              <a:gd name="connsiteY1" fmla="*/ 0 h 489118"/>
              <a:gd name="connsiteX2" fmla="*/ 9141619 w 9141619"/>
              <a:gd name="connsiteY2" fmla="*/ 489118 h 489118"/>
              <a:gd name="connsiteX3" fmla="*/ 0 w 9141619"/>
              <a:gd name="connsiteY3" fmla="*/ 489118 h 489118"/>
              <a:gd name="connsiteX4" fmla="*/ 0 w 9141619"/>
              <a:gd name="connsiteY4" fmla="*/ 0 h 4891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001919 w 9141619"/>
              <a:gd name="connsiteY2" fmla="*/ 3494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0 w 9179719"/>
              <a:gd name="connsiteY3" fmla="*/ 628818 h 628818"/>
              <a:gd name="connsiteX4" fmla="*/ 0 w 91797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7721600 w 9179719"/>
              <a:gd name="connsiteY3" fmla="*/ 456945 h 628818"/>
              <a:gd name="connsiteX4" fmla="*/ 1968500 w 9179719"/>
              <a:gd name="connsiteY4" fmla="*/ 266445 h 628818"/>
              <a:gd name="connsiteX5" fmla="*/ 0 w 9179719"/>
              <a:gd name="connsiteY5" fmla="*/ 628818 h 628818"/>
              <a:gd name="connsiteX6" fmla="*/ 0 w 9179719"/>
              <a:gd name="connsiteY6" fmla="*/ 0 h 628818"/>
              <a:gd name="connsiteX0" fmla="*/ 0 w 9179868"/>
              <a:gd name="connsiteY0" fmla="*/ 0 h 628818"/>
              <a:gd name="connsiteX1" fmla="*/ 9179868 w 9179868"/>
              <a:gd name="connsiteY1" fmla="*/ 12700 h 628818"/>
              <a:gd name="connsiteX2" fmla="*/ 9179719 w 9179868"/>
              <a:gd name="connsiteY2" fmla="*/ 349418 h 628818"/>
              <a:gd name="connsiteX3" fmla="*/ 7721600 w 9179868"/>
              <a:gd name="connsiteY3" fmla="*/ 456945 h 628818"/>
              <a:gd name="connsiteX4" fmla="*/ 1968500 w 9179868"/>
              <a:gd name="connsiteY4" fmla="*/ 266445 h 628818"/>
              <a:gd name="connsiteX5" fmla="*/ 0 w 9179868"/>
              <a:gd name="connsiteY5" fmla="*/ 628818 h 628818"/>
              <a:gd name="connsiteX6" fmla="*/ 0 w 9179868"/>
              <a:gd name="connsiteY6" fmla="*/ 0 h 628818"/>
              <a:gd name="connsiteX0" fmla="*/ 12750 w 9192618"/>
              <a:gd name="connsiteY0" fmla="*/ 0 h 768518"/>
              <a:gd name="connsiteX1" fmla="*/ 9192618 w 9192618"/>
              <a:gd name="connsiteY1" fmla="*/ 12700 h 768518"/>
              <a:gd name="connsiteX2" fmla="*/ 9192469 w 9192618"/>
              <a:gd name="connsiteY2" fmla="*/ 349418 h 768518"/>
              <a:gd name="connsiteX3" fmla="*/ 7734350 w 9192618"/>
              <a:gd name="connsiteY3" fmla="*/ 456945 h 768518"/>
              <a:gd name="connsiteX4" fmla="*/ 1981250 w 9192618"/>
              <a:gd name="connsiteY4" fmla="*/ 266445 h 768518"/>
              <a:gd name="connsiteX5" fmla="*/ 0 w 9192618"/>
              <a:gd name="connsiteY5" fmla="*/ 768518 h 768518"/>
              <a:gd name="connsiteX6" fmla="*/ 12750 w 9192618"/>
              <a:gd name="connsiteY6" fmla="*/ 0 h 768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92618" h="768518">
                <a:moveTo>
                  <a:pt x="12750" y="0"/>
                </a:moveTo>
                <a:lnTo>
                  <a:pt x="9192618" y="12700"/>
                </a:lnTo>
                <a:cubicBezTo>
                  <a:pt x="9192568" y="124939"/>
                  <a:pt x="9192519" y="237179"/>
                  <a:pt x="9192469" y="349418"/>
                </a:cubicBezTo>
                <a:cubicBezTo>
                  <a:pt x="9125133" y="408642"/>
                  <a:pt x="8936220" y="470774"/>
                  <a:pt x="7734350" y="456945"/>
                </a:cubicBezTo>
                <a:cubicBezTo>
                  <a:pt x="6532480" y="443116"/>
                  <a:pt x="3437517" y="220866"/>
                  <a:pt x="1981250" y="266445"/>
                </a:cubicBezTo>
                <a:cubicBezTo>
                  <a:pt x="321783" y="361836"/>
                  <a:pt x="656167" y="647727"/>
                  <a:pt x="0" y="768518"/>
                </a:cubicBezTo>
                <a:lnTo>
                  <a:pt x="12750" y="0"/>
                </a:lnTo>
                <a:close/>
              </a:path>
            </a:pathLst>
          </a:cu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2" name="Rectangle 5"/>
          <p:cNvSpPr/>
          <p:nvPr/>
        </p:nvSpPr>
        <p:spPr>
          <a:xfrm>
            <a:off x="-12699" y="-12445"/>
            <a:ext cx="9156848" cy="768518"/>
          </a:xfrm>
          <a:custGeom>
            <a:avLst/>
            <a:gdLst>
              <a:gd name="connsiteX0" fmla="*/ 0 w 9141619"/>
              <a:gd name="connsiteY0" fmla="*/ 0 h 489118"/>
              <a:gd name="connsiteX1" fmla="*/ 9141619 w 9141619"/>
              <a:gd name="connsiteY1" fmla="*/ 0 h 489118"/>
              <a:gd name="connsiteX2" fmla="*/ 9141619 w 9141619"/>
              <a:gd name="connsiteY2" fmla="*/ 489118 h 489118"/>
              <a:gd name="connsiteX3" fmla="*/ 0 w 9141619"/>
              <a:gd name="connsiteY3" fmla="*/ 489118 h 489118"/>
              <a:gd name="connsiteX4" fmla="*/ 0 w 9141619"/>
              <a:gd name="connsiteY4" fmla="*/ 0 h 4891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001919 w 9141619"/>
              <a:gd name="connsiteY2" fmla="*/ 3494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0 w 9179719"/>
              <a:gd name="connsiteY3" fmla="*/ 628818 h 628818"/>
              <a:gd name="connsiteX4" fmla="*/ 0 w 91797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7721600 w 9179719"/>
              <a:gd name="connsiteY3" fmla="*/ 456945 h 628818"/>
              <a:gd name="connsiteX4" fmla="*/ 1968500 w 9179719"/>
              <a:gd name="connsiteY4" fmla="*/ 266445 h 628818"/>
              <a:gd name="connsiteX5" fmla="*/ 0 w 9179719"/>
              <a:gd name="connsiteY5" fmla="*/ 628818 h 628818"/>
              <a:gd name="connsiteX6" fmla="*/ 0 w 9179719"/>
              <a:gd name="connsiteY6" fmla="*/ 0 h 628818"/>
              <a:gd name="connsiteX0" fmla="*/ 0 w 9179868"/>
              <a:gd name="connsiteY0" fmla="*/ 0 h 628818"/>
              <a:gd name="connsiteX1" fmla="*/ 9179868 w 9179868"/>
              <a:gd name="connsiteY1" fmla="*/ 12700 h 628818"/>
              <a:gd name="connsiteX2" fmla="*/ 9179719 w 9179868"/>
              <a:gd name="connsiteY2" fmla="*/ 349418 h 628818"/>
              <a:gd name="connsiteX3" fmla="*/ 7721600 w 9179868"/>
              <a:gd name="connsiteY3" fmla="*/ 456945 h 628818"/>
              <a:gd name="connsiteX4" fmla="*/ 1968500 w 9179868"/>
              <a:gd name="connsiteY4" fmla="*/ 266445 h 628818"/>
              <a:gd name="connsiteX5" fmla="*/ 0 w 9179868"/>
              <a:gd name="connsiteY5" fmla="*/ 628818 h 628818"/>
              <a:gd name="connsiteX6" fmla="*/ 0 w 9179868"/>
              <a:gd name="connsiteY6" fmla="*/ 0 h 628818"/>
              <a:gd name="connsiteX0" fmla="*/ 12750 w 9192618"/>
              <a:gd name="connsiteY0" fmla="*/ 0 h 768518"/>
              <a:gd name="connsiteX1" fmla="*/ 9192618 w 9192618"/>
              <a:gd name="connsiteY1" fmla="*/ 12700 h 768518"/>
              <a:gd name="connsiteX2" fmla="*/ 9192469 w 9192618"/>
              <a:gd name="connsiteY2" fmla="*/ 349418 h 768518"/>
              <a:gd name="connsiteX3" fmla="*/ 7734350 w 9192618"/>
              <a:gd name="connsiteY3" fmla="*/ 456945 h 768518"/>
              <a:gd name="connsiteX4" fmla="*/ 1981250 w 9192618"/>
              <a:gd name="connsiteY4" fmla="*/ 266445 h 768518"/>
              <a:gd name="connsiteX5" fmla="*/ 0 w 9192618"/>
              <a:gd name="connsiteY5" fmla="*/ 768518 h 768518"/>
              <a:gd name="connsiteX6" fmla="*/ 12750 w 9192618"/>
              <a:gd name="connsiteY6" fmla="*/ 0 h 768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92618" h="768518">
                <a:moveTo>
                  <a:pt x="12750" y="0"/>
                </a:moveTo>
                <a:lnTo>
                  <a:pt x="9192618" y="12700"/>
                </a:lnTo>
                <a:cubicBezTo>
                  <a:pt x="9192568" y="124939"/>
                  <a:pt x="9192519" y="237179"/>
                  <a:pt x="9192469" y="349418"/>
                </a:cubicBezTo>
                <a:cubicBezTo>
                  <a:pt x="9125133" y="408642"/>
                  <a:pt x="8936220" y="470774"/>
                  <a:pt x="7734350" y="456945"/>
                </a:cubicBezTo>
                <a:cubicBezTo>
                  <a:pt x="6532480" y="443116"/>
                  <a:pt x="3437517" y="220866"/>
                  <a:pt x="1981250" y="266445"/>
                </a:cubicBezTo>
                <a:cubicBezTo>
                  <a:pt x="321783" y="361836"/>
                  <a:pt x="656167" y="647727"/>
                  <a:pt x="0" y="768518"/>
                </a:cubicBezTo>
                <a:lnTo>
                  <a:pt x="12750" y="0"/>
                </a:lnTo>
                <a:close/>
              </a:path>
            </a:pathLst>
          </a:cu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6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7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</p:spTree>
    <p:extLst>
      <p:ext uri="{BB962C8B-B14F-4D97-AF65-F5344CB8AC3E}">
        <p14:creationId xmlns:p14="http://schemas.microsoft.com/office/powerpoint/2010/main" xmlns="" val="318494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96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7323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radar4ctu.bourky.cz/Ruseni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radar.bourky.cz/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chmi.cz/aktualni-situace/aktualni-stav-pocasi/ceska-republika/stanice/dobrovolne-stanice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mi.cz/" TargetMode="External"/><Relationship Id="rId2" Type="http://schemas.openxmlformats.org/officeDocument/2006/relationships/hyperlink" Target="http://www.pocasi.idnes.cz/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windy.co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mi.cz/" TargetMode="External"/><Relationship Id="rId2" Type="http://schemas.openxmlformats.org/officeDocument/2006/relationships/hyperlink" Target="http://www.yr.no/" TargetMode="Externa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chmi.cz/predpovedi/predpovedi-pocasi/ceska-republika/meteorologicka-terminologie" TargetMode="Externa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teocentrum.cz/" TargetMode="External"/><Relationship Id="rId2" Type="http://schemas.openxmlformats.org/officeDocument/2006/relationships/hyperlink" Target="http://www.in-pocasi.cz/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klimadiagramme.de/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rmy.cz/images/id_8001_9000/8753/radar/k34.htm" TargetMode="External"/><Relationship Id="rId3" Type="http://schemas.openxmlformats.org/officeDocument/2006/relationships/hyperlink" Target="http://www.chmi.cz/" TargetMode="External"/><Relationship Id="rId7" Type="http://schemas.openxmlformats.org/officeDocument/2006/relationships/hyperlink" Target="http://www.chmi.cz/files/portal/docs/meteo/ov/aladin/results/public/meteogramy/meteogram_page_portal/m.html" TargetMode="External"/><Relationship Id="rId2" Type="http://schemas.openxmlformats.org/officeDocument/2006/relationships/hyperlink" Target="http://www.yr.no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chmi.cz/files/portal/docs/meteo/rad/data_jsradview.html" TargetMode="External"/><Relationship Id="rId5" Type="http://schemas.openxmlformats.org/officeDocument/2006/relationships/hyperlink" Target="http://chmi.cz/" TargetMode="External"/><Relationship Id="rId10" Type="http://schemas.openxmlformats.org/officeDocument/2006/relationships/hyperlink" Target="https://www.geocaching.com/geocache/GC2CKK0_radar-skalky?guid=0165ca96-8440-4a1f-80ce-dc590b14d5f4" TargetMode="External"/><Relationship Id="rId4" Type="http://schemas.openxmlformats.org/officeDocument/2006/relationships/hyperlink" Target="http://radar.bourky.cz/" TargetMode="External"/><Relationship Id="rId9" Type="http://schemas.openxmlformats.org/officeDocument/2006/relationships/hyperlink" Target="http://meteostanice.agrobiologie.cz/vypocet.php?abou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Předpověď počasí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Hodina v PC učebně</a:t>
            </a:r>
          </a:p>
        </p:txBody>
      </p:sp>
    </p:spTree>
    <p:extLst>
      <p:ext uri="{BB962C8B-B14F-4D97-AF65-F5344CB8AC3E}">
        <p14:creationId xmlns:p14="http://schemas.microsoft.com/office/powerpoint/2010/main" xmlns="" val="132606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31458"/>
            <a:ext cx="8229600" cy="1917421"/>
          </a:xfrm>
        </p:spPr>
        <p:txBody>
          <a:bodyPr>
            <a:normAutofit/>
          </a:bodyPr>
          <a:lstStyle/>
          <a:p>
            <a:r>
              <a:rPr lang="cs-CZ" b="1" dirty="0"/>
              <a:t>Předpovědi počasí</a:t>
            </a:r>
            <a:r>
              <a:rPr lang="cs-CZ" dirty="0"/>
              <a:t/>
            </a:r>
            <a:br>
              <a:rPr lang="cs-CZ" dirty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2623" y="1713613"/>
            <a:ext cx="2282922" cy="4523698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2800" i="1" dirty="0"/>
              <a:t>současnost</a:t>
            </a:r>
          </a:p>
          <a:p>
            <a:pPr marL="0" indent="0">
              <a:spcAft>
                <a:spcPts val="600"/>
              </a:spcAft>
              <a:buNone/>
            </a:pPr>
            <a:endParaRPr lang="cs-CZ" sz="2800" i="1" dirty="0"/>
          </a:p>
          <a:p>
            <a:pPr marL="0" indent="0">
              <a:spcAft>
                <a:spcPts val="600"/>
              </a:spcAft>
              <a:buNone/>
            </a:pPr>
            <a:r>
              <a:rPr lang="cs-CZ" sz="2800" i="1" dirty="0"/>
              <a:t>1-3 dny</a:t>
            </a:r>
          </a:p>
          <a:p>
            <a:pPr marL="0" indent="0">
              <a:spcAft>
                <a:spcPts val="600"/>
              </a:spcAft>
              <a:buNone/>
            </a:pPr>
            <a:endParaRPr lang="cs-CZ" sz="2800" i="1" dirty="0"/>
          </a:p>
          <a:p>
            <a:pPr marL="0" indent="0">
              <a:spcAft>
                <a:spcPts val="600"/>
              </a:spcAft>
              <a:buNone/>
            </a:pPr>
            <a:r>
              <a:rPr lang="cs-CZ" sz="2800" i="1" dirty="0"/>
              <a:t>týden</a:t>
            </a:r>
          </a:p>
          <a:p>
            <a:pPr marL="0" indent="0">
              <a:spcAft>
                <a:spcPts val="600"/>
              </a:spcAft>
              <a:buNone/>
            </a:pPr>
            <a:endParaRPr lang="cs-CZ" sz="2800" i="1" dirty="0"/>
          </a:p>
          <a:p>
            <a:pPr marL="0" indent="0">
              <a:spcAft>
                <a:spcPts val="600"/>
              </a:spcAft>
              <a:buNone/>
            </a:pPr>
            <a:r>
              <a:rPr lang="cs-CZ" sz="2800" i="1" dirty="0"/>
              <a:t>měsíc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753104" y="1713612"/>
            <a:ext cx="2689448" cy="45236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2400"/>
              </a:spcAft>
              <a:buFont typeface="Arial" pitchFamily="34" charset="0"/>
              <a:buNone/>
            </a:pPr>
            <a:r>
              <a:rPr lang="cs-CZ" sz="2800" b="1" dirty="0" err="1"/>
              <a:t>nowcasting</a:t>
            </a:r>
            <a:endParaRPr lang="cs-CZ" sz="2800" b="1" dirty="0"/>
          </a:p>
          <a:p>
            <a:pPr marL="0" indent="0" algn="ctr">
              <a:spcAft>
                <a:spcPts val="2400"/>
              </a:spcAft>
              <a:buFont typeface="Arial" pitchFamily="34" charset="0"/>
              <a:buNone/>
            </a:pPr>
            <a:r>
              <a:rPr lang="cs-CZ" sz="2800" b="1" dirty="0"/>
              <a:t>krátkodobá předpověď</a:t>
            </a:r>
          </a:p>
          <a:p>
            <a:pPr marL="0" indent="0" algn="ctr">
              <a:spcAft>
                <a:spcPts val="2400"/>
              </a:spcAft>
              <a:buFont typeface="Arial" pitchFamily="34" charset="0"/>
              <a:buNone/>
            </a:pPr>
            <a:r>
              <a:rPr lang="cs-CZ" sz="2800" b="1" dirty="0"/>
              <a:t>střednědobá předpověď</a:t>
            </a:r>
          </a:p>
          <a:p>
            <a:pPr marL="0" indent="0" algn="ctr">
              <a:spcAft>
                <a:spcPts val="2400"/>
              </a:spcAft>
              <a:buFont typeface="Arial" pitchFamily="34" charset="0"/>
              <a:buNone/>
            </a:pPr>
            <a:r>
              <a:rPr lang="cs-CZ" sz="2800" b="1" dirty="0"/>
              <a:t>dlouhodobý výhled</a:t>
            </a:r>
          </a:p>
        </p:txBody>
      </p:sp>
      <p:sp>
        <p:nvSpPr>
          <p:cNvPr id="8" name="Lichoběžník 7"/>
          <p:cNvSpPr/>
          <p:nvPr/>
        </p:nvSpPr>
        <p:spPr>
          <a:xfrm rot="10800000">
            <a:off x="5580112" y="1713612"/>
            <a:ext cx="3570266" cy="4595707"/>
          </a:xfrm>
          <a:custGeom>
            <a:avLst/>
            <a:gdLst>
              <a:gd name="connsiteX0" fmla="*/ 0 w 3632078"/>
              <a:gd name="connsiteY0" fmla="*/ 4032448 h 4032448"/>
              <a:gd name="connsiteX1" fmla="*/ 908020 w 3632078"/>
              <a:gd name="connsiteY1" fmla="*/ 0 h 4032448"/>
              <a:gd name="connsiteX2" fmla="*/ 2724059 w 3632078"/>
              <a:gd name="connsiteY2" fmla="*/ 0 h 4032448"/>
              <a:gd name="connsiteX3" fmla="*/ 3632078 w 3632078"/>
              <a:gd name="connsiteY3" fmla="*/ 4032448 h 4032448"/>
              <a:gd name="connsiteX4" fmla="*/ 0 w 3632078"/>
              <a:gd name="connsiteY4" fmla="*/ 4032448 h 4032448"/>
              <a:gd name="connsiteX0" fmla="*/ 0 w 2817691"/>
              <a:gd name="connsiteY0" fmla="*/ 4032448 h 4032448"/>
              <a:gd name="connsiteX1" fmla="*/ 93633 w 2817691"/>
              <a:gd name="connsiteY1" fmla="*/ 0 h 4032448"/>
              <a:gd name="connsiteX2" fmla="*/ 1909672 w 2817691"/>
              <a:gd name="connsiteY2" fmla="*/ 0 h 4032448"/>
              <a:gd name="connsiteX3" fmla="*/ 2817691 w 2817691"/>
              <a:gd name="connsiteY3" fmla="*/ 4032448 h 4032448"/>
              <a:gd name="connsiteX4" fmla="*/ 0 w 2817691"/>
              <a:gd name="connsiteY4" fmla="*/ 4032448 h 4032448"/>
              <a:gd name="connsiteX0" fmla="*/ 0 w 2817691"/>
              <a:gd name="connsiteY0" fmla="*/ 4032448 h 4032448"/>
              <a:gd name="connsiteX1" fmla="*/ 93633 w 2817691"/>
              <a:gd name="connsiteY1" fmla="*/ 0 h 4032448"/>
              <a:gd name="connsiteX2" fmla="*/ 1738222 w 2817691"/>
              <a:gd name="connsiteY2" fmla="*/ 0 h 4032448"/>
              <a:gd name="connsiteX3" fmla="*/ 2817691 w 2817691"/>
              <a:gd name="connsiteY3" fmla="*/ 4032448 h 4032448"/>
              <a:gd name="connsiteX4" fmla="*/ 0 w 2817691"/>
              <a:gd name="connsiteY4" fmla="*/ 4032448 h 4032448"/>
              <a:gd name="connsiteX0" fmla="*/ 0 w 3074866"/>
              <a:gd name="connsiteY0" fmla="*/ 4032448 h 4032448"/>
              <a:gd name="connsiteX1" fmla="*/ 93633 w 3074866"/>
              <a:gd name="connsiteY1" fmla="*/ 0 h 4032448"/>
              <a:gd name="connsiteX2" fmla="*/ 1738222 w 3074866"/>
              <a:gd name="connsiteY2" fmla="*/ 0 h 4032448"/>
              <a:gd name="connsiteX3" fmla="*/ 3074866 w 3074866"/>
              <a:gd name="connsiteY3" fmla="*/ 4032448 h 4032448"/>
              <a:gd name="connsiteX4" fmla="*/ 0 w 3074866"/>
              <a:gd name="connsiteY4" fmla="*/ 4032448 h 4032448"/>
              <a:gd name="connsiteX0" fmla="*/ 6379 w 3081245"/>
              <a:gd name="connsiteY0" fmla="*/ 4375805 h 4375805"/>
              <a:gd name="connsiteX1" fmla="*/ 0 w 3081245"/>
              <a:gd name="connsiteY1" fmla="*/ 0 h 4375805"/>
              <a:gd name="connsiteX2" fmla="*/ 1744601 w 3081245"/>
              <a:gd name="connsiteY2" fmla="*/ 343357 h 4375805"/>
              <a:gd name="connsiteX3" fmla="*/ 3081245 w 3081245"/>
              <a:gd name="connsiteY3" fmla="*/ 4375805 h 4375805"/>
              <a:gd name="connsiteX4" fmla="*/ 6379 w 3081245"/>
              <a:gd name="connsiteY4" fmla="*/ 4375805 h 4375805"/>
              <a:gd name="connsiteX0" fmla="*/ 6379 w 3081245"/>
              <a:gd name="connsiteY0" fmla="*/ 4424857 h 4424857"/>
              <a:gd name="connsiteX1" fmla="*/ 0 w 3081245"/>
              <a:gd name="connsiteY1" fmla="*/ 49052 h 4424857"/>
              <a:gd name="connsiteX2" fmla="*/ 1330264 w 3081245"/>
              <a:gd name="connsiteY2" fmla="*/ 0 h 4424857"/>
              <a:gd name="connsiteX3" fmla="*/ 3081245 w 3081245"/>
              <a:gd name="connsiteY3" fmla="*/ 4424857 h 4424857"/>
              <a:gd name="connsiteX4" fmla="*/ 6379 w 3081245"/>
              <a:gd name="connsiteY4" fmla="*/ 4424857 h 4424857"/>
              <a:gd name="connsiteX0" fmla="*/ 6379 w 3081245"/>
              <a:gd name="connsiteY0" fmla="*/ 4424857 h 4424857"/>
              <a:gd name="connsiteX1" fmla="*/ 0 w 3081245"/>
              <a:gd name="connsiteY1" fmla="*/ 1 h 4424857"/>
              <a:gd name="connsiteX2" fmla="*/ 1330264 w 3081245"/>
              <a:gd name="connsiteY2" fmla="*/ 0 h 4424857"/>
              <a:gd name="connsiteX3" fmla="*/ 3081245 w 3081245"/>
              <a:gd name="connsiteY3" fmla="*/ 4424857 h 4424857"/>
              <a:gd name="connsiteX4" fmla="*/ 6379 w 3081245"/>
              <a:gd name="connsiteY4" fmla="*/ 4424857 h 442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1245" h="4424857">
                <a:moveTo>
                  <a:pt x="6379" y="4424857"/>
                </a:moveTo>
                <a:cubicBezTo>
                  <a:pt x="4253" y="2966255"/>
                  <a:pt x="2126" y="1458603"/>
                  <a:pt x="0" y="1"/>
                </a:cubicBezTo>
                <a:lnTo>
                  <a:pt x="1330264" y="0"/>
                </a:lnTo>
                <a:lnTo>
                  <a:pt x="3081245" y="4424857"/>
                </a:lnTo>
                <a:lnTo>
                  <a:pt x="6379" y="4424857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246789" y="1710651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dirty="0">
                <a:solidFill>
                  <a:schemeClr val="bg1"/>
                </a:solidFill>
              </a:rPr>
              <a:t>vysoká úspěšnost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246789" y="5106576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dirty="0">
                <a:solidFill>
                  <a:schemeClr val="bg1"/>
                </a:solidFill>
              </a:rPr>
              <a:t>nízká úspěšnost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095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Nowcasting</a:t>
            </a:r>
            <a:endParaRPr lang="cs-CZ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/>
          <a:srcRect l="6279" t="13164" r="5726" b="4720"/>
          <a:stretch/>
        </p:blipFill>
        <p:spPr>
          <a:xfrm>
            <a:off x="3923928" y="3569660"/>
            <a:ext cx="5011483" cy="2629326"/>
          </a:xfrm>
          <a:prstGeom prst="rect">
            <a:avLst/>
          </a:prstGeom>
        </p:spPr>
      </p:pic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4888"/>
            <a:ext cx="8229600" cy="4444097"/>
          </a:xfrm>
        </p:spPr>
        <p:txBody>
          <a:bodyPr>
            <a:noAutofit/>
          </a:bodyPr>
          <a:lstStyle/>
          <a:p>
            <a:r>
              <a:rPr lang="cs-CZ" sz="3600" dirty="0"/>
              <a:t>předpověď na základě aktuálního stavu počasí</a:t>
            </a:r>
          </a:p>
          <a:p>
            <a:r>
              <a:rPr lang="cs-CZ" sz="3600" dirty="0"/>
              <a:t>nejčastěji využíváme:</a:t>
            </a:r>
          </a:p>
          <a:p>
            <a:pPr lvl="1"/>
            <a:r>
              <a:rPr lang="cs-CZ" dirty="0"/>
              <a:t>radar</a:t>
            </a:r>
          </a:p>
          <a:p>
            <a:pPr lvl="1"/>
            <a:r>
              <a:rPr lang="cs-CZ" dirty="0"/>
              <a:t>webkamery</a:t>
            </a:r>
          </a:p>
          <a:p>
            <a:pPr lvl="1"/>
            <a:r>
              <a:rPr lang="cs-CZ" dirty="0"/>
              <a:t>staniční data</a:t>
            </a:r>
          </a:p>
        </p:txBody>
      </p:sp>
    </p:spTree>
    <p:extLst>
      <p:ext uri="{BB962C8B-B14F-4D97-AF65-F5344CB8AC3E}">
        <p14:creationId xmlns:p14="http://schemas.microsoft.com/office/powerpoint/2010/main" xmlns="" val="114883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Meteorologický radar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565920"/>
            <a:ext cx="8229600" cy="4425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3429000"/>
            <a:ext cx="3816424" cy="2755458"/>
          </a:xfrm>
          <a:prstGeom prst="rect">
            <a:avLst/>
          </a:prstGeom>
        </p:spPr>
      </p:pic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457200" y="1698642"/>
            <a:ext cx="8229600" cy="3600400"/>
          </a:xfrm>
        </p:spPr>
        <p:txBody>
          <a:bodyPr>
            <a:noAutofit/>
          </a:bodyPr>
          <a:lstStyle/>
          <a:p>
            <a:r>
              <a:rPr lang="cs-CZ" dirty="0"/>
              <a:t>radary jsou v </a:t>
            </a:r>
            <a:r>
              <a:rPr lang="cs-CZ" dirty="0" smtClean="0"/>
              <a:t>ČR </a:t>
            </a:r>
            <a:r>
              <a:rPr lang="cs-CZ" dirty="0"/>
              <a:t>v provozu od 90. let </a:t>
            </a:r>
          </a:p>
          <a:p>
            <a:pPr lvl="1"/>
            <a:r>
              <a:rPr lang="cs-CZ" dirty="0"/>
              <a:t>Brdy (1995), Skalky (1999)</a:t>
            </a:r>
          </a:p>
          <a:p>
            <a:pPr lvl="2"/>
            <a:r>
              <a:rPr lang="cs-CZ" dirty="0"/>
              <a:t>2015: rozsáhlá modernizace</a:t>
            </a:r>
          </a:p>
          <a:p>
            <a:endParaRPr lang="cs-CZ" sz="3600" dirty="0"/>
          </a:p>
        </p:txBody>
      </p:sp>
      <p:pic>
        <p:nvPicPr>
          <p:cNvPr id="1026" name="Picture 2" descr="Výsledek obrázku pro radar skalk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24944"/>
            <a:ext cx="2517744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482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325562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Které z uvedených informací poskytuje radar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23528" y="2060848"/>
            <a:ext cx="8229600" cy="4133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None/>
            </a:pPr>
            <a:r>
              <a:rPr lang="cs-CZ" sz="3200" dirty="0"/>
              <a:t>Celkové množství oblačnosti</a:t>
            </a:r>
          </a:p>
          <a:p>
            <a:pPr marL="457200" lvl="1" indent="0" algn="ctr">
              <a:buNone/>
            </a:pPr>
            <a:r>
              <a:rPr lang="cs-CZ" sz="3200" dirty="0"/>
              <a:t>Výskyt bouřek</a:t>
            </a:r>
          </a:p>
          <a:p>
            <a:pPr marL="457200" lvl="1" indent="0" algn="ctr">
              <a:buNone/>
            </a:pPr>
            <a:r>
              <a:rPr lang="cs-CZ" sz="3200" dirty="0"/>
              <a:t>Rozložení teploty a tlaku</a:t>
            </a:r>
          </a:p>
          <a:p>
            <a:pPr marL="457200" lvl="1" indent="0" algn="ctr">
              <a:buNone/>
            </a:pPr>
            <a:r>
              <a:rPr lang="cs-CZ" sz="3200" dirty="0"/>
              <a:t>Aktuální rozložení srážek</a:t>
            </a:r>
          </a:p>
          <a:p>
            <a:pPr marL="457200" lvl="1" indent="0" algn="ctr">
              <a:buNone/>
            </a:pPr>
            <a:r>
              <a:rPr lang="cs-CZ" sz="3200" dirty="0"/>
              <a:t>Výhled srážek (např. za 3 hodiny)</a:t>
            </a:r>
          </a:p>
          <a:p>
            <a:pPr marL="457200" lvl="1" indent="0" algn="ctr">
              <a:buNone/>
            </a:pPr>
            <a:r>
              <a:rPr lang="cs-CZ" sz="3200" dirty="0"/>
              <a:t>Intenzitu srážek</a:t>
            </a:r>
          </a:p>
          <a:p>
            <a:pPr marL="457200" lvl="1" indent="0" algn="ctr">
              <a:buNone/>
            </a:pPr>
            <a:r>
              <a:rPr lang="cs-CZ" sz="3200" dirty="0"/>
              <a:t>Nedávnou historii srážkové činnosti</a:t>
            </a:r>
          </a:p>
          <a:p>
            <a:pPr lvl="1"/>
            <a:endParaRPr lang="cs-CZ" sz="24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323528" y="2060848"/>
            <a:ext cx="8229600" cy="413305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None/>
            </a:pPr>
            <a:r>
              <a:rPr lang="cs-CZ" sz="3200" strike="sngStrike" dirty="0"/>
              <a:t>Celkové množství oblačnosti</a:t>
            </a:r>
          </a:p>
          <a:p>
            <a:pPr marL="457200" lvl="1" indent="0" algn="ctr">
              <a:buNone/>
            </a:pPr>
            <a:r>
              <a:rPr lang="cs-CZ" sz="3200" dirty="0"/>
              <a:t>Výskyt bouřek</a:t>
            </a:r>
          </a:p>
          <a:p>
            <a:pPr marL="457200" lvl="1" indent="0" algn="ctr">
              <a:buNone/>
            </a:pPr>
            <a:r>
              <a:rPr lang="cs-CZ" sz="3200" strike="sngStrike" dirty="0"/>
              <a:t>Rozložení teploty a tlaku</a:t>
            </a:r>
          </a:p>
          <a:p>
            <a:pPr marL="457200" lvl="1" indent="0" algn="ctr">
              <a:buNone/>
            </a:pPr>
            <a:r>
              <a:rPr lang="cs-CZ" sz="3200" dirty="0"/>
              <a:t>Aktuální rozložení srážek</a:t>
            </a:r>
          </a:p>
          <a:p>
            <a:pPr marL="457200" lvl="1" indent="0" algn="ctr">
              <a:buNone/>
            </a:pPr>
            <a:r>
              <a:rPr lang="cs-CZ" sz="3200" strike="sngStrike" dirty="0"/>
              <a:t>Výhled srážek (např. za 3 hodiny)</a:t>
            </a:r>
          </a:p>
          <a:p>
            <a:pPr marL="457200" lvl="1" indent="0" algn="ctr">
              <a:buNone/>
            </a:pPr>
            <a:r>
              <a:rPr lang="cs-CZ" sz="3200" dirty="0"/>
              <a:t>Intenzitu srážek</a:t>
            </a:r>
          </a:p>
          <a:p>
            <a:pPr marL="457200" lvl="1" indent="0" algn="ctr">
              <a:buNone/>
            </a:pPr>
            <a:r>
              <a:rPr lang="cs-CZ" sz="3200" dirty="0"/>
              <a:t>Nedávnou historii srážkové činnosti</a:t>
            </a:r>
          </a:p>
          <a:p>
            <a:pPr lvl="1"/>
            <a:endParaRPr lang="cs-CZ" sz="24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47414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cs-CZ" b="1" dirty="0"/>
              <a:t>Co lze vyčíst z radarových snímků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68052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lokalizaci srážek</a:t>
            </a:r>
          </a:p>
          <a:p>
            <a:r>
              <a:rPr lang="cs-CZ" dirty="0"/>
              <a:t>intenzitu srážek</a:t>
            </a:r>
          </a:p>
          <a:p>
            <a:pPr lvl="1"/>
            <a:r>
              <a:rPr lang="cs-CZ" dirty="0"/>
              <a:t>mrholení: modrá</a:t>
            </a:r>
          </a:p>
          <a:p>
            <a:pPr lvl="1"/>
            <a:r>
              <a:rPr lang="cs-CZ" dirty="0"/>
              <a:t>velmi silný déšť: červená</a:t>
            </a:r>
          </a:p>
          <a:p>
            <a:pPr lvl="1"/>
            <a:r>
              <a:rPr lang="cs-CZ" dirty="0"/>
              <a:t>bouřky: bílá (často vyvoláno přítomností krup)</a:t>
            </a:r>
          </a:p>
          <a:p>
            <a:r>
              <a:rPr lang="cs-CZ" dirty="0"/>
              <a:t>nedávnou historii srážkové činnosti</a:t>
            </a:r>
          </a:p>
          <a:p>
            <a:pPr lvl="1"/>
            <a:r>
              <a:rPr lang="cs-CZ" dirty="0"/>
              <a:t>díky ní odhadujeme budoucí vývoj, směr</a:t>
            </a:r>
          </a:p>
          <a:p>
            <a:pPr lvl="1"/>
            <a:r>
              <a:rPr lang="cs-CZ" dirty="0"/>
              <a:t>časové údaje jsou uvedeny v UTC</a:t>
            </a:r>
          </a:p>
          <a:p>
            <a:pPr lvl="1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/>
          <a:srcRect l="1297" t="12941" r="39485" b="12594"/>
          <a:stretch/>
        </p:blipFill>
        <p:spPr>
          <a:xfrm>
            <a:off x="2843808" y="1916832"/>
            <a:ext cx="6300192" cy="445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159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Radar - rušení signálu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565920"/>
            <a:ext cx="8229600" cy="4425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/>
          <a:srcRect l="17348" t="17412" r="16026" b="16966"/>
          <a:stretch/>
        </p:blipFill>
        <p:spPr>
          <a:xfrm>
            <a:off x="1187624" y="1628800"/>
            <a:ext cx="6696744" cy="3708287"/>
          </a:xfrm>
          <a:prstGeom prst="rect">
            <a:avLst/>
          </a:prstGeom>
        </p:spPr>
      </p:pic>
      <p:sp>
        <p:nvSpPr>
          <p:cNvPr id="5" name="Ovál 4"/>
          <p:cNvSpPr/>
          <p:nvPr/>
        </p:nvSpPr>
        <p:spPr>
          <a:xfrm rot="1351435">
            <a:off x="5665661" y="4209095"/>
            <a:ext cx="2376264" cy="91983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115616" y="5517232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seznam rušiček radarového signálu: </a:t>
            </a:r>
            <a:r>
              <a:rPr lang="cs-CZ" dirty="0">
                <a:hlinkClick r:id="rId4"/>
              </a:rPr>
              <a:t>http://radar4ctu.bourky.cz/Ruseni.html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3625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Co znázorňují okraje snímku?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565920"/>
            <a:ext cx="8229600" cy="4425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/>
          <a:srcRect l="1297" t="12941" r="39485" b="12594"/>
          <a:stretch/>
        </p:blipFill>
        <p:spPr>
          <a:xfrm>
            <a:off x="1115616" y="1412776"/>
            <a:ext cx="6696744" cy="473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906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20162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dirty="0"/>
              <a:t>Dosah radarů je cca 250 km. Proč není vidět dále? 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5157192"/>
            <a:ext cx="8229600" cy="12241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4800" i="1" dirty="0"/>
              <a:t>Důvodem je zakřivení Země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/>
          <a:srcRect l="1297" t="9203" r="39485" b="12594"/>
          <a:stretch/>
        </p:blipFill>
        <p:spPr>
          <a:xfrm>
            <a:off x="2712471" y="2420485"/>
            <a:ext cx="3719058" cy="276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860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Úkol č. 1: radar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3924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4800" dirty="0"/>
              <a:t>Zjistěte, zda v některé lokalitě ČR v uplynulých 24 hodinách vypadávaly srážky. Vyplňte do tabulky.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Velmi dobrý odkaz:</a:t>
            </a:r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i="1" dirty="0">
                <a:hlinkClick r:id="rId2"/>
              </a:rPr>
              <a:t>http://radar.bourky.cz/</a:t>
            </a:r>
            <a:endParaRPr lang="cs-CZ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9668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Webkamery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/>
          </a:p>
          <a:p>
            <a:pPr marL="0" indent="0" algn="ctr">
              <a:buNone/>
            </a:pPr>
            <a:r>
              <a:rPr lang="cs-CZ" sz="5400" dirty="0"/>
              <a:t>Zjistěte, jaké organizace jsou častými provozovateli webkamer ve vašem kraji.</a:t>
            </a:r>
          </a:p>
        </p:txBody>
      </p:sp>
    </p:spTree>
    <p:extLst>
      <p:ext uri="{BB962C8B-B14F-4D97-AF65-F5344CB8AC3E}">
        <p14:creationId xmlns:p14="http://schemas.microsoft.com/office/powerpoint/2010/main" xmlns="" val="167746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Staniční data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meteorologické stanice tvoří síť stanic</a:t>
            </a:r>
          </a:p>
          <a:p>
            <a:pPr lvl="1"/>
            <a:r>
              <a:rPr lang="cs-CZ" dirty="0"/>
              <a:t>profesionální</a:t>
            </a:r>
          </a:p>
          <a:p>
            <a:pPr lvl="1"/>
            <a:r>
              <a:rPr lang="cs-CZ" dirty="0"/>
              <a:t>amatérské</a:t>
            </a:r>
          </a:p>
          <a:p>
            <a:pPr lvl="2"/>
            <a:r>
              <a:rPr lang="cs-CZ" dirty="0"/>
              <a:t>ne všechny spolupracují s ČHMÚ</a:t>
            </a:r>
          </a:p>
          <a:p>
            <a:r>
              <a:rPr lang="cs-CZ" dirty="0"/>
              <a:t>naměřená data slouží mnoha účelům</a:t>
            </a:r>
          </a:p>
          <a:p>
            <a:pPr lvl="1"/>
            <a:r>
              <a:rPr lang="cs-CZ" dirty="0"/>
              <a:t>data pro meteorologické modely</a:t>
            </a:r>
          </a:p>
          <a:p>
            <a:pPr lvl="1"/>
            <a:r>
              <a:rPr lang="cs-CZ" dirty="0"/>
              <a:t>klimatologické charakteristiky oblastí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/>
          <a:srcRect t="9413" r="49149" b="8467"/>
          <a:stretch/>
        </p:blipFill>
        <p:spPr>
          <a:xfrm>
            <a:off x="4283968" y="1916832"/>
            <a:ext cx="4706268" cy="427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57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Úkol č. 2: staniční data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600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400" dirty="0"/>
              <a:t>Na internetu vyhledejte nejbližší meteorologické stanice. </a:t>
            </a:r>
            <a:br>
              <a:rPr lang="cs-CZ" sz="4400" dirty="0"/>
            </a:br>
            <a:r>
              <a:rPr lang="cs-CZ" sz="4400" dirty="0"/>
              <a:t>Zapište základní meteorologické údaje do připravené tabulky v Excelu. Porovnejte!</a:t>
            </a:r>
          </a:p>
          <a:p>
            <a:pPr marL="0" indent="0">
              <a:buNone/>
            </a:pPr>
            <a:endParaRPr lang="cs-CZ" sz="3600" dirty="0"/>
          </a:p>
          <a:p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179512" y="5733256"/>
            <a:ext cx="8964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hlinkClick r:id="rId3"/>
              </a:rPr>
              <a:t>http://portal.chmi.cz/aktualni-situace/aktualni-stav-pocasi/ceska-republika/stanice/dobrovolne-stanice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517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Meteorologické modely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vychází z popisu atmosféry složitými matematickými rovnicemi</a:t>
            </a:r>
          </a:p>
          <a:p>
            <a:r>
              <a:rPr lang="cs-CZ" dirty="0"/>
              <a:t>v ČR nejpoužívanější Aladin</a:t>
            </a:r>
          </a:p>
          <a:p>
            <a:r>
              <a:rPr lang="cs-CZ" dirty="0"/>
              <a:t>výstup: předpovědní mapy, </a:t>
            </a:r>
            <a:r>
              <a:rPr lang="cs-CZ" dirty="0" err="1"/>
              <a:t>meteogramy</a:t>
            </a:r>
            <a:endParaRPr lang="cs-CZ" dirty="0"/>
          </a:p>
          <a:p>
            <a:endParaRPr lang="cs-CZ" dirty="0"/>
          </a:p>
        </p:txBody>
      </p:sp>
      <p:pic>
        <p:nvPicPr>
          <p:cNvPr id="4" name="Picture 2" descr="http://portal.chmi.cz/files/portal/docs/meteo/ov/aladin/results/public/mapy/data/2016051612/T2m_public_2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333703"/>
            <a:ext cx="3078160" cy="189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portal.chmi.cz/files/portal/docs/meteo/ov/aladin/results/public/mapy/data/2016051612/prec_public_4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5025" y="4277230"/>
            <a:ext cx="3169985" cy="194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meteogram nenalezen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11" b="67479"/>
          <a:stretch/>
        </p:blipFill>
        <p:spPr bwMode="auto">
          <a:xfrm>
            <a:off x="603516" y="3962434"/>
            <a:ext cx="7900600" cy="226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meteostanice.agrobiologie.cz/r_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6310"/>
          <a:stretch/>
        </p:blipFill>
        <p:spPr bwMode="auto">
          <a:xfrm>
            <a:off x="6136374" y="2290672"/>
            <a:ext cx="2992527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697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325562"/>
          </a:xfrm>
        </p:spPr>
        <p:txBody>
          <a:bodyPr>
            <a:noAutofit/>
          </a:bodyPr>
          <a:lstStyle/>
          <a:p>
            <a:r>
              <a:rPr lang="cs-CZ" b="1" dirty="0"/>
              <a:t>Úkol č. 3: předpovědní mapy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pPr marL="0" indent="0" algn="ctr">
              <a:buNone/>
            </a:pPr>
            <a:r>
              <a:rPr lang="cs-CZ" sz="4800" dirty="0"/>
              <a:t>Vyhledejte, která část České republiky bude dle předpovědi zítra v 12:00 nejteplejší. 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5525998"/>
            <a:ext cx="8964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Zajímavé zdroje:</a:t>
            </a:r>
          </a:p>
          <a:p>
            <a:pPr algn="ctr"/>
            <a:r>
              <a:rPr lang="cs-CZ" sz="2400" dirty="0">
                <a:hlinkClick r:id="rId2"/>
              </a:rPr>
              <a:t>www.pocasi.idnes.cz</a:t>
            </a:r>
            <a:r>
              <a:rPr lang="cs-CZ" sz="2400" dirty="0"/>
              <a:t>, </a:t>
            </a:r>
            <a:r>
              <a:rPr lang="cs-CZ" sz="2400" dirty="0">
                <a:hlinkClick r:id="rId3"/>
              </a:rPr>
              <a:t>www.chmi.cz</a:t>
            </a:r>
            <a:r>
              <a:rPr lang="cs-CZ" sz="2400" dirty="0"/>
              <a:t>, </a:t>
            </a:r>
            <a:r>
              <a:rPr lang="cs-CZ" sz="2400" dirty="0">
                <a:hlinkClick r:id="rId4"/>
              </a:rPr>
              <a:t>www.windy.com</a:t>
            </a:r>
            <a:endParaRPr lang="cs-CZ" sz="2400" dirty="0"/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1303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Úkol č. 4:</a:t>
            </a:r>
            <a:r>
              <a:rPr lang="cs-CZ" dirty="0"/>
              <a:t> </a:t>
            </a:r>
            <a:r>
              <a:rPr lang="cs-CZ" b="1" dirty="0"/>
              <a:t>klima-diagramy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3456384"/>
          </a:xfrm>
        </p:spPr>
        <p:txBody>
          <a:bodyPr/>
          <a:lstStyle/>
          <a:p>
            <a:pPr marL="0" indent="0" algn="ctr">
              <a:buNone/>
            </a:pPr>
            <a:r>
              <a:rPr lang="cs-CZ" sz="4800" dirty="0"/>
              <a:t>Zjistěte, jakou teplotu rychlost a směr větru očekáváme dnes v 18:00</a:t>
            </a:r>
            <a:br>
              <a:rPr lang="cs-CZ" sz="4800" dirty="0"/>
            </a:br>
            <a:r>
              <a:rPr lang="cs-CZ" sz="4800" dirty="0"/>
              <a:t>v poblíž vašeho bydliště. 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5525998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Zajímavé zdroje:</a:t>
            </a:r>
          </a:p>
          <a:p>
            <a:pPr algn="ctr"/>
            <a:r>
              <a:rPr lang="cs-CZ" sz="2400" dirty="0">
                <a:hlinkClick r:id="rId2"/>
              </a:rPr>
              <a:t>www.yr.no</a:t>
            </a:r>
            <a:r>
              <a:rPr lang="cs-CZ" sz="2400" dirty="0"/>
              <a:t>, </a:t>
            </a:r>
            <a:r>
              <a:rPr lang="cs-CZ" sz="2400" dirty="0">
                <a:hlinkClick r:id="rId3"/>
              </a:rPr>
              <a:t>www.chmi.cz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55016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Textové předpovědi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896544"/>
          </a:xfrm>
        </p:spPr>
        <p:txBody>
          <a:bodyPr>
            <a:normAutofit/>
          </a:bodyPr>
          <a:lstStyle/>
          <a:p>
            <a:r>
              <a:rPr lang="cs-CZ" dirty="0"/>
              <a:t>základem jsou meteorologické modely</a:t>
            </a:r>
          </a:p>
          <a:p>
            <a:r>
              <a:rPr lang="cs-CZ" dirty="0"/>
              <a:t>každá pobočka ČHMÚ vytváří svou vlastní předpověď</a:t>
            </a:r>
          </a:p>
          <a:p>
            <a:r>
              <a:rPr lang="cs-CZ" dirty="0"/>
              <a:t>meteorologové vychází z:</a:t>
            </a:r>
          </a:p>
          <a:p>
            <a:pPr lvl="1"/>
            <a:r>
              <a:rPr lang="cs-CZ" dirty="0"/>
              <a:t>místních podmínek</a:t>
            </a:r>
          </a:p>
          <a:p>
            <a:pPr lvl="1"/>
            <a:r>
              <a:rPr lang="cs-CZ" dirty="0"/>
              <a:t>předností a nedostatků</a:t>
            </a:r>
            <a:br>
              <a:rPr lang="cs-CZ" dirty="0"/>
            </a:br>
            <a:r>
              <a:rPr lang="cs-CZ" dirty="0"/>
              <a:t>různých modelů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/>
          <a:srcRect l="27863" t="21455" r="38378" b="27128"/>
          <a:stretch/>
        </p:blipFill>
        <p:spPr>
          <a:xfrm>
            <a:off x="2627784" y="646487"/>
            <a:ext cx="6516215" cy="557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650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325562"/>
          </a:xfrm>
        </p:spPr>
        <p:txBody>
          <a:bodyPr>
            <a:normAutofit/>
          </a:bodyPr>
          <a:lstStyle/>
          <a:p>
            <a:r>
              <a:rPr lang="cs-CZ" b="1" dirty="0"/>
              <a:t>Terminologie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v textových předpovědích se vyskytují pojmy, které mají svůj přesný význam</a:t>
            </a:r>
          </a:p>
          <a:p>
            <a:pPr lvl="1"/>
            <a:r>
              <a:rPr lang="cs-CZ" dirty="0"/>
              <a:t>ojediněle</a:t>
            </a:r>
          </a:p>
          <a:p>
            <a:pPr lvl="1"/>
            <a:r>
              <a:rPr lang="cs-CZ" dirty="0"/>
              <a:t>místy</a:t>
            </a:r>
          </a:p>
          <a:p>
            <a:pPr lvl="1"/>
            <a:r>
              <a:rPr lang="cs-CZ" dirty="0"/>
              <a:t>polojasno</a:t>
            </a:r>
          </a:p>
          <a:p>
            <a:pPr lvl="1"/>
            <a:r>
              <a:rPr lang="cs-CZ" dirty="0"/>
              <a:t>četné srážky</a:t>
            </a:r>
          </a:p>
          <a:p>
            <a:r>
              <a:rPr lang="cs-CZ" dirty="0"/>
              <a:t>přesné vysvětlení pojmů je dostupné na: </a:t>
            </a:r>
            <a:r>
              <a:rPr lang="cs-CZ" dirty="0">
                <a:hlinkClick r:id="rId2"/>
              </a:rPr>
              <a:t>http://portal.chmi.cz/predpovedi/predpovedi-pocasi/ceska-republika/meteorologicka-terminologie</a:t>
            </a:r>
            <a:r>
              <a:rPr lang="cs-CZ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8705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65315"/>
            <a:ext cx="9144000" cy="1325562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Úspěšnosti krátkodobých předpovědí počasí</a:t>
            </a:r>
          </a:p>
        </p:txBody>
      </p:sp>
      <p:pic>
        <p:nvPicPr>
          <p:cNvPr id="1028" name="Picture 4" descr="http://portal.chmi.cz/files/portal/docs/meteo/om/inform/grafrh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10" y="2060848"/>
            <a:ext cx="9111190" cy="425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52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25562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Střednědobé předpovědi počasí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221088"/>
            <a:ext cx="8229600" cy="2304256"/>
          </a:xfrm>
        </p:spPr>
        <p:txBody>
          <a:bodyPr/>
          <a:lstStyle/>
          <a:p>
            <a:r>
              <a:rPr lang="cs-CZ" dirty="0"/>
              <a:t>předpovědi maximálně na týden dopředu</a:t>
            </a:r>
          </a:p>
          <a:p>
            <a:r>
              <a:rPr lang="cs-CZ" dirty="0"/>
              <a:t>jejich úspěšnost je nižší</a:t>
            </a:r>
          </a:p>
          <a:p>
            <a:r>
              <a:rPr lang="cs-CZ" dirty="0"/>
              <a:t>nejsou tak podrobné jako krátkodobé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/>
          <a:srcRect l="12919" t="11610" r="41146" b="28238"/>
          <a:stretch/>
        </p:blipFill>
        <p:spPr>
          <a:xfrm>
            <a:off x="1403648" y="1862269"/>
            <a:ext cx="2847914" cy="209674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/>
          <a:srcRect l="12920" t="26243" r="38378" b="12594"/>
          <a:stretch/>
        </p:blipFill>
        <p:spPr>
          <a:xfrm>
            <a:off x="5004048" y="1862269"/>
            <a:ext cx="2883467" cy="203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128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325562"/>
          </a:xfrm>
        </p:spPr>
        <p:txBody>
          <a:bodyPr>
            <a:normAutofit/>
          </a:bodyPr>
          <a:lstStyle/>
          <a:p>
            <a:r>
              <a:rPr lang="cs-CZ" b="1" dirty="0"/>
              <a:t>Dlouhodobé výhledy počasí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96855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nelze zaměňovat s předpovědí počasí</a:t>
            </a:r>
          </a:p>
          <a:p>
            <a:r>
              <a:rPr lang="cs-CZ" dirty="0"/>
              <a:t>vznikají na základě statistiky z minulosti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/>
              <a:t>známe současný stav počasí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/>
              <a:t>víme z historie, jak se počasí vyvíjelo v podobných situacích v minulosti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/>
              <a:t>odhadujeme, že se počasí bude vyvíjet podobně</a:t>
            </a:r>
          </a:p>
          <a:p>
            <a:pPr marL="971550" lvl="1" indent="-514350">
              <a:buFont typeface="+mj-lt"/>
              <a:buAutoNum type="arabicPeriod"/>
            </a:pPr>
            <a:endParaRPr lang="cs-CZ" dirty="0"/>
          </a:p>
          <a:p>
            <a:pPr marL="57150" indent="0" algn="ctr">
              <a:buNone/>
            </a:pPr>
            <a:r>
              <a:rPr lang="cs-CZ" i="1" dirty="0"/>
              <a:t>Dlouhodobé výhledy je třeba brát s velkou rezervou!!!</a:t>
            </a:r>
          </a:p>
        </p:txBody>
      </p:sp>
    </p:spTree>
    <p:extLst>
      <p:ext uri="{BB962C8B-B14F-4D97-AF65-F5344CB8AC3E}">
        <p14:creationId xmlns:p14="http://schemas.microsoft.com/office/powerpoint/2010/main" xmlns="" val="316223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Kvalita ovzduší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68874">
            <a:off x="4165741" y="2263483"/>
            <a:ext cx="4618856" cy="295215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/>
          <a:srcRect l="2838" t="18501" r="33397" b="12594"/>
          <a:stretch/>
        </p:blipFill>
        <p:spPr>
          <a:xfrm rot="20790126">
            <a:off x="509499" y="2838301"/>
            <a:ext cx="4518531" cy="274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032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Další zajímavé odkazy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http://www.in-pocasi.cz/</a:t>
            </a:r>
            <a:endParaRPr lang="cs-CZ" dirty="0"/>
          </a:p>
          <a:p>
            <a:r>
              <a:rPr lang="cs-CZ" dirty="0">
                <a:hlinkClick r:id="rId3"/>
              </a:rPr>
              <a:t>http://www.meteocentrum.cz/</a:t>
            </a:r>
            <a:endParaRPr lang="cs-CZ" dirty="0"/>
          </a:p>
          <a:p>
            <a:r>
              <a:rPr lang="cs-CZ" dirty="0">
                <a:hlinkClick r:id="rId4"/>
              </a:rPr>
              <a:t>http://www.klimadiagramme.de/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5172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r>
              <a:rPr lang="cs-CZ" dirty="0">
                <a:hlinkClick r:id="rId2"/>
              </a:rPr>
              <a:t>http://www.yr.no/</a:t>
            </a:r>
            <a:endParaRPr lang="cs-CZ" dirty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://www.chmi.cz/</a:t>
            </a:r>
            <a:endParaRPr lang="cs-CZ" dirty="0"/>
          </a:p>
          <a:p>
            <a:r>
              <a:rPr lang="cs-CZ" dirty="0">
                <a:hlinkClick r:id="rId4"/>
              </a:rPr>
              <a:t>http://radar.bourky.cz/</a:t>
            </a:r>
            <a:endParaRPr lang="cs-CZ" dirty="0"/>
          </a:p>
          <a:p>
            <a:r>
              <a:rPr lang="cs-CZ" dirty="0">
                <a:hlinkClick r:id="rId5"/>
              </a:rPr>
              <a:t>http://chmi.cz/</a:t>
            </a:r>
            <a:endParaRPr lang="cs-CZ" dirty="0"/>
          </a:p>
          <a:p>
            <a:r>
              <a:rPr lang="cs-CZ" dirty="0">
                <a:hlinkClick r:id="rId6"/>
              </a:rPr>
              <a:t>http://www.chmi.cz/files/portal/docs/meteo/rad/data_jsradview.html</a:t>
            </a:r>
            <a:endParaRPr lang="cs-CZ" dirty="0"/>
          </a:p>
          <a:p>
            <a:r>
              <a:rPr lang="cs-CZ" dirty="0">
                <a:hlinkClick r:id="rId7"/>
              </a:rPr>
              <a:t>http://www.chmi.cz/files/portal/docs/meteo/ov/aladin/results/public/meteogramy/meteogram_page_portal/m.html</a:t>
            </a:r>
            <a:endParaRPr lang="cs-CZ" dirty="0"/>
          </a:p>
          <a:p>
            <a:r>
              <a:rPr lang="cs-CZ" dirty="0">
                <a:hlinkClick r:id="rId8"/>
              </a:rPr>
              <a:t>http://www.army.cz/images/id_8001_9000/8753/radar/k34.htm</a:t>
            </a:r>
            <a:endParaRPr lang="cs-CZ" dirty="0"/>
          </a:p>
          <a:p>
            <a:r>
              <a:rPr lang="cs-CZ" dirty="0">
                <a:hlinkClick r:id="rId9"/>
              </a:rPr>
              <a:t>http://meteostanice.agrobiologie.cz/vypocet.php?about</a:t>
            </a:r>
            <a:endParaRPr lang="cs-CZ" dirty="0"/>
          </a:p>
          <a:p>
            <a:r>
              <a:rPr lang="cs-CZ" dirty="0">
                <a:hlinkClick r:id="rId10"/>
              </a:rPr>
              <a:t>https://www.geocaching.com/geocache/GC2CKK0_radar-skalky?guid=0165ca96-8440-4a1f-80ce-dc590b14d5f4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8075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ředloh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ředloha" id="{A6EE154D-9238-4944-AABC-8018263815D8}" vid="{27E7A87E-6058-48ED-B567-2365C9B753DA}"/>
    </a:ext>
  </a:extLst>
</a:theme>
</file>

<file path=ppt/theme/theme3.xml><?xml version="1.0" encoding="utf-8"?>
<a:theme xmlns:a="http://schemas.openxmlformats.org/drawingml/2006/main" name="1_Vlastní návrh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6957</TotalTime>
  <Words>964</Words>
  <Application>Microsoft Office PowerPoint</Application>
  <PresentationFormat>Předvádění na obrazovce (4:3)</PresentationFormat>
  <Paragraphs>194</Paragraphs>
  <Slides>24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24</vt:i4>
      </vt:variant>
    </vt:vector>
  </HeadingPairs>
  <TitlesOfParts>
    <vt:vector size="27" baseType="lpstr">
      <vt:lpstr>Vlastní návrh</vt:lpstr>
      <vt:lpstr>Předloha</vt:lpstr>
      <vt:lpstr>1_Vlastní návrh</vt:lpstr>
      <vt:lpstr>Předpověď počasí</vt:lpstr>
      <vt:lpstr>Předpovědi počasí </vt:lpstr>
      <vt:lpstr>Nowcasting</vt:lpstr>
      <vt:lpstr>Meteorologický radar</vt:lpstr>
      <vt:lpstr>Které z uvedených informací poskytuje radar</vt:lpstr>
      <vt:lpstr>Co lze vyčíst z radarových snímků</vt:lpstr>
      <vt:lpstr>Radar - rušení signálu</vt:lpstr>
      <vt:lpstr>Co znázorňují okraje snímku?</vt:lpstr>
      <vt:lpstr>Snímek 9</vt:lpstr>
      <vt:lpstr>Úkol č. 1: radar</vt:lpstr>
      <vt:lpstr>Webkamery</vt:lpstr>
      <vt:lpstr>Staniční data</vt:lpstr>
      <vt:lpstr>Úkol č. 2: staniční data</vt:lpstr>
      <vt:lpstr>Meteorologické modely</vt:lpstr>
      <vt:lpstr>Úkol č. 3: předpovědní mapy</vt:lpstr>
      <vt:lpstr>Úkol č. 4: klima-diagramy</vt:lpstr>
      <vt:lpstr>Textové předpovědi</vt:lpstr>
      <vt:lpstr>Terminologie</vt:lpstr>
      <vt:lpstr>Úspěšnosti krátkodobých předpovědí počasí</vt:lpstr>
      <vt:lpstr>Střednědobé předpovědi počasí</vt:lpstr>
      <vt:lpstr>Dlouhodobé výhledy počasí</vt:lpstr>
      <vt:lpstr>Kvalita ovzduší</vt:lpstr>
      <vt:lpstr>Další zajímavé odkazy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Meteorologie</dc:title>
  <dc:creator>Admin</dc:creator>
  <cp:lastModifiedBy>Dum</cp:lastModifiedBy>
  <cp:revision>320</cp:revision>
  <dcterms:created xsi:type="dcterms:W3CDTF">2014-09-11T07:53:24Z</dcterms:created>
  <dcterms:modified xsi:type="dcterms:W3CDTF">2017-07-14T15:12:26Z</dcterms:modified>
</cp:coreProperties>
</file>