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05F1"/>
    <a:srgbClr val="FFCC00"/>
    <a:srgbClr val="89EC6E"/>
    <a:srgbClr val="E18DE3"/>
    <a:srgbClr val="99FF33"/>
    <a:srgbClr val="3B3BE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EC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A08F4-E29D-4B3C-8FFC-D3132017943D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640960" cy="216024"/>
          </a:xfrm>
        </p:spPr>
        <p:txBody>
          <a:bodyPr>
            <a:normAutofit fontScale="90000"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DUM / VYDMUCHOV / POLIAČÍKOVÁ/ JAZYK A  JAZYKOVÁ KOMUNIKACE/ 042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0152" y="6381328"/>
            <a:ext cx="320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ING. JANA POLIAČÍKOVÁ 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2780928"/>
            <a:ext cx="8712968" cy="2677656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762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VĚTY S NĚKOLIKANÁSOBNÝM                          PODMĚTEM</a:t>
            </a:r>
          </a:p>
        </p:txBody>
      </p:sp>
      <p:pic>
        <p:nvPicPr>
          <p:cNvPr id="7" name="Obrázek 6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o="urn:schemas-microsoft-com:office:office" xmlns:v="urn:schemas-microsoft-com:vml" xmlns:w10="urn:schemas-microsoft-com:office:word" xmlns:w="http://schemas.openxmlformats.org/wordprocessingml/2006/main" xmlns="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4664"/>
            <a:ext cx="5967081" cy="1212111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8" name="Obdélník 7"/>
          <p:cNvSpPr/>
          <p:nvPr/>
        </p:nvSpPr>
        <p:spPr>
          <a:xfrm>
            <a:off x="179512" y="1556792"/>
            <a:ext cx="8964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VY_32_INOVACE_042_VĚTY S NĚKOLIKANÁSOBNÝM PODMĚTEM_POLIAČÍKOVÁ</a:t>
            </a:r>
            <a:endParaRPr lang="cs-CZ" sz="2800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C:\Users\Poliačíková\AppData\Local\Microsoft\Windows\Temporary Internet Files\Content.IE5\PTXVXWIS\MC90034419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37112"/>
            <a:ext cx="2463247" cy="22048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136904" cy="4464496"/>
          </a:xfrm>
          <a:effectLst>
            <a:softEdge rad="317500"/>
          </a:effectLst>
        </p:spPr>
        <p:txBody>
          <a:bodyPr>
            <a:normAutofit/>
          </a:bodyPr>
          <a:lstStyle/>
          <a:p>
            <a:pPr marL="274320" indent="-274320" algn="ctr">
              <a:buNone/>
              <a:defRPr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Ve větě může mít jeden přísudek několik podmětů.</a:t>
            </a:r>
            <a:endParaRPr lang="cs-CZ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274320" indent="-274320" algn="ctr">
              <a:buNone/>
              <a:defRPr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   </a:t>
            </a: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Na poličce ležely knihy a časopisy.</a:t>
            </a:r>
          </a:p>
          <a:p>
            <a:pPr marL="274320" indent="-274320" algn="ctr">
              <a:buNone/>
              <a:defRPr/>
            </a:pP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Tygři, lvi i levharti patří mezi šelmy.</a:t>
            </a:r>
          </a:p>
          <a:p>
            <a:pPr marL="274320" indent="-274320" algn="ctr">
              <a:buNone/>
              <a:defRPr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Těmto větám říkáme </a:t>
            </a:r>
            <a:r>
              <a:rPr lang="cs-CZ" b="1" dirty="0" smtClean="0">
                <a:solidFill>
                  <a:srgbClr val="2705F1"/>
                </a:solidFill>
                <a:latin typeface="Comic Sans MS" pitchFamily="66" charset="0"/>
              </a:rPr>
              <a:t>věty s několikanásobným podmětem</a:t>
            </a: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. Podměty oddělujeme čárkou nebo spojkami a, i, nebo.</a:t>
            </a:r>
          </a:p>
        </p:txBody>
      </p:sp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395536" y="366482"/>
            <a:ext cx="8229600" cy="132343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VĚTY S NĚKOLIKANÁSOBNÝM PODMĚTEM</a:t>
            </a:r>
            <a:endParaRPr lang="cs-CZ" sz="40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2" name="Picture 4" descr="C:\Users\Poliačíková\AppData\Local\Microsoft\Windows\Temporary Internet Files\Content.IE5\4QQB1IX9\MC9003244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5589240"/>
            <a:ext cx="2988890" cy="1268760"/>
          </a:xfrm>
          <a:prstGeom prst="rect">
            <a:avLst/>
          </a:prstGeom>
          <a:noFill/>
        </p:spPr>
      </p:pic>
      <p:pic>
        <p:nvPicPr>
          <p:cNvPr id="2053" name="Picture 5" descr="C:\Users\Poliačíková\AppData\Local\Microsoft\Windows\Temporary Internet Files\Content.IE5\8AGCBIVS\MC9004123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561856"/>
            <a:ext cx="1933375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068960"/>
            <a:ext cx="4392488" cy="338437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Comic Sans MS" pitchFamily="66" charset="0"/>
              </a:rPr>
              <a:t>V parku rostou stromy.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Comic Sans MS" pitchFamily="66" charset="0"/>
              </a:rPr>
              <a:t>Na lavici leží pomůcky.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Comic Sans MS" pitchFamily="66" charset="0"/>
              </a:rPr>
              <a:t>Na záhoně kvetou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Comic Sans MS" pitchFamily="66" charset="0"/>
              </a:rPr>
              <a:t>květiny.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Comic Sans MS" pitchFamily="66" charset="0"/>
              </a:rPr>
              <a:t>V rybníce plavou ryby.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cs-CZ" sz="2000" b="1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332656"/>
            <a:ext cx="7992888" cy="1323439"/>
          </a:xfrm>
          <a:prstGeom prst="rect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4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VĚTY S NĚKOLIKANÁSOBNÝM PODMĚTEM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1700808"/>
            <a:ext cx="8820472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Podmět ve větách nahraď podmětem několikanásobným. Využij slov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významem podřazených k danému slovu.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72000" y="2708921"/>
            <a:ext cx="42484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Comic Sans MS" pitchFamily="66" charset="0"/>
              </a:rPr>
              <a:t>V parku rostou duby, buky a břízy.</a:t>
            </a:r>
          </a:p>
          <a:p>
            <a:r>
              <a:rPr lang="cs-CZ" sz="2800" b="1" dirty="0" smtClean="0">
                <a:solidFill>
                  <a:srgbClr val="0070C0"/>
                </a:solidFill>
                <a:latin typeface="Comic Sans MS" pitchFamily="66" charset="0"/>
              </a:rPr>
              <a:t>Na lavici leží pravítko, guma a pero.</a:t>
            </a:r>
          </a:p>
          <a:p>
            <a:r>
              <a:rPr lang="cs-CZ" sz="2800" b="1" dirty="0" smtClean="0">
                <a:solidFill>
                  <a:srgbClr val="0070C0"/>
                </a:solidFill>
                <a:latin typeface="Comic Sans MS" pitchFamily="66" charset="0"/>
              </a:rPr>
              <a:t>Na záhoně kvetou narcisy, tulipány a fialky.</a:t>
            </a:r>
          </a:p>
          <a:p>
            <a:r>
              <a:rPr lang="cs-CZ" sz="2800" b="1" dirty="0" smtClean="0">
                <a:solidFill>
                  <a:srgbClr val="0070C0"/>
                </a:solidFill>
                <a:latin typeface="Comic Sans MS" pitchFamily="66" charset="0"/>
              </a:rPr>
              <a:t>V rybníce plavou kapři a pstruzi.</a:t>
            </a:r>
            <a:endParaRPr lang="cs-CZ" sz="28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499992" y="2780928"/>
            <a:ext cx="4248472" cy="3888432"/>
          </a:xfrm>
          <a:prstGeom prst="rect">
            <a:avLst/>
          </a:prstGeom>
          <a:solidFill>
            <a:srgbClr val="FFFF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5" name="Picture 3" descr="C:\Users\Poliačíková\AppData\Local\Microsoft\Windows\Temporary Internet Files\Content.IE5\4QQB1IX9\MC9003319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071450"/>
            <a:ext cx="1619061" cy="17865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  <a:ln w="76200">
            <a:solidFill>
              <a:schemeClr val="accent6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Věty s několikanásobným podmětem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844825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  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699792" y="55892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Spoj několikanásobné podměty s vhodným přísudkem a utvoř věty.</a:t>
            </a:r>
          </a:p>
          <a:p>
            <a:pPr>
              <a:buNone/>
            </a:pPr>
            <a:endParaRPr lang="cs-CZ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buchty a koláče                       odvážejí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kabáty a saka                         leží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vlaky nebo autobusy                  visí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čmeláci, včely i motýli                lákají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knihy a penály                         poletují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rybníky a jezera                      chutnají                   </a:t>
            </a:r>
          </a:p>
          <a:p>
            <a:pPr>
              <a:buNone/>
            </a:pPr>
            <a:endParaRPr lang="cs-CZ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cxnSp>
        <p:nvCxnSpPr>
          <p:cNvPr id="12" name="Přímá spojovací šipka 11"/>
          <p:cNvCxnSpPr/>
          <p:nvPr/>
        </p:nvCxnSpPr>
        <p:spPr>
          <a:xfrm>
            <a:off x="2411760" y="3068960"/>
            <a:ext cx="3096344" cy="216024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2195736" y="3573016"/>
            <a:ext cx="3312368" cy="432048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2987824" y="3140968"/>
            <a:ext cx="2520280" cy="86409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3419872" y="4437112"/>
            <a:ext cx="2016224" cy="432048"/>
          </a:xfrm>
          <a:prstGeom prst="straightConnector1">
            <a:avLst/>
          </a:prstGeom>
          <a:ln w="5715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V="1">
            <a:off x="2195736" y="3501008"/>
            <a:ext cx="3312368" cy="1368152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2555776" y="4437112"/>
            <a:ext cx="2952328" cy="864096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C:\Users\Poliačíková\AppData\Local\Microsoft\Windows\Temporary Internet Files\Content.IE5\QBU6HEDZ\MC90008844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060848"/>
            <a:ext cx="1368152" cy="1649098"/>
          </a:xfrm>
          <a:prstGeom prst="rect">
            <a:avLst/>
          </a:prstGeom>
          <a:noFill/>
        </p:spPr>
      </p:pic>
      <p:pic>
        <p:nvPicPr>
          <p:cNvPr id="7" name="Picture 3" descr="C:\Users\Poliačíková\AppData\Local\Microsoft\Windows\Temporary Internet Files\Content.IE5\4QQB1IX9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717032"/>
            <a:ext cx="1512168" cy="1625601"/>
          </a:xfrm>
          <a:prstGeom prst="rect">
            <a:avLst/>
          </a:prstGeom>
          <a:noFill/>
        </p:spPr>
      </p:pic>
      <p:pic>
        <p:nvPicPr>
          <p:cNvPr id="8" name="Picture 4" descr="C:\Users\Poliačíková\AppData\Local\Microsoft\Windows\Temporary Internet Files\Content.IE5\4QQB1IX9\MM9002835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497" y="5301208"/>
            <a:ext cx="2285503" cy="15567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1115616" cy="63408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8" name="Obdélník 7"/>
          <p:cNvSpPr/>
          <p:nvPr/>
        </p:nvSpPr>
        <p:spPr>
          <a:xfrm>
            <a:off x="611560" y="260648"/>
            <a:ext cx="7992888" cy="1323439"/>
          </a:xfrm>
          <a:prstGeom prst="rect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4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Věty s několikanásobným podmětem</a:t>
            </a:r>
            <a:endParaRPr lang="cs-CZ" sz="40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Věty se stejným přísudkem spoj ve větu s několikanásobným podmětem. Nahraď podměty slovem pro ně nadřazeným.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Ulicí projíždějí auta. Ulicí projíždějí motocykly. Ulicí projíždějí kola.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Chlapci přicházejí do kroužku. Děvčata přicházejí do kroužku.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V parku kvetou fialky. V parku kvetou narcisy. V parku kvetou šeříky.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Na stole ležely gumy. Na stole ležely tužky.</a:t>
            </a:r>
            <a:endParaRPr lang="cs-CZ" sz="24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Ulicí projíždějí auta, motocykly a kola. </a:t>
            </a:r>
            <a:r>
              <a:rPr lang="cs-CZ" sz="2400" b="1" dirty="0" smtClean="0">
                <a:solidFill>
                  <a:srgbClr val="0070C0"/>
                </a:solidFill>
              </a:rPr>
              <a:t>(dopravní prostředky)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Do kroužku přicházejí chlapci a děvčata. </a:t>
            </a:r>
            <a:r>
              <a:rPr lang="cs-CZ" sz="2400" b="1" dirty="0" smtClean="0">
                <a:solidFill>
                  <a:srgbClr val="0070C0"/>
                </a:solidFill>
              </a:rPr>
              <a:t>(děti)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V parku kvetou fialky, narcisy a šeříky. </a:t>
            </a:r>
            <a:r>
              <a:rPr lang="cs-CZ" sz="2400" b="1" dirty="0" smtClean="0">
                <a:solidFill>
                  <a:srgbClr val="0070C0"/>
                </a:solidFill>
              </a:rPr>
              <a:t>(květiny)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Na stole ležely gumy a tužky. </a:t>
            </a:r>
            <a:r>
              <a:rPr lang="cs-CZ" sz="2400" b="1" dirty="0" smtClean="0">
                <a:solidFill>
                  <a:srgbClr val="0070C0"/>
                </a:solidFill>
              </a:rPr>
              <a:t>(pomůcky)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539552" y="4149080"/>
            <a:ext cx="8136904" cy="201622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32656"/>
            <a:ext cx="8208912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POUŽITÉ ZDROJE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>
                <a:solidFill>
                  <a:srgbClr val="2705F1"/>
                </a:solidFill>
                <a:latin typeface="Comic Sans MS" pitchFamily="66" charset="0"/>
                <a:cs typeface="Times New Roman" pitchFamily="18" charset="0"/>
              </a:rPr>
              <a:t>Profousová, I., Stoupová, A. Český jazyk pro 8.ročník zvláštní školy. Praha : SEPTIMA, 1996. </a:t>
            </a:r>
            <a:endParaRPr lang="cs-CZ" sz="1400" dirty="0" smtClean="0">
              <a:solidFill>
                <a:srgbClr val="2705F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solidFill>
                  <a:srgbClr val="2705F1"/>
                </a:solidFill>
                <a:latin typeface="Comic Sans MS" pitchFamily="66" charset="0"/>
                <a:cs typeface="Times New Roman" pitchFamily="18" charset="0"/>
              </a:rPr>
              <a:t>ISBN 80-85801-76-0</a:t>
            </a:r>
            <a:endParaRPr lang="cs-CZ" sz="1400" dirty="0" smtClean="0">
              <a:solidFill>
                <a:srgbClr val="2705F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b="1" dirty="0" smtClean="0"/>
              <a:t> </a:t>
            </a:r>
            <a:endParaRPr lang="cs-CZ" sz="1400" dirty="0" smtClean="0"/>
          </a:p>
          <a:p>
            <a:pPr lvl="0">
              <a:buNone/>
            </a:pPr>
            <a:r>
              <a:rPr lang="cs-CZ" sz="1400" dirty="0" smtClean="0">
                <a:solidFill>
                  <a:srgbClr val="2705F1"/>
                </a:solidFill>
              </a:rPr>
              <a:t>[online]. [09-04-2012]. Dostupné z URL: &lt;</a:t>
            </a:r>
            <a:r>
              <a:rPr lang="cs-CZ" sz="1400" u="sng" dirty="0" smtClean="0">
                <a:hlinkClick r:id="rId2"/>
              </a:rPr>
              <a:t>http://office.</a:t>
            </a:r>
            <a:r>
              <a:rPr lang="cs-CZ" sz="1400" u="sng" dirty="0" err="1" smtClean="0">
                <a:hlinkClick r:id="rId2"/>
              </a:rPr>
              <a:t>microsoft.com</a:t>
            </a:r>
            <a:r>
              <a:rPr lang="cs-CZ" sz="1400" dirty="0" smtClean="0">
                <a:solidFill>
                  <a:srgbClr val="2705F1"/>
                </a:solidFill>
              </a:rPr>
              <a:t>&gt; </a:t>
            </a:r>
          </a:p>
          <a:p>
            <a:pPr lvl="0"/>
            <a:endParaRPr lang="cs-CZ" sz="1400" dirty="0" smtClean="0"/>
          </a:p>
          <a:p>
            <a:pPr lvl="0"/>
            <a:endParaRPr lang="cs-CZ" sz="11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51520" y="1916832"/>
            <a:ext cx="8640960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Poliačíková\AppData\Local\Microsoft\Windows\Temporary Internet Files\Content.IE5\PTXVXWIS\MC9004420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924944"/>
            <a:ext cx="4886033" cy="34563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718</TotalTime>
  <Words>311</Words>
  <Application>Microsoft Office PowerPoint</Application>
  <PresentationFormat>Předvádění na obrazovce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 DUM / VYDMUCHOV / POLIAČÍKOVÁ/ JAZYK A  JAZYKOVÁ KOMUNIKACE/ 042 </vt:lpstr>
      <vt:lpstr>VĚTY S NĚKOLIKANÁSOBNÝM PODMĚTEM</vt:lpstr>
      <vt:lpstr>Snímek 3</vt:lpstr>
      <vt:lpstr> Věty s několikanásobným podmětem </vt:lpstr>
      <vt:lpstr>  </vt:lpstr>
      <vt:lpstr>Snímek 6</vt:lpstr>
    </vt:vector>
  </TitlesOfParts>
  <Company>Domácnost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DUM / VYDMUCHOV / POLIAČÍKOVÁ/ JAZYK A  JAZYKOVÁ KOMUNIKACE/ 009 </dc:title>
  <dc:creator>Jana</dc:creator>
  <cp:lastModifiedBy>Poliačíková</cp:lastModifiedBy>
  <cp:revision>71</cp:revision>
  <dcterms:created xsi:type="dcterms:W3CDTF">2012-01-12T20:13:38Z</dcterms:created>
  <dcterms:modified xsi:type="dcterms:W3CDTF">2012-04-15T19:33:48Z</dcterms:modified>
</cp:coreProperties>
</file>