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5" r:id="rId6"/>
    <p:sldId id="260" r:id="rId7"/>
    <p:sldId id="264" r:id="rId8"/>
    <p:sldId id="261" r:id="rId9"/>
    <p:sldId id="268" r:id="rId10"/>
    <p:sldId id="267" r:id="rId11"/>
    <p:sldId id="262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34" autoAdjust="0"/>
    <p:restoredTop sz="94660"/>
  </p:normalViewPr>
  <p:slideViewPr>
    <p:cSldViewPr>
      <p:cViewPr>
        <p:scale>
          <a:sx n="70" d="100"/>
          <a:sy n="70" d="100"/>
        </p:scale>
        <p:origin x="-130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F2CB6-68E6-4E13-96B0-FF1700A1DB41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52145-47C6-4199-A94C-8C3B93F36A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upload.wikimedia.org/wikipedia/commons/2/23/Moving_Octopus_Vulgaris_2005-01-14.og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akvapedie.cz/zeva-obrovska_tridacna-gigas/" TargetMode="External"/><Relationship Id="rId13" Type="http://schemas.openxmlformats.org/officeDocument/2006/relationships/hyperlink" Target="http://upload.wikimedia.org/wikipedia/commons/2/23/Moving_Octopus_Vulgaris_2005-01-14.ogg" TargetMode="External"/><Relationship Id="rId3" Type="http://schemas.openxmlformats.org/officeDocument/2006/relationships/hyperlink" Target="http://upload.wikimedia.org/wikipedia/commons/thumb/d/da/Tigerschnegel1.jpg/800px-Tigerschnegel1.jpg" TargetMode="External"/><Relationship Id="rId7" Type="http://schemas.openxmlformats.org/officeDocument/2006/relationships/hyperlink" Target="http://upload.wikimedia.org/wikipedia/commons/thumb/a/ac/Acrosterigma_cignorum_003.jpg/589px-Acrosterigma_cignorum_003.jpg" TargetMode="External"/><Relationship Id="rId12" Type="http://schemas.openxmlformats.org/officeDocument/2006/relationships/hyperlink" Target="http://commons.wikimedia.org/wiki/File:Octopus_vulgaris_EL16p.jpg" TargetMode="External"/><Relationship Id="rId2" Type="http://schemas.openxmlformats.org/officeDocument/2006/relationships/hyperlink" Target="http://upload.wikimedia.org/wikipedia/commons/thumb/6/60/Snail-forest.JPG/800px-Snail-forest.JPG" TargetMode="External"/><Relationship Id="rId16" Type="http://schemas.openxmlformats.org/officeDocument/2006/relationships/hyperlink" Target="http://upload.wikimedia.org/wikipedia/commons/thumb/6/66/Helix-Pomatia-Copulation.jpg/750px-Helix-Pomatia-Copulatio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0/00/Anodonta_cygnea_2029.jpg/800px-Anodonta_cygnea_2029.jpg" TargetMode="External"/><Relationship Id="rId11" Type="http://schemas.openxmlformats.org/officeDocument/2006/relationships/hyperlink" Target="http://upload.wikimedia.org/wikipedia/commons/2/2c/Sepia_officinalis.seiche01.jpg" TargetMode="External"/><Relationship Id="rId5" Type="http://schemas.openxmlformats.org/officeDocument/2006/relationships/hyperlink" Target="http://upload.wikimedia.org/wikipedia/commons/thumb/7/79/Conus-geographicus.jpg/270px-Conus-geographicus.jpg" TargetMode="External"/><Relationship Id="rId15" Type="http://schemas.openxmlformats.org/officeDocument/2006/relationships/hyperlink" Target="http://upload.wikimedia.org/wikipedia/commons/thumb/5/5d/Great_Grey_Slug,_curled_up.jpg/800px-Great_Grey_Slug,_curled_up.jpg" TargetMode="External"/><Relationship Id="rId10" Type="http://schemas.openxmlformats.org/officeDocument/2006/relationships/hyperlink" Target="http://akvapedie.cz/images/3006.jpeg" TargetMode="External"/><Relationship Id="rId4" Type="http://schemas.openxmlformats.org/officeDocument/2006/relationships/hyperlink" Target="http://upload.wikimedia.org/wikipedia/commons/thumb/c/ce/Haustellum_brandaris_001.JPG/450px-Haustellum_brandaris_001.JPG" TargetMode="External"/><Relationship Id="rId9" Type="http://schemas.openxmlformats.org/officeDocument/2006/relationships/hyperlink" Target="http://www.dkimages.com/" TargetMode="External"/><Relationship Id="rId14" Type="http://schemas.openxmlformats.org/officeDocument/2006/relationships/hyperlink" Target="http://commons.wikimedia.org/wik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52836" y="1484784"/>
            <a:ext cx="5326360" cy="1584176"/>
          </a:xfrm>
          <a:solidFill>
            <a:srgbClr val="00B0F0"/>
          </a:solidFill>
          <a:ln w="762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r>
              <a:rPr lang="cs-CZ" sz="8000" b="1" dirty="0" smtClean="0"/>
              <a:t>MĚKKÝŠI</a:t>
            </a:r>
            <a:endParaRPr lang="cs-CZ" sz="8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20072" y="5517232"/>
            <a:ext cx="2160240" cy="432048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Mgr. Andrea </a:t>
            </a:r>
            <a:r>
              <a:rPr lang="cs-CZ" sz="1800" b="1" dirty="0" err="1">
                <a:solidFill>
                  <a:schemeClr val="tx1"/>
                </a:solidFill>
              </a:rPr>
              <a:t>Ž</a:t>
            </a:r>
            <a:r>
              <a:rPr lang="cs-CZ" sz="1800" b="1" dirty="0" err="1" smtClean="0">
                <a:solidFill>
                  <a:schemeClr val="tx1"/>
                </a:solidFill>
              </a:rPr>
              <a:t>ylová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35696" y="764704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DUM/VYDMUCHOV/ŽYLOVÁ/ČLOVĚK A PŘÍRODA /011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3501008"/>
            <a:ext cx="6480720" cy="769441"/>
          </a:xfrm>
          <a:prstGeom prst="rect">
            <a:avLst/>
          </a:prstGeo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 PLŽI, MLŽI, HLAVONOŽCI</a:t>
            </a:r>
            <a:endParaRPr lang="cs-CZ" sz="4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546347"/>
            <a:ext cx="3096344" cy="19488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056784" cy="1282154"/>
          </a:xfrm>
          <a:solidFill>
            <a:srgbClr val="00B0F0"/>
          </a:solidFill>
          <a:ln w="7620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MĚKKÝŠI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72816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Znaky: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348880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měkké tělo, většinou chráněné skořápkou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924944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žijí ve vodě i na souši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645024"/>
            <a:ext cx="2048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Dělí se na: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79712" y="4221088"/>
            <a:ext cx="1800200" cy="584775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cs-CZ" sz="3200" b="1" dirty="0" smtClean="0"/>
              <a:t> PLŽE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71800" y="5013176"/>
            <a:ext cx="2160240" cy="584775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2)</a:t>
            </a:r>
            <a:r>
              <a:rPr lang="cs-CZ" sz="2800" b="1" dirty="0"/>
              <a:t> </a:t>
            </a:r>
            <a:r>
              <a:rPr lang="cs-CZ" sz="3200" b="1" dirty="0" smtClean="0"/>
              <a:t>MLŽE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19872" y="5805264"/>
            <a:ext cx="3096344" cy="584775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3) HLAVONOŽCE</a:t>
            </a:r>
            <a:endParaRPr lang="cs-CZ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525" y="3149854"/>
            <a:ext cx="2952328" cy="2361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1124744"/>
            <a:ext cx="1800200" cy="769441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  PLŽI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980728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 mají 1 skořápku spirálovitě zatočenou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s otvorem na jednom konci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6" y="1844824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  </a:t>
            </a:r>
            <a:r>
              <a:rPr lang="cs-CZ" sz="2800" dirty="0" smtClean="0"/>
              <a:t>skořápka se jmenuje </a:t>
            </a:r>
            <a:r>
              <a:rPr lang="cs-CZ" sz="2800" b="1" dirty="0" smtClean="0">
                <a:solidFill>
                  <a:srgbClr val="FFC000"/>
                </a:solidFill>
              </a:rPr>
              <a:t>ULITA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2924944"/>
            <a:ext cx="1800200" cy="769441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 MLŽI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2780928"/>
            <a:ext cx="4854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 </a:t>
            </a:r>
            <a:r>
              <a:rPr lang="cs-CZ" sz="2800" dirty="0" smtClean="0"/>
              <a:t>mají 2 skořápky ve tvaru misek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3356992"/>
            <a:ext cx="5184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 </a:t>
            </a:r>
            <a:r>
              <a:rPr lang="cs-CZ" sz="2800" dirty="0" smtClean="0"/>
              <a:t>skořápka se jmenuje </a:t>
            </a:r>
            <a:r>
              <a:rPr lang="cs-CZ" sz="2800" b="1" dirty="0" smtClean="0">
                <a:solidFill>
                  <a:srgbClr val="FFC000"/>
                </a:solidFill>
              </a:rPr>
              <a:t>LASTURA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LASTURY</a:t>
            </a:r>
            <a:r>
              <a:rPr lang="cs-CZ" sz="2800" dirty="0" smtClean="0"/>
              <a:t> drží pohromadě zámek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4725144"/>
            <a:ext cx="3384377" cy="707886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  HLAVONOŽCI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67944" y="4869160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 </a:t>
            </a:r>
            <a:r>
              <a:rPr lang="cs-CZ" sz="2800" dirty="0" smtClean="0"/>
              <a:t>měkkýši žijící v mořích</a:t>
            </a:r>
            <a:endParaRPr lang="cs-CZ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 animBg="1"/>
      <p:bldP spid="7" grpId="0"/>
      <p:bldP spid="8" grpId="0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272808" cy="994122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PLŽI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1484784"/>
            <a:ext cx="4176464" cy="584775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</a:t>
            </a:r>
            <a:r>
              <a:rPr lang="cs-CZ" sz="3200" b="1" dirty="0" smtClean="0"/>
              <a:t>HLEMÝŽD ZAHRADNÍ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276872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žije na vlhkých místech v </a:t>
            </a:r>
            <a:r>
              <a:rPr lang="cs-CZ" sz="2800" b="1" dirty="0" smtClean="0">
                <a:solidFill>
                  <a:srgbClr val="FFC000"/>
                </a:solidFill>
              </a:rPr>
              <a:t>lesích a</a:t>
            </a:r>
            <a:r>
              <a:rPr lang="cs-CZ" sz="2800" dirty="0" smtClean="0"/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zahradách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2780928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živí se </a:t>
            </a:r>
            <a:r>
              <a:rPr lang="cs-CZ" sz="2800" b="1" dirty="0" smtClean="0">
                <a:solidFill>
                  <a:srgbClr val="FFC000"/>
                </a:solidFill>
              </a:rPr>
              <a:t>dužnatými rostlinami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335699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pohybuje se pomocí </a:t>
            </a:r>
            <a:r>
              <a:rPr lang="cs-CZ" sz="2800" b="1" dirty="0" smtClean="0">
                <a:solidFill>
                  <a:srgbClr val="FFC000"/>
                </a:solidFill>
              </a:rPr>
              <a:t>svalové nohy</a:t>
            </a:r>
            <a:r>
              <a:rPr lang="cs-CZ" sz="2800" dirty="0" smtClean="0"/>
              <a:t>, která vylučuje sliz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3861048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dýchá </a:t>
            </a:r>
            <a:r>
              <a:rPr lang="cs-CZ" sz="2800" b="1" dirty="0" smtClean="0">
                <a:solidFill>
                  <a:srgbClr val="FFC000"/>
                </a:solidFill>
              </a:rPr>
              <a:t>plícemi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365104"/>
            <a:ext cx="774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je </a:t>
            </a:r>
            <a:r>
              <a:rPr lang="cs-CZ" sz="2800" b="1" dirty="0" smtClean="0">
                <a:solidFill>
                  <a:srgbClr val="FFC000"/>
                </a:solidFill>
              </a:rPr>
              <a:t>obojetník</a:t>
            </a:r>
            <a:r>
              <a:rPr lang="cs-CZ" sz="2800" dirty="0" smtClean="0"/>
              <a:t> – má samčí i samičí pohlavní buňky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4941168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rozmnožuje se </a:t>
            </a:r>
            <a:r>
              <a:rPr lang="cs-CZ" sz="2800" b="1" dirty="0" smtClean="0">
                <a:solidFill>
                  <a:srgbClr val="FFC000"/>
                </a:solidFill>
              </a:rPr>
              <a:t>vajíčky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544522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zimu přečkává zahrabaný v zemi – vchod do ulity</a:t>
            </a:r>
          </a:p>
          <a:p>
            <a:r>
              <a:rPr lang="cs-CZ" sz="2800" dirty="0" smtClean="0"/>
              <a:t>   zakryje </a:t>
            </a:r>
            <a:r>
              <a:rPr lang="cs-CZ" sz="2800" b="1" dirty="0" smtClean="0">
                <a:solidFill>
                  <a:srgbClr val="FFC000"/>
                </a:solidFill>
              </a:rPr>
              <a:t>vápenitým víčkem</a:t>
            </a:r>
            <a:endParaRPr lang="cs-CZ" sz="2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984776" cy="936104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Hlemýžď zahradní</a:t>
            </a:r>
            <a:endParaRPr lang="cs-CZ" b="1" dirty="0"/>
          </a:p>
        </p:txBody>
      </p:sp>
      <p:sp>
        <p:nvSpPr>
          <p:cNvPr id="3" name="Obdélník 2"/>
          <p:cNvSpPr/>
          <p:nvPr/>
        </p:nvSpPr>
        <p:spPr>
          <a:xfrm>
            <a:off x="3448711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371138"/>
            <a:ext cx="4076700" cy="3057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2746596" y="5805264"/>
            <a:ext cx="939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noha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92455" y="2413630"/>
            <a:ext cx="980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hlava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04248" y="3851809"/>
            <a:ext cx="2158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t</a:t>
            </a:r>
            <a:r>
              <a:rPr lang="cs-CZ" sz="2800" b="1" dirty="0" smtClean="0"/>
              <a:t>ykadlové oči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2120" y="5805264"/>
            <a:ext cx="2680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matová tykadla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3167390"/>
            <a:ext cx="852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ulita</a:t>
            </a:r>
            <a:endParaRPr lang="cs-CZ" sz="2800" b="1" dirty="0"/>
          </a:p>
        </p:txBody>
      </p:sp>
      <p:cxnSp>
        <p:nvCxnSpPr>
          <p:cNvPr id="11" name="Přímá spojnice se šipkou 10"/>
          <p:cNvCxnSpPr>
            <a:stCxn id="9" idx="3"/>
          </p:cNvCxnSpPr>
          <p:nvPr/>
        </p:nvCxnSpPr>
        <p:spPr>
          <a:xfrm flipV="1">
            <a:off x="1536366" y="3167390"/>
            <a:ext cx="1210230" cy="26161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6" idx="1"/>
          </p:cNvCxnSpPr>
          <p:nvPr/>
        </p:nvCxnSpPr>
        <p:spPr>
          <a:xfrm flipH="1">
            <a:off x="5436096" y="2675240"/>
            <a:ext cx="1556359" cy="122466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5" idx="0"/>
          </p:cNvCxnSpPr>
          <p:nvPr/>
        </p:nvCxnSpPr>
        <p:spPr>
          <a:xfrm flipV="1">
            <a:off x="3216437" y="4375029"/>
            <a:ext cx="469840" cy="1430235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7" idx="1"/>
          </p:cNvCxnSpPr>
          <p:nvPr/>
        </p:nvCxnSpPr>
        <p:spPr>
          <a:xfrm flipH="1" flipV="1">
            <a:off x="6214275" y="3899900"/>
            <a:ext cx="589973" cy="213519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7" idx="1"/>
          </p:cNvCxnSpPr>
          <p:nvPr/>
        </p:nvCxnSpPr>
        <p:spPr>
          <a:xfrm flipH="1">
            <a:off x="6012160" y="4113419"/>
            <a:ext cx="792088" cy="467709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5601816" y="4750222"/>
            <a:ext cx="972108" cy="1224136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128792" cy="922114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PLŽI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43808" y="1412776"/>
            <a:ext cx="3600400" cy="584775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  SLIMÁK NEJVĚTŠÍ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204864"/>
            <a:ext cx="7227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má zakrnělou ulitu pod kůži v </a:t>
            </a:r>
            <a:r>
              <a:rPr lang="cs-CZ" sz="2800" b="1" dirty="0" smtClean="0">
                <a:solidFill>
                  <a:srgbClr val="FFC000"/>
                </a:solidFill>
              </a:rPr>
              <a:t>plášťovém štítu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2708920"/>
            <a:ext cx="456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žije v </a:t>
            </a:r>
            <a:r>
              <a:rPr lang="cs-CZ" sz="2800" b="1" dirty="0" smtClean="0">
                <a:solidFill>
                  <a:srgbClr val="FFC000"/>
                </a:solidFill>
              </a:rPr>
              <a:t>okolí domů, zahrad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3212976"/>
            <a:ext cx="6727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živí se </a:t>
            </a:r>
            <a:r>
              <a:rPr lang="cs-CZ" sz="2800" b="1" dirty="0" smtClean="0">
                <a:solidFill>
                  <a:srgbClr val="FFC000"/>
                </a:solidFill>
              </a:rPr>
              <a:t>zbytky ovoce a zeleniny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74355" y="4472839"/>
            <a:ext cx="980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hlava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17483" y="4734449"/>
            <a:ext cx="939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noha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2677" y="3796298"/>
            <a:ext cx="20040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lášťový štít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2677" y="5191991"/>
            <a:ext cx="2158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t</a:t>
            </a:r>
            <a:r>
              <a:rPr lang="cs-CZ" sz="2800" b="1" dirty="0" smtClean="0"/>
              <a:t>ykadlové oči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4347" y="5937097"/>
            <a:ext cx="2680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matová tykadla</a:t>
            </a:r>
            <a:endParaRPr lang="cs-CZ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038612"/>
            <a:ext cx="3659455" cy="2438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14" name="Přímá spojnice se šipkou 13"/>
          <p:cNvCxnSpPr>
            <a:stCxn id="10" idx="3"/>
          </p:cNvCxnSpPr>
          <p:nvPr/>
        </p:nvCxnSpPr>
        <p:spPr>
          <a:xfrm>
            <a:off x="2566687" y="4057908"/>
            <a:ext cx="1861297" cy="938151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8" idx="3"/>
          </p:cNvCxnSpPr>
          <p:nvPr/>
        </p:nvCxnSpPr>
        <p:spPr>
          <a:xfrm>
            <a:off x="2055008" y="4734449"/>
            <a:ext cx="2589000" cy="719152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stCxn id="11" idx="3"/>
          </p:cNvCxnSpPr>
          <p:nvPr/>
        </p:nvCxnSpPr>
        <p:spPr>
          <a:xfrm>
            <a:off x="2721538" y="5453601"/>
            <a:ext cx="2426526" cy="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11" idx="3"/>
          </p:cNvCxnSpPr>
          <p:nvPr/>
        </p:nvCxnSpPr>
        <p:spPr>
          <a:xfrm flipV="1">
            <a:off x="2721538" y="5191991"/>
            <a:ext cx="2528061" cy="26161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12" idx="3"/>
          </p:cNvCxnSpPr>
          <p:nvPr/>
        </p:nvCxnSpPr>
        <p:spPr>
          <a:xfrm flipV="1">
            <a:off x="2905017" y="5805264"/>
            <a:ext cx="1955015" cy="393443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12" idx="3"/>
          </p:cNvCxnSpPr>
          <p:nvPr/>
        </p:nvCxnSpPr>
        <p:spPr>
          <a:xfrm flipV="1">
            <a:off x="2905017" y="5589240"/>
            <a:ext cx="2027023" cy="609467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9" name="Přímá spojnice se šipkou 1028"/>
          <p:cNvCxnSpPr>
            <a:stCxn id="9" idx="1"/>
          </p:cNvCxnSpPr>
          <p:nvPr/>
        </p:nvCxnSpPr>
        <p:spPr>
          <a:xfrm flipH="1">
            <a:off x="6444208" y="4996059"/>
            <a:ext cx="1173275" cy="97966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6840760" cy="936104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PLŽI</a:t>
            </a:r>
            <a:endParaRPr lang="cs-CZ" b="1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204864"/>
            <a:ext cx="2160240" cy="3068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708920"/>
            <a:ext cx="2808312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1115616" y="5661248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Ostranka  jaderská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24128" y="522920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Homolice</a:t>
            </a:r>
            <a:endParaRPr lang="cs-CZ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984776" cy="936104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MLŽI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27784" y="1412776"/>
            <a:ext cx="3816424" cy="584775"/>
          </a:xfrm>
          <a:prstGeom prst="rect">
            <a:avLst/>
          </a:prstGeom>
          <a:solidFill>
            <a:srgbClr val="00B0F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  ŠKEBLE RYBNIČNÁ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204864"/>
            <a:ext cx="79928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má </a:t>
            </a:r>
            <a:r>
              <a:rPr lang="cs-CZ" sz="2800" b="1" dirty="0" smtClean="0">
                <a:solidFill>
                  <a:srgbClr val="FFC000"/>
                </a:solidFill>
              </a:rPr>
              <a:t>2</a:t>
            </a:r>
            <a:r>
              <a:rPr lang="cs-CZ" sz="2800" dirty="0" smtClean="0"/>
              <a:t> široké a </a:t>
            </a:r>
            <a:r>
              <a:rPr lang="cs-CZ" sz="2800" b="1" dirty="0" smtClean="0">
                <a:solidFill>
                  <a:srgbClr val="FFC000"/>
                </a:solidFill>
              </a:rPr>
              <a:t>ploché lastury</a:t>
            </a:r>
            <a:r>
              <a:rPr lang="cs-CZ" sz="2800" dirty="0" smtClean="0"/>
              <a:t>, které jsou spojené</a:t>
            </a:r>
          </a:p>
          <a:p>
            <a:r>
              <a:rPr lang="cs-CZ" sz="2800" dirty="0" smtClean="0"/>
              <a:t>   pevným zámkem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5576" y="3212976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žije v </a:t>
            </a:r>
            <a:r>
              <a:rPr lang="cs-CZ" sz="2800" b="1" dirty="0" smtClean="0">
                <a:solidFill>
                  <a:srgbClr val="FFC000"/>
                </a:solidFill>
              </a:rPr>
              <a:t>rybnících a pomalých řekách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378904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živí se </a:t>
            </a:r>
            <a:r>
              <a:rPr lang="cs-CZ" sz="2800" b="1" dirty="0" smtClean="0">
                <a:solidFill>
                  <a:srgbClr val="FFC000"/>
                </a:solidFill>
              </a:rPr>
              <a:t>zbytky rostlin a živočichů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4293096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dýchá </a:t>
            </a:r>
            <a:r>
              <a:rPr lang="cs-CZ" sz="2800" b="1" dirty="0" smtClean="0">
                <a:solidFill>
                  <a:srgbClr val="FFC000"/>
                </a:solidFill>
              </a:rPr>
              <a:t>žábrami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4869160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je </a:t>
            </a:r>
            <a:r>
              <a:rPr lang="cs-CZ" sz="2800" b="1" dirty="0" smtClean="0">
                <a:solidFill>
                  <a:srgbClr val="FFC000"/>
                </a:solidFill>
              </a:rPr>
              <a:t>odděleného pohlaví </a:t>
            </a:r>
            <a:r>
              <a:rPr lang="cs-CZ" sz="2800" dirty="0" smtClean="0"/>
              <a:t>– samec a samička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5445224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rozmnožuje se </a:t>
            </a:r>
            <a:r>
              <a:rPr lang="cs-CZ" sz="2800" b="1" dirty="0" smtClean="0">
                <a:solidFill>
                  <a:srgbClr val="FFC000"/>
                </a:solidFill>
              </a:rPr>
              <a:t>vajíčky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6021288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 je užitečná – </a:t>
            </a:r>
            <a:r>
              <a:rPr lang="cs-CZ" sz="2800" b="1" dirty="0" smtClean="0">
                <a:solidFill>
                  <a:srgbClr val="FFC000"/>
                </a:solidFill>
              </a:rPr>
              <a:t>čistí vodu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4776" cy="936104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Škeble rybničná</a:t>
            </a:r>
            <a:endParaRPr lang="cs-CZ" b="1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3081" y="2610489"/>
            <a:ext cx="4667250" cy="2695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ovéPole 3"/>
          <p:cNvSpPr txBox="1"/>
          <p:nvPr/>
        </p:nvSpPr>
        <p:spPr>
          <a:xfrm>
            <a:off x="467544" y="3696667"/>
            <a:ext cx="12065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lastury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15846" y="5871186"/>
            <a:ext cx="22563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s</a:t>
            </a:r>
            <a:r>
              <a:rPr lang="cs-CZ" sz="2800" b="1" dirty="0" smtClean="0"/>
              <a:t>valnatá noha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24328" y="3448164"/>
            <a:ext cx="1146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zámek</a:t>
            </a:r>
            <a:endParaRPr lang="cs-CZ" sz="2800" b="1" dirty="0"/>
          </a:p>
        </p:txBody>
      </p:sp>
      <p:cxnSp>
        <p:nvCxnSpPr>
          <p:cNvPr id="9" name="Přímá spojnice se šipkou 8"/>
          <p:cNvCxnSpPr>
            <a:stCxn id="4" idx="3"/>
          </p:cNvCxnSpPr>
          <p:nvPr/>
        </p:nvCxnSpPr>
        <p:spPr>
          <a:xfrm flipV="1">
            <a:off x="1674093" y="3696667"/>
            <a:ext cx="809675" cy="26161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4" idx="3"/>
          </p:cNvCxnSpPr>
          <p:nvPr/>
        </p:nvCxnSpPr>
        <p:spPr>
          <a:xfrm>
            <a:off x="1674093" y="3958277"/>
            <a:ext cx="1025699" cy="334819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6" idx="1"/>
          </p:cNvCxnSpPr>
          <p:nvPr/>
        </p:nvCxnSpPr>
        <p:spPr>
          <a:xfrm flipH="1">
            <a:off x="5772169" y="3709774"/>
            <a:ext cx="1752159" cy="248502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912768" cy="1008112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MLŽI</a:t>
            </a:r>
            <a:endParaRPr lang="cs-CZ" b="1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420888"/>
            <a:ext cx="2425824" cy="2391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780928"/>
            <a:ext cx="3733800" cy="2514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1547664" y="5157192"/>
            <a:ext cx="1609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Srdcovka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8064" y="558924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Zéva obrovská</a:t>
            </a:r>
            <a:endParaRPr lang="cs-CZ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6912768" cy="936104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HLAVONOŽCI</a:t>
            </a:r>
            <a:endParaRPr lang="cs-CZ" b="1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828" y="1556792"/>
            <a:ext cx="3635896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áze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348880"/>
            <a:ext cx="3456383" cy="2160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riblet"/>
            <a:contourClr>
              <a:srgbClr val="FFFFFF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2057080" y="3573016"/>
            <a:ext cx="99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Sépie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73724" y="479119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Chobotnice pobřežní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1259632" y="4869160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smtClean="0">
                <a:hlinkClick r:id="rId4"/>
              </a:rPr>
              <a:t>Chobotnice - video</a:t>
            </a:r>
            <a:endParaRPr lang="cs-CZ" sz="2800" b="1" u="sng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912768" cy="1143000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Co jsme si zapamatovali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844824"/>
            <a:ext cx="30950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Měkkýši  se dělí na: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210630" y="1844824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1)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87042" y="1844824"/>
            <a:ext cx="780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Plže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39866" y="2368044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2)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6278" y="2368044"/>
            <a:ext cx="904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Mlže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54096" y="2891264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3)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30508" y="2891264"/>
            <a:ext cx="1879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Hlavonožce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15616" y="3697868"/>
            <a:ext cx="1916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Měkkýši žijí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07509" y="3697868"/>
            <a:ext cx="2904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ve vodě i na souši.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4869160"/>
            <a:ext cx="2237651" cy="522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Měkkýši mají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75146" y="4869160"/>
            <a:ext cx="11751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měkké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15962" y="4869160"/>
            <a:ext cx="2324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t</a:t>
            </a:r>
            <a:r>
              <a:rPr lang="cs-CZ" sz="2800" b="1" dirty="0" smtClean="0"/>
              <a:t>ělo, chráněné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56748" y="4867968"/>
            <a:ext cx="1817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s</a:t>
            </a:r>
            <a:r>
              <a:rPr lang="cs-CZ" sz="2800" b="1" dirty="0" smtClean="0"/>
              <a:t>kořápkou.</a:t>
            </a:r>
            <a:endParaRPr lang="cs-CZ" sz="2800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4254096" y="1844824"/>
            <a:ext cx="1366340" cy="5232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4239866" y="2492896"/>
            <a:ext cx="1430514" cy="398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4254097" y="2996952"/>
            <a:ext cx="2356156" cy="4175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2987824" y="3789040"/>
            <a:ext cx="2715101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3203848" y="5013176"/>
            <a:ext cx="1035483" cy="3780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6516216" y="4941168"/>
            <a:ext cx="1733083" cy="3792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16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494" y="332656"/>
            <a:ext cx="7171905" cy="1008112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Co jsme si zapamatovali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801229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Plži mají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73614" y="1801229"/>
            <a:ext cx="1915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r>
              <a:rPr lang="cs-CZ" dirty="0" smtClean="0"/>
              <a:t>  </a:t>
            </a:r>
            <a:r>
              <a:rPr lang="cs-CZ" sz="2800" b="1" dirty="0" smtClean="0"/>
              <a:t>skořápku,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24825" y="1801229"/>
            <a:ext cx="2952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která je jmenuje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649731" y="1801229"/>
            <a:ext cx="1133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ULITA.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499" y="2508725"/>
            <a:ext cx="15488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Mlži mají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75321" y="2508725"/>
            <a:ext cx="1990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 skořápky,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74758" y="2508725"/>
            <a:ext cx="2753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které se jmenují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93061" y="2508725"/>
            <a:ext cx="1605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LASTURY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26499" y="3140968"/>
            <a:ext cx="2309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Hlavonožci žijí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70920" y="3140968"/>
            <a:ext cx="1233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v</a:t>
            </a:r>
            <a:r>
              <a:rPr lang="cs-CZ" sz="2800" b="1" dirty="0" smtClean="0"/>
              <a:t> moři.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7703" y="3861048"/>
            <a:ext cx="936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Plži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44208" y="386104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Hlavonožci</a:t>
            </a:r>
            <a:endParaRPr lang="cs-CZ" sz="3200" b="1" dirty="0"/>
          </a:p>
        </p:txBody>
      </p:sp>
      <p:sp>
        <p:nvSpPr>
          <p:cNvPr id="16" name="Obdélník 15"/>
          <p:cNvSpPr/>
          <p:nvPr/>
        </p:nvSpPr>
        <p:spPr>
          <a:xfrm>
            <a:off x="4466284" y="3861047"/>
            <a:ext cx="12578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dirty="0">
                <a:solidFill>
                  <a:prstClr val="black"/>
                </a:solidFill>
              </a:rPr>
              <a:t>Mlži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977377" y="4535542"/>
            <a:ext cx="299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Hlemýžď zahradní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000495" y="5049640"/>
            <a:ext cx="24214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Slimák největší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63757" y="5586714"/>
            <a:ext cx="2865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Ostranka jaderská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03463" y="61099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Homolice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89868" y="4535542"/>
            <a:ext cx="25360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Škeble rybničná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973264" y="5049640"/>
            <a:ext cx="1527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Srdcovka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973264" y="5625766"/>
            <a:ext cx="2312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Zéva obrovská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586977" y="4535542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Sépie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724128" y="5058762"/>
            <a:ext cx="3266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Chobotnice pobřežní</a:t>
            </a:r>
            <a:endParaRPr lang="cs-CZ" sz="2800" b="1" dirty="0"/>
          </a:p>
        </p:txBody>
      </p:sp>
      <p:sp>
        <p:nvSpPr>
          <p:cNvPr id="26" name="Zaoblený obdélník 25"/>
          <p:cNvSpPr/>
          <p:nvPr/>
        </p:nvSpPr>
        <p:spPr>
          <a:xfrm>
            <a:off x="2396521" y="1801229"/>
            <a:ext cx="1678237" cy="5232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267" y="1775174"/>
            <a:ext cx="17002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92896"/>
            <a:ext cx="17002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219" y="2495697"/>
            <a:ext cx="17002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7248" y="3127940"/>
            <a:ext cx="17002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Zaoblený obdélník 26"/>
          <p:cNvSpPr/>
          <p:nvPr/>
        </p:nvSpPr>
        <p:spPr>
          <a:xfrm>
            <a:off x="1003463" y="4653136"/>
            <a:ext cx="2783971" cy="4056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377" y="5139473"/>
            <a:ext cx="280511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377" y="5676547"/>
            <a:ext cx="280511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269" y="6226019"/>
            <a:ext cx="280511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154" y="4625375"/>
            <a:ext cx="263879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069" y="5139472"/>
            <a:ext cx="1831059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070" y="5698817"/>
            <a:ext cx="2632878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028" y="5139471"/>
            <a:ext cx="3176187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097" y="4595402"/>
            <a:ext cx="1976152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587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488832" cy="1143000"/>
          </a:xfr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/>
          <a:lstStyle/>
          <a:p>
            <a:r>
              <a:rPr lang="cs-CZ" b="1" dirty="0" smtClean="0"/>
              <a:t>Co jsme si zapamatovali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256476"/>
              </p:ext>
            </p:extLst>
          </p:nvPr>
        </p:nvGraphicFramePr>
        <p:xfrm>
          <a:off x="971600" y="1700807"/>
          <a:ext cx="7488832" cy="4888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091"/>
                <a:gridCol w="1640026"/>
                <a:gridCol w="1907533"/>
                <a:gridCol w="1978182"/>
              </a:tblGrid>
              <a:tr h="80691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Hlemýžď</a:t>
                      </a:r>
                    </a:p>
                    <a:p>
                      <a:pPr algn="ctr"/>
                      <a:r>
                        <a:rPr lang="cs-CZ" sz="2400" b="1" dirty="0" smtClean="0"/>
                        <a:t>zahradní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Slimák</a:t>
                      </a:r>
                    </a:p>
                    <a:p>
                      <a:pPr algn="ctr"/>
                      <a:r>
                        <a:rPr lang="cs-CZ" sz="2400" dirty="0" smtClean="0"/>
                        <a:t>největší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Škeble</a:t>
                      </a:r>
                    </a:p>
                    <a:p>
                      <a:pPr algn="ctr"/>
                      <a:r>
                        <a:rPr lang="cs-CZ" sz="2400" dirty="0" smtClean="0"/>
                        <a:t>rybničná</a:t>
                      </a:r>
                      <a:endParaRPr lang="cs-CZ" sz="2400" dirty="0"/>
                    </a:p>
                  </a:txBody>
                  <a:tcPr/>
                </a:tc>
              </a:tr>
              <a:tr h="486494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druh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plž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plž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mlž</a:t>
                      </a:r>
                      <a:endParaRPr lang="cs-CZ" sz="2400" dirty="0"/>
                    </a:p>
                  </a:txBody>
                  <a:tcPr/>
                </a:tc>
              </a:tr>
              <a:tr h="80691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výskyt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zahrada,</a:t>
                      </a:r>
                      <a:r>
                        <a:rPr lang="cs-CZ" sz="2400" baseline="0" dirty="0" smtClean="0"/>
                        <a:t> les</a:t>
                      </a:r>
                      <a:endParaRPr lang="cs-CZ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okolí domů,</a:t>
                      </a:r>
                    </a:p>
                    <a:p>
                      <a:r>
                        <a:rPr lang="cs-CZ" sz="2400" dirty="0" smtClean="0"/>
                        <a:t>zahrad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rybníky,</a:t>
                      </a:r>
                    </a:p>
                    <a:p>
                      <a:r>
                        <a:rPr lang="cs-CZ" sz="2400" dirty="0" smtClean="0"/>
                        <a:t>pomalé řeky</a:t>
                      </a:r>
                      <a:endParaRPr lang="cs-CZ" sz="2400" dirty="0"/>
                    </a:p>
                  </a:txBody>
                  <a:tcPr/>
                </a:tc>
              </a:tr>
              <a:tr h="806910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potrava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dužnaté rostliny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zbytky ovoce, zeleniny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zbytky rostlin,</a:t>
                      </a:r>
                    </a:p>
                    <a:p>
                      <a:r>
                        <a:rPr lang="cs-CZ" sz="2400" dirty="0" smtClean="0"/>
                        <a:t>živočichů</a:t>
                      </a:r>
                      <a:endParaRPr lang="cs-CZ" sz="2400" dirty="0"/>
                    </a:p>
                  </a:txBody>
                  <a:tcPr/>
                </a:tc>
              </a:tr>
              <a:tr h="555201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dýchání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plícemi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žábrami</a:t>
                      </a:r>
                      <a:endParaRPr lang="cs-CZ" sz="2400" dirty="0"/>
                    </a:p>
                  </a:txBody>
                  <a:tcPr/>
                </a:tc>
              </a:tr>
              <a:tr h="806910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pohlaví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obojetník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samec a samička</a:t>
                      </a:r>
                      <a:endParaRPr lang="cs-CZ" sz="2400" dirty="0"/>
                    </a:p>
                  </a:txBody>
                  <a:tcPr/>
                </a:tc>
              </a:tr>
              <a:tr h="555201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rozmnožování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vajíčky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vajíčky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aoblený obdélník 3"/>
          <p:cNvSpPr/>
          <p:nvPr/>
        </p:nvSpPr>
        <p:spPr>
          <a:xfrm>
            <a:off x="3015754" y="2615200"/>
            <a:ext cx="136815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106" y="2564904"/>
            <a:ext cx="1712094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43" y="2571831"/>
            <a:ext cx="177647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725144"/>
            <a:ext cx="139541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43" y="4725144"/>
            <a:ext cx="177647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165304"/>
            <a:ext cx="1395413" cy="3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43" y="6165303"/>
            <a:ext cx="177647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563" y="3133004"/>
            <a:ext cx="1395413" cy="656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106" y="3133004"/>
            <a:ext cx="1712094" cy="656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43" y="3133004"/>
            <a:ext cx="1776473" cy="656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933056"/>
            <a:ext cx="13954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106" y="3933056"/>
            <a:ext cx="1712094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43" y="3933056"/>
            <a:ext cx="177647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597" y="5338492"/>
            <a:ext cx="1395413" cy="61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43" y="5338491"/>
            <a:ext cx="1776473" cy="61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73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1415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Použité zdroje:</a:t>
            </a:r>
            <a:endParaRPr lang="cs-CZ" sz="1600" dirty="0"/>
          </a:p>
        </p:txBody>
      </p:sp>
      <p:sp>
        <p:nvSpPr>
          <p:cNvPr id="3" name="Obdélník 2"/>
          <p:cNvSpPr/>
          <p:nvPr/>
        </p:nvSpPr>
        <p:spPr>
          <a:xfrm>
            <a:off x="683568" y="980728"/>
            <a:ext cx="71287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 smtClean="0">
                <a:hlinkClick r:id="rId2"/>
              </a:rPr>
              <a:t>http://upload.wikimedia.org/wikipedia/commons/thumb/6/60/Snail-forest.JPG/800px-Snail-forest.JPG</a:t>
            </a:r>
            <a:endParaRPr lang="cs-CZ" sz="1400" u="sng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u="sng" dirty="0" smtClean="0">
                <a:hlinkClick r:id="rId3"/>
              </a:rPr>
              <a:t>http://upload.wikimedia.org/wikipedia/commons/thumb/d/da/Tigerschnegel1.jpg/800px-Tigerschnegel1.jpg</a:t>
            </a:r>
            <a:endParaRPr lang="cs-CZ" sz="1400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844824"/>
            <a:ext cx="792088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u="sng" dirty="0" smtClean="0">
                <a:hlinkClick r:id="rId4"/>
              </a:rPr>
              <a:t>http://upload.wikimedia.org/wikipedia/commons/thumb/c/ce/Haustellum_brandaris_001.JPG/450px-Haustellum_brandaris_001.JPG</a:t>
            </a:r>
            <a:endParaRPr lang="cs-CZ" sz="1400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227687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u="sng" dirty="0" smtClean="0">
                <a:hlinkClick r:id="rId5"/>
              </a:rPr>
              <a:t>http://upload.wikimedia.org/wikipedia/commons/thumb/7/79/Conus-geographicus.jpg/270px-Conus-geographicus.jpg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2708920"/>
            <a:ext cx="799288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u="sng" dirty="0" smtClean="0">
                <a:hlinkClick r:id="rId6"/>
              </a:rPr>
              <a:t>http://upload.wikimedia.org/wikipedia/commons/thumb/0/00/Anodonta_cygnea_2029.jpg/800px-Anodonta_cygnea_2029.jpg</a:t>
            </a:r>
            <a:endParaRPr lang="cs-CZ" sz="1400" dirty="0" smtClean="0"/>
          </a:p>
          <a:p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15813" y="3161204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 smtClean="0">
                <a:hlinkClick r:id="rId7"/>
              </a:rPr>
              <a:t>http://upload.wikimedia.org/wikipedia/commons/thumb/a/ac/Acrosterigma_cignorum_003.jpg/589px-Acrosterigma_cignorum_003.jpg</a:t>
            </a:r>
            <a:endParaRPr lang="cs-CZ" sz="1400" dirty="0"/>
          </a:p>
        </p:txBody>
      </p:sp>
      <p:sp>
        <p:nvSpPr>
          <p:cNvPr id="10" name="Obdélník 9"/>
          <p:cNvSpPr/>
          <p:nvPr/>
        </p:nvSpPr>
        <p:spPr>
          <a:xfrm>
            <a:off x="683568" y="3573016"/>
            <a:ext cx="73448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Tato </a:t>
            </a:r>
            <a:r>
              <a:rPr lang="cs-CZ" sz="1400" u="sng" dirty="0" smtClean="0">
                <a:hlinkClick r:id="rId8" tooltip="Powered by Text-Enhance"/>
              </a:rPr>
              <a:t>fotografie</a:t>
            </a:r>
            <a:r>
              <a:rPr lang="cs-CZ" sz="1400" dirty="0" smtClean="0"/>
              <a:t> pochází ze stránek </a:t>
            </a:r>
            <a:r>
              <a:rPr lang="cs-CZ" sz="1400" u="sng" dirty="0" smtClean="0">
                <a:hlinkClick r:id="rId9"/>
              </a:rPr>
              <a:t>http://www.</a:t>
            </a:r>
            <a:r>
              <a:rPr lang="cs-CZ" sz="1400" u="sng" dirty="0" err="1" smtClean="0">
                <a:hlinkClick r:id="rId9"/>
              </a:rPr>
              <a:t>dkimages.com</a:t>
            </a:r>
            <a:r>
              <a:rPr lang="cs-CZ" sz="1400" u="sng" dirty="0" smtClean="0">
                <a:hlinkClick r:id="rId9"/>
              </a:rPr>
              <a:t>/</a:t>
            </a:r>
            <a:endParaRPr lang="cs-CZ" sz="1400" u="sng" dirty="0" smtClean="0"/>
          </a:p>
          <a:p>
            <a:r>
              <a:rPr lang="cs-CZ" sz="1400" u="sng" dirty="0" smtClean="0">
                <a:hlinkClick r:id="rId10"/>
              </a:rPr>
              <a:t>http://akvapedie.cz//images/3006.jpeg</a:t>
            </a:r>
            <a:endParaRPr lang="cs-CZ" sz="1400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683568" y="4005064"/>
            <a:ext cx="770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 smtClean="0">
                <a:hlinkClick r:id="rId11"/>
              </a:rPr>
              <a:t>http://upload.wikimedia.org/wikipedia/commons/2/2c/Sepia_officinalis.seiche01.jpg</a:t>
            </a:r>
            <a:endParaRPr lang="cs-CZ" sz="1400" dirty="0"/>
          </a:p>
        </p:txBody>
      </p:sp>
      <p:sp>
        <p:nvSpPr>
          <p:cNvPr id="12" name="Obdélník 11"/>
          <p:cNvSpPr/>
          <p:nvPr/>
        </p:nvSpPr>
        <p:spPr>
          <a:xfrm>
            <a:off x="683568" y="4221088"/>
            <a:ext cx="73448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 smtClean="0">
                <a:hlinkClick r:id="rId12"/>
              </a:rPr>
              <a:t>http://commons.wikimedia.org/wiki/File:Octopus_vulgaris_EL16p.jpg</a:t>
            </a:r>
            <a:endParaRPr lang="cs-CZ" sz="1400" dirty="0"/>
          </a:p>
        </p:txBody>
      </p:sp>
      <p:sp>
        <p:nvSpPr>
          <p:cNvPr id="13" name="Obdélník 12"/>
          <p:cNvSpPr/>
          <p:nvPr/>
        </p:nvSpPr>
        <p:spPr>
          <a:xfrm>
            <a:off x="715813" y="5652920"/>
            <a:ext cx="770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 smtClean="0">
                <a:hlinkClick r:id="rId13"/>
              </a:rPr>
              <a:t>http://upload.wikimedia.org/wikipedia/commons/2/23/Moving_Octopus_Vulgaris_2005-01-14.ogg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5371286"/>
            <a:ext cx="16615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Použité video:</a:t>
            </a:r>
            <a:endParaRPr lang="cs-CZ" sz="1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0814" y="6010256"/>
            <a:ext cx="1664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Použitá literatura:</a:t>
            </a:r>
            <a:endParaRPr lang="cs-CZ" sz="1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3568" y="6348808"/>
            <a:ext cx="81325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/>
              <a:t>Skroková</a:t>
            </a:r>
            <a:r>
              <a:rPr lang="cs-CZ" sz="1400" dirty="0" smtClean="0"/>
              <a:t> E.,  Žižková L. : </a:t>
            </a:r>
            <a:r>
              <a:rPr lang="cs-CZ" sz="1400" i="1" dirty="0" smtClean="0"/>
              <a:t>Přírodopis pro 7. ročník zvláštní školy.</a:t>
            </a:r>
            <a:r>
              <a:rPr lang="cs-CZ" sz="1400" dirty="0" smtClean="0"/>
              <a:t> Ostrava:  </a:t>
            </a:r>
            <a:r>
              <a:rPr lang="cs-CZ" sz="1400" dirty="0" err="1" smtClean="0"/>
              <a:t>Grafie</a:t>
            </a:r>
            <a:r>
              <a:rPr lang="cs-CZ" sz="1400" dirty="0" smtClean="0"/>
              <a:t> 1995  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83568" y="620688"/>
            <a:ext cx="7272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Obrázkový materiál čerpány  z otevřené galerie  </a:t>
            </a:r>
            <a:r>
              <a:rPr lang="cs-CZ" sz="1400" u="sng" dirty="0" smtClean="0">
                <a:hlinkClick r:id="rId14"/>
              </a:rPr>
              <a:t>http://commons.wikimedia.org/wiki</a:t>
            </a:r>
            <a:endParaRPr lang="cs-CZ" sz="1400" dirty="0" smtClean="0"/>
          </a:p>
          <a:p>
            <a:endParaRPr lang="cs-CZ" sz="1400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83568" y="4459369"/>
            <a:ext cx="76328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upload.wikimedia.org/wikipedia/commons/thumb/5/5d/Great_Grey_Slug%2C_curled_up.jpg/800px-Great_Grey_Slug%2C_curled_up.jpg</a:t>
            </a:r>
            <a:endParaRPr lang="cs-CZ" sz="1400" dirty="0" smtClean="0"/>
          </a:p>
          <a:p>
            <a:r>
              <a:rPr lang="cs-CZ" sz="1400" dirty="0">
                <a:hlinkClick r:id="rId16"/>
              </a:rPr>
              <a:t>http://</a:t>
            </a:r>
            <a:r>
              <a:rPr lang="cs-CZ" sz="1400" dirty="0" smtClean="0">
                <a:hlinkClick r:id="rId16"/>
              </a:rPr>
              <a:t>upload.wikimedia.org/wikipedia/commons/thumb/6/66/Helix-Pomatia-Copulation.jpg/750px-Helix-Pomatia-Copulation.jpg</a:t>
            </a:r>
            <a:endParaRPr lang="cs-CZ" sz="1400" dirty="0"/>
          </a:p>
          <a:p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198688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782</TotalTime>
  <Words>482</Words>
  <Application>Microsoft Office PowerPoint</Application>
  <PresentationFormat>Předvádění na obrazovce (4:3)</PresentationFormat>
  <Paragraphs>159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MĚKKÝŠI</vt:lpstr>
      <vt:lpstr>MĚKKÝŠI</vt:lpstr>
      <vt:lpstr>Prezentace aplikace PowerPoint</vt:lpstr>
      <vt:lpstr>PLŽI</vt:lpstr>
      <vt:lpstr>Hlemýžď zahradní</vt:lpstr>
      <vt:lpstr>PLŽI</vt:lpstr>
      <vt:lpstr>PLŽI</vt:lpstr>
      <vt:lpstr>MLŽI</vt:lpstr>
      <vt:lpstr>Škeble rybničná</vt:lpstr>
      <vt:lpstr>MLŽI</vt:lpstr>
      <vt:lpstr>HLAVONOŽCI</vt:lpstr>
      <vt:lpstr>Co jsme si zapamatovali</vt:lpstr>
      <vt:lpstr>Co jsme si zapamatovali</vt:lpstr>
      <vt:lpstr>Co jsme si zapamatovali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MĚKKÝŠI</dc:title>
  <dc:creator>andrejka</dc:creator>
  <cp:lastModifiedBy>Martin Králík</cp:lastModifiedBy>
  <cp:revision>39</cp:revision>
  <dcterms:created xsi:type="dcterms:W3CDTF">2012-02-27T15:56:31Z</dcterms:created>
  <dcterms:modified xsi:type="dcterms:W3CDTF">2012-04-20T06:14:50Z</dcterms:modified>
</cp:coreProperties>
</file>