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31"/>
  </p:notesMasterIdLst>
  <p:handoutMasterIdLst>
    <p:handoutMasterId r:id="rId32"/>
  </p:handoutMasterIdLst>
  <p:sldIdLst>
    <p:sldId id="268" r:id="rId3"/>
    <p:sldId id="257" r:id="rId4"/>
    <p:sldId id="305" r:id="rId5"/>
    <p:sldId id="270" r:id="rId6"/>
    <p:sldId id="272" r:id="rId7"/>
    <p:sldId id="306" r:id="rId8"/>
    <p:sldId id="278" r:id="rId9"/>
    <p:sldId id="279" r:id="rId10"/>
    <p:sldId id="280" r:id="rId11"/>
    <p:sldId id="307" r:id="rId12"/>
    <p:sldId id="282" r:id="rId13"/>
    <p:sldId id="308" r:id="rId14"/>
    <p:sldId id="309" r:id="rId15"/>
    <p:sldId id="310" r:id="rId16"/>
    <p:sldId id="311" r:id="rId17"/>
    <p:sldId id="276" r:id="rId18"/>
    <p:sldId id="317" r:id="rId19"/>
    <p:sldId id="292" r:id="rId20"/>
    <p:sldId id="313" r:id="rId21"/>
    <p:sldId id="298" r:id="rId22"/>
    <p:sldId id="315" r:id="rId23"/>
    <p:sldId id="301" r:id="rId24"/>
    <p:sldId id="284" r:id="rId25"/>
    <p:sldId id="318" r:id="rId26"/>
    <p:sldId id="319" r:id="rId27"/>
    <p:sldId id="320" r:id="rId28"/>
    <p:sldId id="271" r:id="rId29"/>
    <p:sldId id="27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_%C4%8Cesk%C3%BD_kras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vzniku Země, života na ní a o původu člověka přemýšleli lidé odpradávna. Také v současné době každý člověk hledá na tyto otázky odpověď. V lidské společnosti se vyskytují dvě skupiny názorů.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Trilobiti – jsou třída vyhynulých členovců, žili v období prvohor v moři.</a:t>
            </a:r>
          </a:p>
          <a:p>
            <a:r>
              <a:rPr lang="cs-CZ" dirty="0" smtClean="0"/>
              <a:t>Velká naleziště trilobitů jsou také v Čechách, nejvíce v oblasti zvané </a:t>
            </a:r>
            <a:r>
              <a:rPr lang="cs-CZ" dirty="0" err="1" smtClean="0"/>
              <a:t>Barrandien</a:t>
            </a:r>
            <a:r>
              <a:rPr lang="cs-CZ" dirty="0" smtClean="0"/>
              <a:t> (oblast mezi Prahou a Plzní), jehož centrální částí je Český kras.</a:t>
            </a:r>
            <a:r>
              <a:rPr lang="cs-CZ" dirty="0" smtClean="0">
                <a:hlinkClick r:id="rId3" tooltip="Chráněná krajinná oblast Český kras"/>
              </a:rPr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Vědci vysvětlují</a:t>
            </a:r>
            <a:r>
              <a:rPr lang="cs-CZ" baseline="0" dirty="0" smtClean="0"/>
              <a:t> vznik života pomocí přírodních jevů a zákonů. Většina vědců zastává názor, že </a:t>
            </a:r>
            <a:r>
              <a:rPr lang="cs-CZ" b="1" baseline="0" dirty="0" smtClean="0"/>
              <a:t>život vznikal postupně </a:t>
            </a:r>
            <a:r>
              <a:rPr lang="cs-CZ" baseline="0" dirty="0" smtClean="0"/>
              <a:t>v dávné minulosti Země.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vzniku Země, života na ní a o původu člověka přemýšleli lidé odpradávna. Také v současné době každý člověk hledá na tyto otázky odpověď. V lidské společnosti se vyskytují dvě skupiny názorů.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Vědci vysvětlují</a:t>
            </a:r>
            <a:r>
              <a:rPr lang="cs-CZ" baseline="0" dirty="0" smtClean="0"/>
              <a:t> vznik života pomocí přírodních jevů a zákonů. Většina vědců zastává názor, že </a:t>
            </a:r>
            <a:r>
              <a:rPr lang="cs-CZ" b="1" baseline="0" dirty="0" smtClean="0"/>
              <a:t>život vznikal postupně </a:t>
            </a:r>
            <a:r>
              <a:rPr lang="cs-CZ" baseline="0" dirty="0" smtClean="0"/>
              <a:t>v dávné minulosti Země.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Postup při tisku:</a:t>
            </a:r>
          </a:p>
          <a:p>
            <a:r>
              <a:rPr lang="cs-CZ" b="0" dirty="0" smtClean="0"/>
              <a:t>Tisk  </a:t>
            </a:r>
            <a:r>
              <a:rPr lang="cs-CZ" b="0" dirty="0" smtClean="0">
                <a:sym typeface="Symbol"/>
              </a:rPr>
              <a:t></a:t>
            </a:r>
            <a:r>
              <a:rPr lang="cs-CZ" b="0" dirty="0" smtClean="0"/>
              <a:t>  Snímky: </a:t>
            </a:r>
            <a:r>
              <a:rPr lang="cs-CZ" b="1" dirty="0" smtClean="0"/>
              <a:t>24; 25; 26  </a:t>
            </a:r>
            <a:r>
              <a:rPr lang="cs-CZ" b="0" dirty="0" smtClean="0">
                <a:sym typeface="Symbol"/>
              </a:rPr>
              <a:t>  Vytisknout: </a:t>
            </a:r>
            <a:r>
              <a:rPr lang="cs-CZ" b="1" dirty="0" smtClean="0">
                <a:sym typeface="Symbol"/>
              </a:rPr>
              <a:t>Podklady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Barva či stupně šedé: </a:t>
            </a:r>
            <a:r>
              <a:rPr lang="cs-CZ" b="1" dirty="0" smtClean="0">
                <a:sym typeface="Symbol"/>
              </a:rPr>
              <a:t>Jen černobíle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Snímků na stránku: </a:t>
            </a:r>
            <a:r>
              <a:rPr lang="cs-CZ" b="1" dirty="0" smtClean="0">
                <a:sym typeface="Symbol"/>
              </a:rPr>
              <a:t>3 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 </a:t>
            </a:r>
            <a:r>
              <a:rPr lang="cs-CZ" b="1" dirty="0" smtClean="0">
                <a:sym typeface="Symbol"/>
              </a:rPr>
              <a:t>Ok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12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Relationship Id="rId5" Type="http://schemas.openxmlformats.org/officeDocument/2006/relationships/slide" Target="slide6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hyperlink" Target="http://cs.wikipedia.org/wiki/Soubor:Asaphiscuswheelerii.jpg" TargetMode="External"/><Relationship Id="rId7" Type="http://schemas.openxmlformats.org/officeDocument/2006/relationships/hyperlink" Target="http://cs.wikipedia.org/wiki/Soubor:Watercycleczechhigh.jpg" TargetMode="External"/><Relationship Id="rId2" Type="http://schemas.openxmlformats.org/officeDocument/2006/relationships/hyperlink" Target="http://cs.wikipedia.org/wiki/Soubor:Creation_of_Adam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Top_of_Atmosphere.jpg" TargetMode="External"/><Relationship Id="rId5" Type="http://schemas.openxmlformats.org/officeDocument/2006/relationships/hyperlink" Target="http://commons.wikimedia.org/wiki/File:Earth_cutaway.png" TargetMode="External"/><Relationship Id="rId4" Type="http://schemas.openxmlformats.org/officeDocument/2006/relationships/hyperlink" Target="http://cs.wikipedia.org/wiki/Soubor:NovaSlunecniSoustava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Vznik života na Zemi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16.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2595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037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Vznik života na Zemi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1.10.2013, Mgr.</a:t>
                      </a:r>
                      <a:r>
                        <a:rPr lang="cs-CZ" sz="1400" baseline="0" dirty="0" smtClean="0"/>
                        <a:t> Michal </a:t>
                      </a:r>
                      <a:r>
                        <a:rPr lang="cs-CZ" sz="1400" baseline="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objasňuje názory na vznik Země a vznik života na Zemi. </a:t>
                      </a:r>
                    </a:p>
                    <a:p>
                      <a:r>
                        <a:rPr lang="cs-CZ" sz="1400" baseline="0" dirty="0" smtClean="0"/>
                        <a:t>Blíže seznamuje s vědeckým výkladem vzniku Země a života. </a:t>
                      </a:r>
                    </a:p>
                    <a:p>
                      <a:r>
                        <a:rPr lang="cs-CZ" sz="1400" baseline="0" dirty="0" smtClean="0"/>
                        <a:t>Uvádí společné znaky živých organismů.  </a:t>
                      </a:r>
                    </a:p>
                    <a:p>
                      <a:r>
                        <a:rPr lang="cs-CZ" sz="1400" baseline="0" dirty="0" smtClean="0"/>
                        <a:t>V závěru prezentace jsou 3 úkoly k procvičení učiva.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 Snímky 24, 25, 26 slouží k vytištění a písemnému opakování.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Názory na vznik Země a vývoj života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827584" y="1628800"/>
            <a:ext cx="7560840" cy="165618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Stvoření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Lidé věří, že Země a všechno živé bylo stvořeno nadpřirozenými bytostmi – </a:t>
            </a:r>
            <a:r>
              <a:rPr lang="cs-CZ" sz="3200" b="1" dirty="0" smtClean="0">
                <a:solidFill>
                  <a:schemeClr val="bg1"/>
                </a:solidFill>
              </a:rPr>
              <a:t>bohy.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827584" y="4077072"/>
            <a:ext cx="7560840" cy="165618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Vědecké teorie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Země a všechno živé vzniklo dlouhodobým </a:t>
            </a:r>
            <a:r>
              <a:rPr lang="cs-CZ" sz="3200" b="1" dirty="0" smtClean="0">
                <a:solidFill>
                  <a:schemeClr val="bg1"/>
                </a:solidFill>
              </a:rPr>
              <a:t>vývojem</a:t>
            </a:r>
            <a:r>
              <a:rPr lang="cs-CZ" sz="3200" dirty="0" smtClean="0">
                <a:solidFill>
                  <a:schemeClr val="bg1"/>
                </a:solidFill>
              </a:rPr>
              <a:t> hmoty. 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7596336" y="148478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Zaoblený obdélník 35">
            <a:hlinkClick r:id="rId4" action="ppaction://hlinksldjump"/>
          </p:cNvPr>
          <p:cNvSpPr/>
          <p:nvPr/>
        </p:nvSpPr>
        <p:spPr>
          <a:xfrm>
            <a:off x="7596336" y="393305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35" grpId="0" animBg="1"/>
      <p:bldP spid="3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4522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Stvoření Adama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TEMP\Plocha\ad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2656"/>
            <a:ext cx="7416824" cy="5393614"/>
          </a:xfrm>
          <a:prstGeom prst="rect">
            <a:avLst/>
          </a:prstGeom>
          <a:noFill/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2636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Trilobit - zkamenělina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trilobi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404664"/>
            <a:ext cx="6392133" cy="5392800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Planeta Země – vznik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(vědecké vysvětlení)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1844824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Země vznikla a vyvíjela se z hmoty </a:t>
            </a:r>
            <a:r>
              <a:rPr lang="cs-CZ" sz="3200" b="1" dirty="0" smtClean="0">
                <a:solidFill>
                  <a:schemeClr val="bg1"/>
                </a:solidFill>
              </a:rPr>
              <a:t>kosmického prachu</a:t>
            </a:r>
            <a:r>
              <a:rPr lang="cs-CZ" sz="3200" dirty="0" smtClean="0">
                <a:solidFill>
                  <a:schemeClr val="bg1"/>
                </a:solidFill>
              </a:rPr>
              <a:t> zároveň s celou sluneční soustavou.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67544" y="3212976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Na počátku vývoje byla </a:t>
            </a:r>
            <a:r>
              <a:rPr lang="cs-CZ" sz="3200" b="1" dirty="0" smtClean="0">
                <a:solidFill>
                  <a:schemeClr val="bg1"/>
                </a:solidFill>
              </a:rPr>
              <a:t>žhavým</a:t>
            </a:r>
            <a:r>
              <a:rPr lang="cs-CZ" sz="3200" dirty="0" smtClean="0">
                <a:solidFill>
                  <a:schemeClr val="bg1"/>
                </a:solidFill>
              </a:rPr>
              <a:t> kosmickým tělesem a její nitro je žhavé doposud.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67544" y="4581128"/>
            <a:ext cx="8136904" cy="165618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Zemský povrch se postupně </a:t>
            </a:r>
            <a:r>
              <a:rPr lang="cs-CZ" sz="3200" b="1" dirty="0" smtClean="0">
                <a:solidFill>
                  <a:schemeClr val="bg1"/>
                </a:solidFill>
              </a:rPr>
              <a:t>ochlazoval</a:t>
            </a:r>
            <a:r>
              <a:rPr lang="cs-CZ" sz="3200" dirty="0" smtClean="0">
                <a:solidFill>
                  <a:schemeClr val="bg1"/>
                </a:solidFill>
              </a:rPr>
              <a:t>,</a:t>
            </a:r>
          </a:p>
          <a:p>
            <a:pPr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 vznikaly nerosty a horniny </a:t>
            </a:r>
            <a:r>
              <a:rPr lang="cs-CZ" sz="3200" b="1" dirty="0" smtClean="0">
                <a:solidFill>
                  <a:schemeClr val="bg1"/>
                </a:solidFill>
              </a:rPr>
              <a:t>(zemská kůra)</a:t>
            </a:r>
          </a:p>
          <a:p>
            <a:pPr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 vznikala </a:t>
            </a:r>
            <a:r>
              <a:rPr lang="cs-CZ" sz="3200" b="1" dirty="0" smtClean="0">
                <a:solidFill>
                  <a:schemeClr val="bg1"/>
                </a:solidFill>
              </a:rPr>
              <a:t>atmosféra a hydrosféra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9" name="Zaoblený obdélník 38">
            <a:hlinkClick r:id="rId2" action="ppaction://hlinksldjump"/>
          </p:cNvPr>
          <p:cNvSpPr/>
          <p:nvPr/>
        </p:nvSpPr>
        <p:spPr>
          <a:xfrm>
            <a:off x="7740352" y="2636912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Zaoblený obdélník 39">
            <a:hlinkClick r:id="rId3" action="ppaction://hlinksldjump"/>
          </p:cNvPr>
          <p:cNvSpPr/>
          <p:nvPr/>
        </p:nvSpPr>
        <p:spPr>
          <a:xfrm>
            <a:off x="7740352" y="400506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Zaoblený obdélník 40">
            <a:hlinkClick r:id="rId4" action="ppaction://hlinksldjump"/>
          </p:cNvPr>
          <p:cNvSpPr/>
          <p:nvPr/>
        </p:nvSpPr>
        <p:spPr>
          <a:xfrm>
            <a:off x="7740352" y="494116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2" name="Zaoblený obdélník 41">
            <a:hlinkClick r:id="rId5" action="ppaction://hlinksldjump"/>
          </p:cNvPr>
          <p:cNvSpPr/>
          <p:nvPr/>
        </p:nvSpPr>
        <p:spPr>
          <a:xfrm>
            <a:off x="7740352" y="544522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POKRAČOVAT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6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00px-NovaSlunecniSoust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0040" y="758239"/>
            <a:ext cx="8460432" cy="4758993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522920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Sluneční soustava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544522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Pohled do nitra Země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Obrázek 6" descr="600px-Earth_cutaw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83775" y="332656"/>
            <a:ext cx="5352521" cy="5352521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915816" y="5157192"/>
            <a:ext cx="5904656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Pohled do nitra Země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Obrázek 6" descr="600px-Earth_cutaw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548680"/>
            <a:ext cx="4896544" cy="4896544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6" name="Přímá spojovací šipka 5"/>
          <p:cNvCxnSpPr/>
          <p:nvPr/>
        </p:nvCxnSpPr>
        <p:spPr>
          <a:xfrm>
            <a:off x="2771800" y="2132856"/>
            <a:ext cx="1440160" cy="36004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79349" y="1772816"/>
            <a:ext cx="2320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Zemská kůra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00px-Top_of_Atmosphe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0187" y="1629120"/>
            <a:ext cx="4067797" cy="2700000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5" name="Obrázek 4" descr="Watercycleczechhig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25173" y="1628800"/>
            <a:ext cx="3880608" cy="2700000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3528" y="4365104"/>
            <a:ext cx="4104456" cy="57606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Horní vrstvy atmosféry Země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788024" y="4365104"/>
            <a:ext cx="4104456" cy="57606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Koloběh vody v přírodě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812360" y="400506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ZVĚTŠIT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5157192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Atmosféra i hydrosféra jsou nezbytné pro vznik života na Zemi.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>
            <a:hlinkClick r:id="rId5" action="ppaction://hlinksldjump"/>
          </p:cNvPr>
          <p:cNvSpPr/>
          <p:nvPr/>
        </p:nvSpPr>
        <p:spPr>
          <a:xfrm>
            <a:off x="7812360" y="630932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19944" y="404664"/>
            <a:ext cx="3520008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Atmosféra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(plynný obal Země)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012432" y="404664"/>
            <a:ext cx="3520008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Hydrosféra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(vodní obal Země)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6093296"/>
            <a:ext cx="8229600" cy="5669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Koloběh vody v přírodě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Watercycleczechhig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8278631" cy="5760000"/>
          </a:xfrm>
          <a:prstGeom prst="rect">
            <a:avLst/>
          </a:prstGeom>
          <a:ln w="254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539552" y="2764085"/>
            <a:ext cx="79928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 horkém ovzduší se neústrojné látky 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postupně slučovaly a vznikaly z nich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látky ústrojné.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Život na Zemi - vznik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(vědecké vysvětlení)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162880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Neústrojné látky - jednoduché 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(voda, oxid uhličitý, čpavek,…)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Život na Zemi - vznik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(vědecké vysvětlení)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3988221"/>
            <a:ext cx="79928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Ústrojné látky se v teplých mořích 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seskupovaly 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do malých měchýřků.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7544" y="162880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Neústrojné látky - jednoduché 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(voda, oxid uhličitý, čpavek,…)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7544" y="2853056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Ústrojné látky - složitější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(cukry, tuky, bílkoviny)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Život na Zemi - vznik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(vědecké vysvětlení)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4708301"/>
            <a:ext cx="79928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Měchýřky rostly a rozmnožovaly se. 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Postupně z nich vznikaly 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první buňky.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7544" y="162880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Neústrojné látky - jednoduché 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(voda, oxid uhličitý, čpavek,…)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2853056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Ústrojné látky - složitější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(cukry, tuky, bílkoviny)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077136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Měchýřky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539552" y="5315724"/>
            <a:ext cx="79208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První živé organismy žily v mořích a jejich tělo tvořila </a:t>
            </a:r>
          </a:p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jediná buňka. </a:t>
            </a:r>
          </a:p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Spojováním a zdokonalováním buněk vznikaly </a:t>
            </a:r>
          </a:p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složitější organismy.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Život na Zemi - vznik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(vědecké vysvětlení)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7544" y="162880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Neústrojné látky - jednoduché 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(voda, oxid uhličitý, čpavek,…)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2853056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Ústrojné látky - složitější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(cukry, tuky, bílkoviny)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4077136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Měchýřky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7544" y="4797152"/>
            <a:ext cx="8136904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První buňky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Život na Zemi - vznik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(vědecké vysvětlení)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67544" y="162880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Neústrojné látky - jednoduché 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(voda, oxid uhličitý, čpavek,…)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67544" y="2853056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Ústrojné látky - složitější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(cukry, tuky, bílkoviny)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7544" y="4077136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Měchýřky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4797152"/>
            <a:ext cx="8136904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První buňky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67544" y="5517232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Složitější organismy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(první rostliny a živočichové)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4860032" y="2457072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67544" y="2492896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11338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Tělo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všech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živých organismů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tvoří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46856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Společné znaky živých organismů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860032" y="2457072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NEÚSTROJNÉ LÁTKY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(anorganické látky)</a:t>
            </a:r>
            <a:endParaRPr lang="cs-CZ" sz="3200" b="1" dirty="0">
              <a:solidFill>
                <a:schemeClr val="bg1"/>
              </a:solidFill>
            </a:endParaRPr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4572000" y="3105144"/>
            <a:ext cx="0" cy="288032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427984" y="3249160"/>
            <a:ext cx="288032" cy="0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aoblený obdélník 15"/>
          <p:cNvSpPr/>
          <p:nvPr/>
        </p:nvSpPr>
        <p:spPr>
          <a:xfrm>
            <a:off x="467544" y="2457072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ÚSTROJNÉ LÁTKY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(organické látky)</a:t>
            </a:r>
            <a:endParaRPr lang="cs-CZ" sz="3200" b="1" dirty="0">
              <a:solidFill>
                <a:schemeClr val="bg1"/>
              </a:solidFill>
            </a:endParaRPr>
          </a:p>
        </p:txBody>
      </p:sp>
      <p:grpSp>
        <p:nvGrpSpPr>
          <p:cNvPr id="3" name="Skupina 23"/>
          <p:cNvGrpSpPr/>
          <p:nvPr/>
        </p:nvGrpSpPr>
        <p:grpSpPr>
          <a:xfrm>
            <a:off x="1043506" y="4221088"/>
            <a:ext cx="1728294" cy="1531332"/>
            <a:chOff x="971600" y="4365104"/>
            <a:chExt cx="1728294" cy="1531332"/>
          </a:xfrm>
        </p:grpSpPr>
        <p:sp>
          <p:nvSpPr>
            <p:cNvPr id="13" name="TextovéPole 12"/>
            <p:cNvSpPr txBox="1"/>
            <p:nvPr/>
          </p:nvSpPr>
          <p:spPr>
            <a:xfrm>
              <a:off x="971600" y="4365104"/>
              <a:ext cx="12073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cukry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71600" y="4869160"/>
              <a:ext cx="105189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tuky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971600" y="5373216"/>
              <a:ext cx="17282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bílkoviny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grpSp>
        <p:nvGrpSpPr>
          <p:cNvPr id="4" name="Skupina 22"/>
          <p:cNvGrpSpPr/>
          <p:nvPr/>
        </p:nvGrpSpPr>
        <p:grpSpPr>
          <a:xfrm>
            <a:off x="5364088" y="4221088"/>
            <a:ext cx="2460178" cy="2054552"/>
            <a:chOff x="6000254" y="4345940"/>
            <a:chExt cx="2460178" cy="2054552"/>
          </a:xfrm>
        </p:grpSpPr>
        <p:sp>
          <p:nvSpPr>
            <p:cNvPr id="19" name="TextovéPole 18"/>
            <p:cNvSpPr txBox="1"/>
            <p:nvPr/>
          </p:nvSpPr>
          <p:spPr>
            <a:xfrm>
              <a:off x="6000254" y="4345940"/>
              <a:ext cx="13800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vápník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005062" y="4869160"/>
              <a:ext cx="13032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železo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014698" y="5373216"/>
              <a:ext cx="24457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kuchyňská sůl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11986" y="5877272"/>
              <a:ext cx="151285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kyslík…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3" name="Zaoblený obdélník 22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7" grpId="0" animBg="1"/>
      <p:bldP spid="16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Vyber dva nejčastější názory na vznik Země a vznik života na Zemi.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3645024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Člověk si Zemi vymodeloval z hlíny.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4365104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Nejprve vznikla Země a pak Slunce a planety.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5076473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Země a život vznikly vývojem hmoty.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5796553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Zemi vytvořili kosmonauti.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2916233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Země i život na ní byly stvořeny Bohem.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9592" y="2924944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99592" y="3645024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99592" y="5076473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99592" y="4365104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99592" y="5796553"/>
            <a:ext cx="513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E)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Zaoblený obdélník 16">
            <a:hlinkClick r:id="rId3" action="ppaction://hlinksldjump"/>
          </p:cNvPr>
          <p:cNvSpPr/>
          <p:nvPr/>
        </p:nvSpPr>
        <p:spPr>
          <a:xfrm>
            <a:off x="8532480" y="623731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2" grpId="0"/>
      <p:bldP spid="25" grpId="0"/>
      <p:bldP spid="2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Názory na vznik Země a vývoj života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827584" y="1628800"/>
            <a:ext cx="7560840" cy="165618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Stvoření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Lidé věří, že Země a všechno živé bylo stvořeno nadpřirozenými bytostmi – </a:t>
            </a:r>
            <a:r>
              <a:rPr lang="cs-CZ" sz="3200" b="1" dirty="0" smtClean="0">
                <a:solidFill>
                  <a:schemeClr val="bg1"/>
                </a:solidFill>
              </a:rPr>
              <a:t>bohy.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827584" y="4077072"/>
            <a:ext cx="7560840" cy="165618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Vědecké teorie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Země a všechno živé vzniklo dlouhodobým </a:t>
            </a:r>
            <a:r>
              <a:rPr lang="cs-CZ" sz="3200" b="1" dirty="0" smtClean="0">
                <a:solidFill>
                  <a:schemeClr val="bg1"/>
                </a:solidFill>
              </a:rPr>
              <a:t>vývojem</a:t>
            </a:r>
            <a:r>
              <a:rPr lang="cs-CZ" sz="3200" dirty="0" smtClean="0">
                <a:solidFill>
                  <a:schemeClr val="bg1"/>
                </a:solidFill>
              </a:rPr>
              <a:t> hmoty. 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Seřaď, jak vznikal život na Zemi (očísluj 1 – 5).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3149679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Neústrojné látky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3" y="3869759"/>
            <a:ext cx="16561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Buňky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458112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Složitější organismy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07704" y="5220489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Měchýřky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2420888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Ústrojné látky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1475656" y="242088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1475656" y="314096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1475656" y="386104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1475656" y="458112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1475656" y="530120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755576" y="2420888"/>
            <a:ext cx="576064" cy="3456384"/>
            <a:chOff x="755576" y="2420888"/>
            <a:chExt cx="576064" cy="3456384"/>
          </a:xfrm>
        </p:grpSpPr>
        <p:sp>
          <p:nvSpPr>
            <p:cNvPr id="17" name="Zaoblený obdélník 16"/>
            <p:cNvSpPr/>
            <p:nvPr/>
          </p:nvSpPr>
          <p:spPr>
            <a:xfrm>
              <a:off x="755576" y="2420888"/>
              <a:ext cx="576064" cy="576064"/>
            </a:xfrm>
            <a:prstGeom prst="round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4935D9"/>
                  </a:solidFill>
                </a:rPr>
                <a:t>2</a:t>
              </a:r>
              <a:endParaRPr lang="cs-CZ" sz="3200" b="1" dirty="0">
                <a:solidFill>
                  <a:srgbClr val="4935D9"/>
                </a:solidFill>
              </a:endParaRPr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755576" y="3140968"/>
              <a:ext cx="576064" cy="576064"/>
            </a:xfrm>
            <a:prstGeom prst="round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4935D9"/>
                  </a:solidFill>
                </a:rPr>
                <a:t>1</a:t>
              </a:r>
              <a:endParaRPr lang="cs-CZ" sz="3200" b="1" dirty="0">
                <a:solidFill>
                  <a:srgbClr val="4935D9"/>
                </a:solidFill>
              </a:endParaRPr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755576" y="3861048"/>
              <a:ext cx="576064" cy="576064"/>
            </a:xfrm>
            <a:prstGeom prst="round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4935D9"/>
                  </a:solidFill>
                </a:rPr>
                <a:t>4</a:t>
              </a:r>
              <a:endParaRPr lang="cs-CZ" sz="3200" b="1" dirty="0">
                <a:solidFill>
                  <a:srgbClr val="4935D9"/>
                </a:solidFill>
              </a:endParaRPr>
            </a:p>
          </p:txBody>
        </p:sp>
        <p:sp>
          <p:nvSpPr>
            <p:cNvPr id="30" name="Zaoblený obdélník 29"/>
            <p:cNvSpPr/>
            <p:nvPr/>
          </p:nvSpPr>
          <p:spPr>
            <a:xfrm>
              <a:off x="755576" y="4581128"/>
              <a:ext cx="576064" cy="576064"/>
            </a:xfrm>
            <a:prstGeom prst="round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4935D9"/>
                  </a:solidFill>
                </a:rPr>
                <a:t>5</a:t>
              </a:r>
              <a:endParaRPr lang="cs-CZ" sz="3200" b="1" dirty="0">
                <a:solidFill>
                  <a:srgbClr val="4935D9"/>
                </a:solidFill>
              </a:endParaRPr>
            </a:p>
          </p:txBody>
        </p:sp>
        <p:sp>
          <p:nvSpPr>
            <p:cNvPr id="31" name="Zaoblený obdélník 30"/>
            <p:cNvSpPr/>
            <p:nvPr/>
          </p:nvSpPr>
          <p:spPr>
            <a:xfrm>
              <a:off x="755576" y="5301208"/>
              <a:ext cx="576064" cy="576064"/>
            </a:xfrm>
            <a:prstGeom prst="roundRect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4935D9"/>
                  </a:solidFill>
                </a:rPr>
                <a:t>3</a:t>
              </a:r>
              <a:endParaRPr lang="cs-CZ" sz="3200" b="1" dirty="0">
                <a:solidFill>
                  <a:srgbClr val="4935D9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Život na Zemi - vznik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(vědecké vysvětlení)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7544" y="162880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Neústrojné látky - jednoduché 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(voda, oxid uhličitý, čpavek,…)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7544" y="2853056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Ústrojné látky - složitější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(cukry, tuky, bílkoviny)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7544" y="4077136"/>
            <a:ext cx="8136904" cy="57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Měchýřky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797152"/>
            <a:ext cx="8136904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První buňky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17232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Složitější organismy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(první rostliny a živočichové)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7812360" y="6237312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Doplň názvy dvou skupin látek, které tvoří těla všech živých organismů.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860032" y="2348880"/>
            <a:ext cx="3816424" cy="1620000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________________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7544" y="2348880"/>
            <a:ext cx="3816424" cy="1620000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________________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043506" y="4149080"/>
            <a:ext cx="1728294" cy="1531332"/>
            <a:chOff x="971600" y="4365104"/>
            <a:chExt cx="1728294" cy="1531332"/>
          </a:xfrm>
        </p:grpSpPr>
        <p:sp>
          <p:nvSpPr>
            <p:cNvPr id="18" name="TextovéPole 17"/>
            <p:cNvSpPr txBox="1"/>
            <p:nvPr/>
          </p:nvSpPr>
          <p:spPr>
            <a:xfrm>
              <a:off x="971600" y="4365104"/>
              <a:ext cx="12073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cukry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971600" y="4869160"/>
              <a:ext cx="105189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tuky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971600" y="5373216"/>
              <a:ext cx="17282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bílkoviny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64088" y="4149080"/>
            <a:ext cx="2460178" cy="2054552"/>
            <a:chOff x="6000254" y="4345940"/>
            <a:chExt cx="2460178" cy="2054552"/>
          </a:xfrm>
        </p:grpSpPr>
        <p:sp>
          <p:nvSpPr>
            <p:cNvPr id="25" name="TextovéPole 24"/>
            <p:cNvSpPr txBox="1"/>
            <p:nvPr/>
          </p:nvSpPr>
          <p:spPr>
            <a:xfrm>
              <a:off x="6000254" y="4345940"/>
              <a:ext cx="13800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vápník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005062" y="4869160"/>
              <a:ext cx="13032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železo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014698" y="5373216"/>
              <a:ext cx="24457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kuchyňská sůl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011986" y="5877272"/>
              <a:ext cx="151285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kyslík…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cxnSp>
        <p:nvCxnSpPr>
          <p:cNvPr id="35" name="Přímá spojovací čára 34"/>
          <p:cNvCxnSpPr/>
          <p:nvPr/>
        </p:nvCxnSpPr>
        <p:spPr>
          <a:xfrm>
            <a:off x="4572000" y="2927088"/>
            <a:ext cx="0" cy="288032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427984" y="3068960"/>
            <a:ext cx="288032" cy="0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Zaoblený obdélník 3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2915816" y="3645024"/>
            <a:ext cx="1584176" cy="108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4935D9"/>
                </a:solidFill>
              </a:rPr>
              <a:t>ÚSTROJNÉ LÁTKY</a:t>
            </a:r>
          </a:p>
          <a:p>
            <a:pPr algn="ctr"/>
            <a:r>
              <a:rPr lang="cs-CZ" sz="1400" b="1" dirty="0" smtClean="0">
                <a:solidFill>
                  <a:srgbClr val="4935D9"/>
                </a:solidFill>
              </a:rPr>
              <a:t>(organické látky)</a:t>
            </a:r>
            <a:endParaRPr lang="cs-CZ" sz="1400" b="1" dirty="0">
              <a:solidFill>
                <a:srgbClr val="4935D9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990234" y="3645024"/>
            <a:ext cx="1902246" cy="108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4935D9"/>
                </a:solidFill>
              </a:rPr>
              <a:t>NEÚSTROJNÉ LÁTKY</a:t>
            </a:r>
          </a:p>
          <a:p>
            <a:pPr algn="ctr"/>
            <a:r>
              <a:rPr lang="cs-CZ" sz="1400" b="1" dirty="0" smtClean="0">
                <a:solidFill>
                  <a:srgbClr val="4935D9"/>
                </a:solidFill>
              </a:rPr>
              <a:t>(anorganické látky)</a:t>
            </a:r>
            <a:endParaRPr lang="cs-CZ" sz="1400" b="1" dirty="0">
              <a:solidFill>
                <a:srgbClr val="4935D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4860032" y="2457072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67544" y="2492896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11338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Tělo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všech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živých organismů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tvoří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46856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Společné znaky živých organismů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860032" y="2457072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NEÚSTROJNÉ LÁTKY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(anorganické látky)</a:t>
            </a:r>
            <a:endParaRPr lang="cs-CZ" sz="3200" b="1" dirty="0">
              <a:solidFill>
                <a:schemeClr val="bg1"/>
              </a:solidFill>
            </a:endParaRPr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4572000" y="3105144"/>
            <a:ext cx="0" cy="288032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427984" y="3249160"/>
            <a:ext cx="288032" cy="0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aoblený obdélník 15"/>
          <p:cNvSpPr/>
          <p:nvPr/>
        </p:nvSpPr>
        <p:spPr>
          <a:xfrm>
            <a:off x="467544" y="2457072"/>
            <a:ext cx="3816424" cy="16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ÚSTROJNÉ LÁTKY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(organické látky)</a:t>
            </a:r>
            <a:endParaRPr lang="cs-CZ" sz="3200" b="1" dirty="0">
              <a:solidFill>
                <a:schemeClr val="bg1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043506" y="4221088"/>
            <a:ext cx="1728294" cy="1531332"/>
            <a:chOff x="971600" y="4365104"/>
            <a:chExt cx="1728294" cy="1531332"/>
          </a:xfrm>
        </p:grpSpPr>
        <p:sp>
          <p:nvSpPr>
            <p:cNvPr id="13" name="TextovéPole 12"/>
            <p:cNvSpPr txBox="1"/>
            <p:nvPr/>
          </p:nvSpPr>
          <p:spPr>
            <a:xfrm>
              <a:off x="971600" y="4365104"/>
              <a:ext cx="12073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cukry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71600" y="4869160"/>
              <a:ext cx="105189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tuky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971600" y="5373216"/>
              <a:ext cx="17282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bílkoviny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364088" y="4221088"/>
            <a:ext cx="2460178" cy="2054552"/>
            <a:chOff x="6000254" y="4345940"/>
            <a:chExt cx="2460178" cy="2054552"/>
          </a:xfrm>
        </p:grpSpPr>
        <p:sp>
          <p:nvSpPr>
            <p:cNvPr id="19" name="TextovéPole 18"/>
            <p:cNvSpPr txBox="1"/>
            <p:nvPr/>
          </p:nvSpPr>
          <p:spPr>
            <a:xfrm>
              <a:off x="6000254" y="4345940"/>
              <a:ext cx="13800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vápník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005062" y="4869160"/>
              <a:ext cx="13032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železo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014698" y="5373216"/>
              <a:ext cx="24457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kuchyňská sůl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11986" y="5877272"/>
              <a:ext cx="12243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kyslík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5" name="Zaoblený obdélník 24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Vyber dva nejčastější názory na vznik Země a vznik života na Zemi.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3645024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Člověk si Zemi vymodeloval z hlíny.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4365104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Nejprve vznikla Země a pak Slunce a planety.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5076473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Země a život vznikly vývojem hmoty.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5796553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Zemi vytvořili kosmonauti.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2916233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Země i život na ní byly stvořeny Bohem.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9592" y="2924944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99592" y="3645024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99592" y="5076473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99592" y="4365104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99592" y="5796553"/>
            <a:ext cx="513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E)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2" grpId="0"/>
      <p:bldP spid="25" grpId="0"/>
      <p:bldP spid="2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Seřaď, jak vznikal život na Zemi (očísluj 1 – 5).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3149679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Neústrojné látky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3" y="3869759"/>
            <a:ext cx="16561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Buňky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458112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Složitější organismy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07704" y="5220489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Měchýřky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2420888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Ústrojné látky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475656" y="242088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1475656" y="314096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1475656" y="386104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1475656" y="458112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1475656" y="5301208"/>
            <a:ext cx="576064" cy="57606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Doplň názvy dvou skupin látek, které tvoří těla všech živých organismů.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860032" y="2348880"/>
            <a:ext cx="3816424" cy="1620000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________________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7544" y="2348880"/>
            <a:ext cx="3816424" cy="1620000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________________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" name="Skupina 15"/>
          <p:cNvGrpSpPr/>
          <p:nvPr/>
        </p:nvGrpSpPr>
        <p:grpSpPr>
          <a:xfrm>
            <a:off x="1043506" y="4149080"/>
            <a:ext cx="1728294" cy="1531332"/>
            <a:chOff x="971600" y="4365104"/>
            <a:chExt cx="1728294" cy="1531332"/>
          </a:xfrm>
        </p:grpSpPr>
        <p:sp>
          <p:nvSpPr>
            <p:cNvPr id="18" name="TextovéPole 17"/>
            <p:cNvSpPr txBox="1"/>
            <p:nvPr/>
          </p:nvSpPr>
          <p:spPr>
            <a:xfrm>
              <a:off x="971600" y="4365104"/>
              <a:ext cx="12073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cukry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971600" y="4869160"/>
              <a:ext cx="105189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tuky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971600" y="5373216"/>
              <a:ext cx="17282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bílkoviny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grpSp>
        <p:nvGrpSpPr>
          <p:cNvPr id="3" name="Skupina 21"/>
          <p:cNvGrpSpPr/>
          <p:nvPr/>
        </p:nvGrpSpPr>
        <p:grpSpPr>
          <a:xfrm>
            <a:off x="5364088" y="4149080"/>
            <a:ext cx="2460178" cy="2054552"/>
            <a:chOff x="6000254" y="4345940"/>
            <a:chExt cx="2460178" cy="2054552"/>
          </a:xfrm>
        </p:grpSpPr>
        <p:sp>
          <p:nvSpPr>
            <p:cNvPr id="25" name="TextovéPole 24"/>
            <p:cNvSpPr txBox="1"/>
            <p:nvPr/>
          </p:nvSpPr>
          <p:spPr>
            <a:xfrm>
              <a:off x="6000254" y="4345940"/>
              <a:ext cx="13800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vápník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005062" y="4869160"/>
              <a:ext cx="13032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železo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014698" y="5373216"/>
              <a:ext cx="24457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kuchyňská sůl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011986" y="5877272"/>
              <a:ext cx="151285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800" b="1" dirty="0" smtClean="0">
                  <a:solidFill>
                    <a:schemeClr val="accent3">
                      <a:lumMod val="50000"/>
                    </a:schemeClr>
                  </a:solidFill>
                </a:rPr>
                <a:t> kyslík…</a:t>
              </a:r>
              <a:endParaRPr lang="cs-CZ" sz="28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cxnSp>
        <p:nvCxnSpPr>
          <p:cNvPr id="35" name="Přímá spojovací čára 34"/>
          <p:cNvCxnSpPr/>
          <p:nvPr/>
        </p:nvCxnSpPr>
        <p:spPr>
          <a:xfrm>
            <a:off x="4572000" y="2927088"/>
            <a:ext cx="0" cy="288032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427984" y="3068960"/>
            <a:ext cx="288032" cy="0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64096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Stvoření Adama (s. 4)</a:t>
            </a:r>
          </a:p>
          <a:p>
            <a:r>
              <a:rPr lang="cs-CZ" sz="1600" dirty="0" smtClean="0"/>
              <a:t>[cit. 2013-07-16]. Volně dostupné na WWW: </a:t>
            </a:r>
            <a:r>
              <a:rPr lang="cs-CZ" sz="1600" dirty="0" smtClean="0">
                <a:hlinkClick r:id="rId2"/>
              </a:rPr>
              <a:t>http://cs.wikipedia.org/wiki/Soubor:Creation_of_Adam.jpg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Trilobit – zkamenělina (s. 5)</a:t>
            </a:r>
          </a:p>
          <a:p>
            <a:r>
              <a:rPr lang="cs-CZ" sz="1600" dirty="0" smtClean="0"/>
              <a:t>[cit. 2013-07-16].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http://cs.wikipedia.org/wiki/Soubor:Asaphiscuswheelerii.jpg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Sluneční soustava (s. 7)</a:t>
            </a:r>
          </a:p>
          <a:p>
            <a:r>
              <a:rPr lang="cs-CZ" sz="1600" dirty="0" smtClean="0"/>
              <a:t>[cit. 2013-07-16]. Volně dostupné na WWW: </a:t>
            </a:r>
            <a:r>
              <a:rPr lang="cs-CZ" sz="1600" dirty="0" smtClean="0">
                <a:hlinkClick r:id="rId4"/>
              </a:rPr>
              <a:t>http://cs.wikipedia.org/wiki/Soubor:NovaSlunecniSoustava.jpg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Pohled do nitra Země (s. 8, 9)</a:t>
            </a:r>
          </a:p>
          <a:p>
            <a:r>
              <a:rPr lang="cs-CZ" sz="1600" dirty="0" smtClean="0"/>
              <a:t>[cit. 2013-07-16]. Dostupné pod licencí </a:t>
            </a:r>
            <a:r>
              <a:rPr lang="cs-CZ" sz="1600" dirty="0" err="1" smtClean="0"/>
              <a:t>Cretive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http://commons.wikimedia.org/wiki/File:Earth_cutaway.png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Horní vrstvy atmosféry Země (s. 10)</a:t>
            </a:r>
          </a:p>
          <a:p>
            <a:r>
              <a:rPr lang="cs-CZ" sz="1600" dirty="0" smtClean="0"/>
              <a:t>[cit. 2013-07-16]. Dostupné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6"/>
              </a:rPr>
              <a:t>http://cs.wikipedia.org/wiki/Soubor:Top_of_Atmosphere.jpg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Koloběh vody v přírodě (s. 10, 11)</a:t>
            </a:r>
          </a:p>
          <a:p>
            <a:r>
              <a:rPr lang="cs-CZ" sz="1600" dirty="0" smtClean="0"/>
              <a:t>[cit. 2013-07-16]. Volně dostupné na WWW: </a:t>
            </a:r>
            <a:r>
              <a:rPr lang="cs-CZ" sz="1600" dirty="0" smtClean="0">
                <a:hlinkClick r:id="rId7"/>
              </a:rPr>
              <a:t>http://cs.wikipedia.org/wiki/Soubor:Watercycleczechhigh.jpg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8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6632"/>
            <a:ext cx="878497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2140</TotalTime>
  <Words>1433</Words>
  <Application>Microsoft Office PowerPoint</Application>
  <PresentationFormat>Předvádění na obrazovce (4:3)</PresentationFormat>
  <Paragraphs>291</Paragraphs>
  <Slides>28</Slides>
  <Notes>7</Notes>
  <HiddenSlides>17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sady Office</vt:lpstr>
      <vt:lpstr>3_Motiv sady Office</vt:lpstr>
      <vt:lpstr>Snímek 1</vt:lpstr>
      <vt:lpstr>Snímek 2</vt:lpstr>
      <vt:lpstr>Názory na vznik Země a vývoj života</vt:lpstr>
      <vt:lpstr>Stvoření Adama</vt:lpstr>
      <vt:lpstr>Trilobit - zkamenělina</vt:lpstr>
      <vt:lpstr>Planeta Země – vznik (vědecké vysvětlení)</vt:lpstr>
      <vt:lpstr>Sluneční soustava</vt:lpstr>
      <vt:lpstr>Pohled do nitra Země</vt:lpstr>
      <vt:lpstr>Pohled do nitra Země</vt:lpstr>
      <vt:lpstr>Snímek 10</vt:lpstr>
      <vt:lpstr>Koloběh vody v přírodě</vt:lpstr>
      <vt:lpstr>Život na Zemi - vznik (vědecké vysvětlení)</vt:lpstr>
      <vt:lpstr>Život na Zemi - vznik (vědecké vysvětlení)</vt:lpstr>
      <vt:lpstr>Život na Zemi - vznik (vědecké vysvětlení)</vt:lpstr>
      <vt:lpstr>Život na Zemi - vznik (vědecké vysvětlení)</vt:lpstr>
      <vt:lpstr>Život na Zemi - vznik (vědecké vysvětlení)</vt:lpstr>
      <vt:lpstr>Společné znaky živých organismů</vt:lpstr>
      <vt:lpstr>Opakování</vt:lpstr>
      <vt:lpstr>Názory na vznik Země a vývoj života</vt:lpstr>
      <vt:lpstr>Snímek 20</vt:lpstr>
      <vt:lpstr>Život na Zemi - vznik (vědecké vysvětlení)</vt:lpstr>
      <vt:lpstr>Snímek 22</vt:lpstr>
      <vt:lpstr>Společné znaky živých organismů</vt:lpstr>
      <vt:lpstr>Opakování</vt:lpstr>
      <vt:lpstr>Snímek 25</vt:lpstr>
      <vt:lpstr>Snímek 26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227</cp:revision>
  <dcterms:modified xsi:type="dcterms:W3CDTF">2014-07-18T05:08:28Z</dcterms:modified>
</cp:coreProperties>
</file>