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3"/>
  </p:notesMasterIdLst>
  <p:sldIdLst>
    <p:sldId id="268" r:id="rId3"/>
    <p:sldId id="257" r:id="rId4"/>
    <p:sldId id="305" r:id="rId5"/>
    <p:sldId id="270" r:id="rId6"/>
    <p:sldId id="272" r:id="rId7"/>
    <p:sldId id="306" r:id="rId8"/>
    <p:sldId id="278" r:id="rId9"/>
    <p:sldId id="276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292" r:id="rId18"/>
    <p:sldId id="326" r:id="rId19"/>
    <p:sldId id="327" r:id="rId20"/>
    <p:sldId id="298" r:id="rId21"/>
    <p:sldId id="329" r:id="rId22"/>
    <p:sldId id="328" r:id="rId23"/>
    <p:sldId id="301" r:id="rId24"/>
    <p:sldId id="331" r:id="rId25"/>
    <p:sldId id="330" r:id="rId26"/>
    <p:sldId id="332" r:id="rId27"/>
    <p:sldId id="333" r:id="rId28"/>
    <p:sldId id="334" r:id="rId29"/>
    <p:sldId id="271" r:id="rId30"/>
    <p:sldId id="318" r:id="rId31"/>
    <p:sldId id="273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Vědci vysvětlují</a:t>
            </a:r>
            <a:r>
              <a:rPr lang="cs-CZ" baseline="0" dirty="0" smtClean="0"/>
              <a:t> vznik života pomocí přírodních jevů a zákonů. Většina vědců zastává názor, že </a:t>
            </a:r>
            <a:r>
              <a:rPr lang="cs-CZ" b="1" baseline="0" dirty="0" smtClean="0"/>
              <a:t>život vznikal postupně </a:t>
            </a:r>
            <a:r>
              <a:rPr lang="cs-CZ" baseline="0" dirty="0" smtClean="0"/>
              <a:t>v dávné minulosti Země.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Vědci vysvětlují</a:t>
            </a:r>
            <a:r>
              <a:rPr lang="cs-CZ" baseline="0" dirty="0" smtClean="0"/>
              <a:t> vznik života pomocí přírodních jevů a zákonů. Většina vědců zastává názor, že </a:t>
            </a:r>
            <a:r>
              <a:rPr lang="cs-CZ" b="1" baseline="0" dirty="0" smtClean="0"/>
              <a:t>život vznikal postupně </a:t>
            </a:r>
            <a:r>
              <a:rPr lang="cs-CZ" baseline="0" dirty="0" smtClean="0"/>
              <a:t>v dávné minulosti Země.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Vědci vysvětlují</a:t>
            </a:r>
            <a:r>
              <a:rPr lang="cs-CZ" baseline="0" dirty="0" smtClean="0"/>
              <a:t> vznik života pomocí přírodních jevů a zákonů. Většina vědců zastává názor, že </a:t>
            </a:r>
            <a:r>
              <a:rPr lang="cs-CZ" b="1" baseline="0" dirty="0" smtClean="0"/>
              <a:t>život vznikal postupně </a:t>
            </a:r>
            <a:r>
              <a:rPr lang="cs-CZ" baseline="0" dirty="0" smtClean="0"/>
              <a:t>v dávné minulosti Země.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Postup při tisku:</a:t>
            </a:r>
          </a:p>
          <a:p>
            <a:r>
              <a:rPr lang="cs-CZ" b="0" dirty="0" smtClean="0"/>
              <a:t>Tisk  </a:t>
            </a:r>
            <a:r>
              <a:rPr lang="cs-CZ" b="0" dirty="0" smtClean="0">
                <a:sym typeface="Symbol"/>
              </a:rPr>
              <a:t></a:t>
            </a:r>
            <a:r>
              <a:rPr lang="cs-CZ" b="0" dirty="0" smtClean="0"/>
              <a:t>  Snímky: </a:t>
            </a:r>
            <a:r>
              <a:rPr lang="cs-CZ" b="1" dirty="0" smtClean="0"/>
              <a:t>25; 26; 27  </a:t>
            </a:r>
            <a:r>
              <a:rPr lang="cs-CZ" b="0" dirty="0" smtClean="0">
                <a:sym typeface="Symbol"/>
              </a:rPr>
              <a:t>  Vytisknout: </a:t>
            </a:r>
            <a:r>
              <a:rPr lang="cs-CZ" b="1" dirty="0" smtClean="0">
                <a:sym typeface="Symbol"/>
              </a:rPr>
              <a:t>Podklady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Barva či stupně šedé: </a:t>
            </a:r>
            <a:r>
              <a:rPr lang="cs-CZ" b="1" dirty="0" smtClean="0">
                <a:sym typeface="Symbol"/>
              </a:rPr>
              <a:t>Jen černobíle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Snímků na stránku: </a:t>
            </a:r>
            <a:r>
              <a:rPr lang="cs-CZ" b="1" dirty="0" smtClean="0">
                <a:sym typeface="Symbol"/>
              </a:rPr>
              <a:t>3 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 </a:t>
            </a:r>
            <a:r>
              <a:rPr lang="cs-CZ" b="1" dirty="0" smtClean="0">
                <a:sym typeface="Symbol"/>
              </a:rPr>
              <a:t>Ok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11.xml"/><Relationship Id="rId7" Type="http://schemas.openxmlformats.org/officeDocument/2006/relationships/slide" Target="slide1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4.xml"/><Relationship Id="rId5" Type="http://schemas.openxmlformats.org/officeDocument/2006/relationships/slide" Target="slide12.xml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0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4" Type="http://schemas.openxmlformats.org/officeDocument/2006/relationships/slide" Target="slide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Gene.png?uselang=cs" TargetMode="External"/><Relationship Id="rId3" Type="http://schemas.openxmlformats.org/officeDocument/2006/relationships/hyperlink" Target="https://commons.wikimedia.org/wiki/File:Father_with_child.jpg?uselang=cs" TargetMode="External"/><Relationship Id="rId7" Type="http://schemas.openxmlformats.org/officeDocument/2006/relationships/hyperlink" Target="https://commons.wikimedia.org/wiki/File:Gregor_Mendel.png" TargetMode="External"/><Relationship Id="rId2" Type="http://schemas.openxmlformats.org/officeDocument/2006/relationships/hyperlink" Target="http://commons.wikimedia.org/wiki/File:Portrait_of_a_father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Sn%C4%9B%C5%BEka-od-%C4%8Cern%C3%A9-boudy2009.jpg" TargetMode="External"/><Relationship Id="rId5" Type="http://schemas.openxmlformats.org/officeDocument/2006/relationships/hyperlink" Target="http://commons.wikimedia.org/wiki/File:Kuusk_Keila-Paldiski_rdt_%C3%A4%C3%A4res.jpg" TargetMode="External"/><Relationship Id="rId10" Type="http://schemas.openxmlformats.org/officeDocument/2006/relationships/slide" Target="slide30.xml"/><Relationship Id="rId4" Type="http://schemas.openxmlformats.org/officeDocument/2006/relationships/hyperlink" Target="http://commons.wikimedia.org/wiki/File:Aspen_tree_grove_in_Shoshone_National_Forest.jpg" TargetMode="External"/><Relationship Id="rId9" Type="http://schemas.openxmlformats.org/officeDocument/2006/relationships/hyperlink" Target="https://commons.wikimedia.org/wiki/File:Wheat_selection_k10183-1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llyscotland_(crop).jpg" TargetMode="External"/><Relationship Id="rId7" Type="http://schemas.openxmlformats.org/officeDocument/2006/relationships/slide" Target="slide30.xml"/><Relationship Id="rId2" Type="http://schemas.openxmlformats.org/officeDocument/2006/relationships/hyperlink" Target="http://commons.wikimedia.org/wiki/File:Cesky_strakaty_krava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Tr_icsi_03.jpg?uselang=cs" TargetMode="External"/><Relationship Id="rId5" Type="http://schemas.openxmlformats.org/officeDocument/2006/relationships/hyperlink" Target="http://commons.wikimedia.org/wiki/File:Soybeans.jpg" TargetMode="External"/><Relationship Id="rId4" Type="http://schemas.openxmlformats.org/officeDocument/2006/relationships/hyperlink" Target="http://commons.wikimedia.org/wiki/File:ZeaMays.jp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02374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Dědičnost a proměnlivost organismů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23.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47288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040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Dědičnost a proměnlivost</a:t>
                      </a:r>
                      <a:r>
                        <a:rPr lang="cs-CZ" sz="1400" b="1" baseline="0" dirty="0" smtClean="0"/>
                        <a:t> organismů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31. 10. 2013,</a:t>
                      </a:r>
                      <a:r>
                        <a:rPr lang="cs-CZ" sz="1400" baseline="0" dirty="0" smtClean="0"/>
                        <a:t> Mgr. Michal </a:t>
                      </a:r>
                      <a:r>
                        <a:rPr lang="cs-CZ" sz="1400" baseline="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objasňuje pojmy dědičnost a genetika. </a:t>
                      </a:r>
                    </a:p>
                    <a:p>
                      <a:r>
                        <a:rPr lang="cs-CZ" sz="1400" baseline="0" dirty="0" smtClean="0"/>
                        <a:t>Blíže vysvětluje podstatu dědičnosti a její význam a využití v praktickém životě.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V závěru prezentace jsou 3 úkoly k procvičení učiva.</a:t>
                      </a:r>
                    </a:p>
                    <a:p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 Snímky 25, 26, 27 slouží k vytištění a písemnému opakování.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Dědičnost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Schopnost rodičů předávat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své vlastnosti potomkům.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3212976"/>
            <a:ext cx="7560840" cy="100811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Potomci jsou </a:t>
            </a:r>
            <a:r>
              <a:rPr lang="cs-CZ" sz="3200" b="1" dirty="0" smtClean="0">
                <a:solidFill>
                  <a:schemeClr val="bg1"/>
                </a:solidFill>
              </a:rPr>
              <a:t>podobní</a:t>
            </a:r>
            <a:r>
              <a:rPr lang="cs-CZ" sz="3200" dirty="0" smtClean="0">
                <a:solidFill>
                  <a:schemeClr val="bg1"/>
                </a:solidFill>
              </a:rPr>
              <a:t> svým rodičům.</a:t>
            </a: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393305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91580" y="4581128"/>
            <a:ext cx="7560840" cy="18002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Vlivem prostředí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nejsou jedinci stejného druhu stejní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= </a:t>
            </a:r>
            <a:r>
              <a:rPr lang="cs-CZ" sz="3200" b="1" dirty="0" smtClean="0">
                <a:solidFill>
                  <a:schemeClr val="bg1"/>
                </a:solidFill>
              </a:rPr>
              <a:t>PROMĚNLIVOST DRUHU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7596336" y="48691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35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Documents and Settings\TEMP\Plocha\780px-Portrait_of_a_fath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3744000" cy="28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539552" y="3212976"/>
            <a:ext cx="3744416" cy="57606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Samice s potomkem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644008" y="4293096"/>
            <a:ext cx="40324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Otec se synem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9" name="Picture 5" descr="C:\Documents and Settings\TEMP\Plocha\topo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933056"/>
            <a:ext cx="3640632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211960" y="5949280"/>
            <a:ext cx="33843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Les topolů vzniklý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vegetativním rozmnožováním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Documents and Settings\Uživatel\Plocha\1047px-Father_with_child (1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32656"/>
            <a:ext cx="4048946" cy="396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2" name="Picture 4" descr="C:\Documents and Settings\TEMP\Plocha\Kuusk_Keila-Paldiski_rdt_äär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548680"/>
            <a:ext cx="3600000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6" name="Picture 8" descr="C:\Documents and Settings\TEMP\Plocha\1280px-Sněžka-od-Černé-boudy20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988840"/>
            <a:ext cx="4975373" cy="3303421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395536" y="5949280"/>
            <a:ext cx="3744416" cy="57606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Smrk v nížině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427984" y="5301208"/>
            <a:ext cx="374441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Smrky na horách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Genetika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1621784"/>
            <a:ext cx="8280000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Věda, která se zabývá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dědičností a proměnlivostí organismů.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03548" y="3645024"/>
            <a:ext cx="8280000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Zakladatelem genetiky byl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Johan Gregor </a:t>
            </a:r>
            <a:r>
              <a:rPr lang="cs-CZ" sz="3200" b="1" dirty="0" err="1" smtClean="0">
                <a:solidFill>
                  <a:schemeClr val="bg1"/>
                </a:solidFill>
              </a:rPr>
              <a:t>Mendel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0" name="Zaoblený obdélník 39">
            <a:hlinkClick r:id="rId2" action="ppaction://hlinksldjump"/>
          </p:cNvPr>
          <p:cNvSpPr/>
          <p:nvPr/>
        </p:nvSpPr>
        <p:spPr>
          <a:xfrm>
            <a:off x="7740352" y="479715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7" grpId="0" animBg="1"/>
      <p:bldP spid="40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355976" y="5373216"/>
            <a:ext cx="4413176" cy="576064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Johan Gregor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Mendel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(1822 – 1884)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Uživatel\Plocha\Gregor_Men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980728"/>
            <a:ext cx="4260822" cy="43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Zaoblený obdélník 5"/>
          <p:cNvSpPr/>
          <p:nvPr/>
        </p:nvSpPr>
        <p:spPr>
          <a:xfrm>
            <a:off x="395536" y="2492896"/>
            <a:ext cx="4356484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Prováděl pokusy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 křížením rostlin.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4221088"/>
            <a:ext cx="4356484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Křížil hrách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 různou barvou semen.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764704"/>
            <a:ext cx="4356484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Moravský kněz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 badatel.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Podstata dědičnosti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jádru každé buňky se nachází </a:t>
            </a:r>
            <a:r>
              <a:rPr lang="cs-CZ" sz="3200" b="1" dirty="0" smtClean="0">
                <a:solidFill>
                  <a:schemeClr val="bg1"/>
                </a:solidFill>
              </a:rPr>
              <a:t>GENY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3548" y="2636912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GEN</a:t>
            </a:r>
            <a:r>
              <a:rPr lang="cs-CZ" sz="3200" dirty="0" smtClean="0">
                <a:solidFill>
                  <a:schemeClr val="bg1"/>
                </a:solidFill>
              </a:rPr>
              <a:t> obsahuje informaci o určité vlastnosti organismu (barva očí, kůže, nemoc…).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3933056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Soubor genů se přenáší z rodičů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 jejich potomky  pohlavními buňkami.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03548" y="522920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Dědičnost rozhoduje také o tom, zda narozené dítě bude děvče, nebo chlapec.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740352" y="342900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8" grpId="0" animBg="1"/>
      <p:bldP spid="31" grpId="0" animBg="1"/>
      <p:bldP spid="32" grpId="0" animBg="1"/>
      <p:bldP spid="12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Uživatel\Plocha\Gen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48680"/>
            <a:ext cx="3597608" cy="28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220072" y="3501008"/>
            <a:ext cx="3600400" cy="4320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Gen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548680"/>
            <a:ext cx="4356484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Dominantní gen </a:t>
            </a:r>
            <a:r>
              <a:rPr lang="cs-CZ" sz="3200" dirty="0" smtClean="0">
                <a:solidFill>
                  <a:schemeClr val="bg1"/>
                </a:solidFill>
              </a:rPr>
              <a:t>(převládající)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3645024"/>
            <a:ext cx="4356484" cy="129614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Recesivní gen </a:t>
            </a:r>
            <a:r>
              <a:rPr lang="cs-CZ" sz="3200" dirty="0" smtClean="0">
                <a:solidFill>
                  <a:schemeClr val="bg1"/>
                </a:solidFill>
              </a:rPr>
              <a:t>(ustupující)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1916832"/>
            <a:ext cx="4680520" cy="151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Gen, který se více prosadí.</a:t>
            </a:r>
          </a:p>
          <a:p>
            <a:pPr lvl="1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tmavá barva očí, </a:t>
            </a:r>
          </a:p>
          <a:p>
            <a:pPr lvl="1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tmavá barva kůže…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5536" y="5013176"/>
            <a:ext cx="4680520" cy="151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Gen, který zůstane skrytý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a prosadí se až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v další generaci potomků.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812360" y="5157192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PŘÍKLAD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051720" y="1916832"/>
            <a:ext cx="6264696" cy="2880320"/>
            <a:chOff x="2339752" y="908720"/>
            <a:chExt cx="6264696" cy="3744416"/>
          </a:xfrm>
        </p:grpSpPr>
        <p:sp>
          <p:nvSpPr>
            <p:cNvPr id="14" name="Zaoblený obdélníkový popisek 13"/>
            <p:cNvSpPr/>
            <p:nvPr/>
          </p:nvSpPr>
          <p:spPr>
            <a:xfrm>
              <a:off x="2339752" y="908720"/>
              <a:ext cx="6264696" cy="3744416"/>
            </a:xfrm>
            <a:prstGeom prst="wedgeRoundRectCallout">
              <a:avLst>
                <a:gd name="adj1" fmla="val 41651"/>
                <a:gd name="adj2" fmla="val 71218"/>
                <a:gd name="adj3" fmla="val 16667"/>
              </a:avLst>
            </a:prstGeom>
            <a:solidFill>
              <a:schemeClr val="bg1"/>
            </a:solidFill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Když má matka hnědé oči (tmavé) a otec modré oči (světlé), </a:t>
              </a:r>
            </a:p>
            <a:p>
              <a:pPr algn="ctr"/>
              <a:r>
                <a:rPr lang="cs-CZ" sz="3200" b="1" dirty="0" smtClean="0">
                  <a:solidFill>
                    <a:schemeClr val="accent3">
                      <a:lumMod val="50000"/>
                    </a:schemeClr>
                  </a:solidFill>
                </a:rPr>
                <a:t>pak všechny jejich děti budou mít hnědé oči.</a:t>
              </a:r>
              <a:endParaRPr lang="cs-CZ" sz="3200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17" name="Zaoblený obdélník 16">
              <a:hlinkClick r:id="rId3" action="ppaction://hlinksldjump"/>
            </p:cNvPr>
            <p:cNvSpPr/>
            <p:nvPr/>
          </p:nvSpPr>
          <p:spPr>
            <a:xfrm>
              <a:off x="7884368" y="3933056"/>
              <a:ext cx="432000" cy="432048"/>
            </a:xfrm>
            <a:prstGeom prst="roundRect">
              <a:avLst/>
            </a:prstGeom>
            <a:ln/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X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/>
      <p:bldP spid="12" grpId="0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Význam dědičnosti a genetiky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Šlechtění </a:t>
            </a:r>
            <a:r>
              <a:rPr lang="cs-CZ" sz="3200" dirty="0" smtClean="0">
                <a:solidFill>
                  <a:schemeClr val="bg1"/>
                </a:solidFill>
              </a:rPr>
              <a:t>rostlin a živočichů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3548" y="2276872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Klonování </a:t>
            </a:r>
            <a:r>
              <a:rPr lang="cs-CZ" sz="3200" dirty="0" smtClean="0">
                <a:solidFill>
                  <a:schemeClr val="bg1"/>
                </a:solidFill>
              </a:rPr>
              <a:t>– umělý způsob rozmnožování,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nový jedinec je zcela shodný s rodičem.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3573016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Geneticky upravené plodiny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03548" y="450912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Umělé oplodnění </a:t>
            </a:r>
            <a:r>
              <a:rPr lang="cs-CZ" sz="3200" dirty="0" smtClean="0">
                <a:solidFill>
                  <a:schemeClr val="bg1"/>
                </a:solidFill>
              </a:rPr>
              <a:t>– u manželských párů, které nemohou mít děti.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3548" y="580534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Kriminalistika a další obory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8028384" y="1484784"/>
            <a:ext cx="864096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8028384" y="3717032"/>
            <a:ext cx="864096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8028384" y="2780928"/>
            <a:ext cx="864096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8028384" y="5013176"/>
            <a:ext cx="864096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Zaoblený obdélník 16">
            <a:hlinkClick r:id="rId7" action="ppaction://hlinksldjump"/>
          </p:cNvPr>
          <p:cNvSpPr/>
          <p:nvPr/>
        </p:nvSpPr>
        <p:spPr>
          <a:xfrm>
            <a:off x="8028384" y="5661248"/>
            <a:ext cx="864096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8" grpId="0" animBg="1"/>
      <p:bldP spid="31" grpId="0" animBg="1"/>
      <p:bldP spid="32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živatel\Plocha\Wheat_selection_k10183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970" y="2348880"/>
            <a:ext cx="3599998" cy="27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099" name="Picture 3" descr="C:\Documents and Settings\Uživatel\Plocha\Cesky_strakaty_kr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348880"/>
            <a:ext cx="4064642" cy="27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Šlechtění rostlin a živočichů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Vybírá se jedinec s vhodnými vlastnostmi.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3568" y="5192896"/>
            <a:ext cx="3600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Vlevo je kříženec pšenice, který je odolný vůči zasolení půdy.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44008" y="5192896"/>
            <a:ext cx="3600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Ušlechtilé plemeno českého strakatého skotu – vysoká produkce mléka i masa.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8" grpId="0" animBg="1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Klonování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Nový jedinec (KLON) je zcela shodný s rodičem.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83768" y="5837202"/>
            <a:ext cx="41764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Klonovaná ovce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Dolly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Uživatel\Plocha\773px-Dollyscotland_(crop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1295" y="2452826"/>
            <a:ext cx="4181410" cy="32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8" grpId="0" animBg="1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Geneticky upravené plodiny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Plodiny jsou odolné vůči škůdcům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 dávají větší výnosy.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6237312"/>
            <a:ext cx="21602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Kukuřice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636912"/>
            <a:ext cx="8136904" cy="216024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některých zemích je pěstování geneticky upravených plodin zakázáno vzhledem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 možným negativním vlivům na životní prostředí a lidské zdraví.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Documents and Settings\Uživatel\Plocha\406px-ZeaMay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996952"/>
            <a:ext cx="2197566" cy="32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6147" name="Picture 3" descr="C:\Documents and Settings\Uživatel\Plocha\392px-Soybean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996952"/>
            <a:ext cx="2120334" cy="32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Obdélník 9"/>
          <p:cNvSpPr/>
          <p:nvPr/>
        </p:nvSpPr>
        <p:spPr>
          <a:xfrm>
            <a:off x="5004048" y="6237312"/>
            <a:ext cx="21602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Sója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8" grpId="0" animBg="1"/>
      <p:bldP spid="24" grpId="0"/>
      <p:bldP spid="7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Umělé oplodnění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Provádí se u manželských párů,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kterým se nedaří mít dítě.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83768" y="6269250"/>
            <a:ext cx="41764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Umělé oplodnění vajíčka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2564904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Lékaři mohou provést oplodnění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(setkání vajíčka a spermie) mimo tělo matky.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378904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Oplodněné vajíčko přenesou do těla matky,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kde se dál vyvíjí.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Documents and Settings\Uživatel\Plocha\Tr_icsi_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717032"/>
            <a:ext cx="4150588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8" grpId="0" animBg="1"/>
      <p:bldP spid="24" grpId="0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Kriminalistika a další obory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306896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Znalosti o dědičnosti se využívají také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při určování otcovství.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3548" y="1484784"/>
            <a:ext cx="8136904" cy="11520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Totožnost člověka lze určit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například podle rozboru slin.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8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Co je to dědičnost?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57591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Schopnost rodičů předávat své vlastnosti         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potomkům.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716433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Obor, který se zabývá stavbou vesnic.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373216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Skupina lidí, kteří nejsou vzájemně 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příbuzní.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2916233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Množství peněz, které zdědíme po rodičích.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Zaoblený obdélník 22">
            <a:hlinkClick r:id="rId3" action="ppaction://hlinksldjump"/>
          </p:cNvPr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4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1560" y="2924944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3575918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4716433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Zaoblený obdélník 16">
            <a:hlinkClick r:id="rId5" action="ppaction://hlinksldjump"/>
          </p:cNvPr>
          <p:cNvSpPr/>
          <p:nvPr/>
        </p:nvSpPr>
        <p:spPr>
          <a:xfrm>
            <a:off x="8532480" y="623731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Co je to dědičnost?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57591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Schopnost rodičů předávat své vlastnosti         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potomkům.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65313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Obor, který se zabývá stavbou vesnic.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373216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Skupina lidí, kteří nejsou vzájemně </a:t>
            </a:r>
          </a:p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příbuzní.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2916233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Množství peněz, které zdědíme po rodičích.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1560" y="2924944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3575918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4653136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Dědičnost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Schopnost rodičů předávat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své vlastnosti potomkům.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3212976"/>
            <a:ext cx="7560840" cy="100811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Potomci jsou </a:t>
            </a:r>
            <a:r>
              <a:rPr lang="cs-CZ" sz="3200" b="1" dirty="0" smtClean="0">
                <a:solidFill>
                  <a:schemeClr val="bg1"/>
                </a:solidFill>
              </a:rPr>
              <a:t>podobní</a:t>
            </a:r>
            <a:r>
              <a:rPr lang="cs-CZ" sz="3200" dirty="0" smtClean="0">
                <a:solidFill>
                  <a:schemeClr val="bg1"/>
                </a:solidFill>
              </a:rPr>
              <a:t> svým rodičům.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91580" y="4581128"/>
            <a:ext cx="7560840" cy="18002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Vlivem prostředí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nejsou jedinci stejného druhu stejní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= </a:t>
            </a:r>
            <a:r>
              <a:rPr lang="cs-CZ" sz="3200" b="1" dirty="0" smtClean="0">
                <a:solidFill>
                  <a:schemeClr val="bg1"/>
                </a:solidFill>
              </a:rPr>
              <a:t>PROMĚNLIVOST DRUHU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Co znamená, proměnlivost druhu?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>
            <a:hlinkClick r:id="rId2" action="ppaction://hlinksldjump"/>
          </p:cNvPr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3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936557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Potomkem slona může být žirafa.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357301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nejsou stejní.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99592" y="4221088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U jedince se často mění barva očí.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27687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jsou stejní.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1560" y="2285583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11560" y="2936557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11560" y="4221088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1560" y="3573016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99592" y="4860449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Rodičem gorily může být tygr.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0414" y="4860449"/>
            <a:ext cx="513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Co znamená, proměnlivost druhu?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936557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Potomkem slona může být žirafa. 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357301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nejsou stejní.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99592" y="4221088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U jedince se často mění barva očí.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27687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jsou stejní.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1560" y="2285583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11560" y="2936557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11560" y="4221088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1560" y="3573016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99592" y="4860449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  Rodičem gorily může být tygr.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0414" y="4860449"/>
            <a:ext cx="513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strike="sngStrike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strike="sngStrike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Zaoblený obdélník 15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Dědičnost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Schopnost rodičů předávat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své vlastnosti potomkům.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3212976"/>
            <a:ext cx="7560840" cy="100811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Potomci jsou </a:t>
            </a:r>
            <a:r>
              <a:rPr lang="cs-CZ" sz="3200" b="1" dirty="0" smtClean="0">
                <a:solidFill>
                  <a:schemeClr val="bg1"/>
                </a:solidFill>
              </a:rPr>
              <a:t>podobní</a:t>
            </a:r>
            <a:r>
              <a:rPr lang="cs-CZ" sz="3200" dirty="0" smtClean="0">
                <a:solidFill>
                  <a:schemeClr val="bg1"/>
                </a:solidFill>
              </a:rPr>
              <a:t> svým rodičům.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91580" y="4581128"/>
            <a:ext cx="7560840" cy="18002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Vlivem prostředí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nejsou jedinci stejného druhu stejní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= </a:t>
            </a:r>
            <a:r>
              <a:rPr lang="cs-CZ" sz="3200" b="1" dirty="0" smtClean="0">
                <a:solidFill>
                  <a:schemeClr val="bg1"/>
                </a:solidFill>
              </a:rPr>
              <a:t>PROMĚNLIVOST DRUHU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Uveď příklady využití dědičnosti a genetiky.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>
            <a:hlinkClick r:id="rId2" action="ppaction://hlinksldjump"/>
          </p:cNvPr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3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971600" y="342900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971600" y="414908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971600" y="486916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971600" y="5589240"/>
            <a:ext cx="648072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971600" y="270892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Uveď příklady využití dědičnosti a genetiky.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220486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Šlechtění rostlin a živočichů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292494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Klonování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364502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Geneticky upravené plodiny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436510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Umělé oplodnění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08518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Kriminalistika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971600" y="342900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971600" y="414908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971600" y="486916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971600" y="558924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971600" y="270892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Význam dědičnosti a genetiky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3548" y="134076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Šlechtění </a:t>
            </a:r>
            <a:r>
              <a:rPr lang="cs-CZ" sz="3200" dirty="0" smtClean="0">
                <a:solidFill>
                  <a:schemeClr val="bg1"/>
                </a:solidFill>
              </a:rPr>
              <a:t>rostlin a živočichů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3548" y="2276872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Klonování </a:t>
            </a:r>
            <a:r>
              <a:rPr lang="cs-CZ" sz="3200" dirty="0" smtClean="0">
                <a:solidFill>
                  <a:schemeClr val="bg1"/>
                </a:solidFill>
              </a:rPr>
              <a:t>– umělý způsob rozmnožování,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nový jedinec je zcela shodný s rodičem.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3573016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Geneticky upravené plodiny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03548" y="450912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Umělé oplodnění </a:t>
            </a:r>
            <a:r>
              <a:rPr lang="cs-CZ" sz="3200" dirty="0" smtClean="0">
                <a:solidFill>
                  <a:schemeClr val="bg1"/>
                </a:solidFill>
              </a:rPr>
              <a:t>– u manželských párů, které nemohou mít děti.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3548" y="580534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Kriminalistika a další obory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Co je to dědičnost?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57591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Schopnost rodičů předávat své vlastnosti         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potomkům.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716433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Obor, který se zabývá stavbou vesnic.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373216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Skupina lidí, kteří nejsou vzájemně 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příbuzní.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2916233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Množství peněz, které zdědíme po rodičích.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1560" y="2924944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3575918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373216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4716433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Co znamená, proměnlivost druhu?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936557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Potomkem slona může být žirafa.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9592" y="357301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nejsou stejní.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99592" y="4221088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U jedince se často mění barva očí.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27687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Všichni jedinci jednoho druhu jsou stejní.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1560" y="2285583"/>
            <a:ext cx="5613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11560" y="2936557"/>
            <a:ext cx="54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11560" y="4221088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1560" y="3573016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99592" y="4860449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 Rodičem gorily může být tygr.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40414" y="4860449"/>
            <a:ext cx="513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E)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Uveď příklady využití dědičnosti a genetiky.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971600" y="342900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971600" y="414908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971600" y="486916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971600" y="558924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971600" y="2708920"/>
            <a:ext cx="72008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64096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200" b="1" dirty="0" smtClean="0"/>
              <a:t>Samice s potomkem (s. 4)</a:t>
            </a:r>
          </a:p>
          <a:p>
            <a:r>
              <a:rPr lang="cs-CZ" sz="1200" dirty="0" smtClean="0"/>
              <a:t>SIG, </a:t>
            </a:r>
            <a:r>
              <a:rPr lang="cs-CZ" sz="1200" dirty="0" err="1" smtClean="0"/>
              <a:t>Karyn</a:t>
            </a:r>
            <a:r>
              <a:rPr lang="cs-CZ" sz="1200" dirty="0" smtClean="0"/>
              <a:t>. [cit. 2013-07-23]. Volně dostupné na WWW: </a:t>
            </a:r>
            <a:r>
              <a:rPr lang="cs-CZ" sz="1200" dirty="0" smtClean="0">
                <a:hlinkClick r:id="rId2"/>
              </a:rPr>
              <a:t>http://commons.wikimedia.org/wiki/File:Portrait_of_a_father.jpg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Otec se synem (s. 4)</a:t>
            </a:r>
          </a:p>
          <a:p>
            <a:r>
              <a:rPr lang="cs-CZ" sz="1200" dirty="0" smtClean="0"/>
              <a:t>MÜRDTER, Barbara. [cit. 2013-07-23].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https://commons.wikimedia.org/wiki/File:Father_with_child.jpg?uselang=cs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Topoly (s. 4)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</a:t>
            </a:r>
          </a:p>
          <a:p>
            <a:r>
              <a:rPr lang="cs-CZ" sz="1200" dirty="0" smtClean="0">
                <a:hlinkClick r:id="rId4"/>
              </a:rPr>
              <a:t>http://commons.wikimedia.org/wiki/File:Aspen_tree_grove_in_Shoshone_National_Forest.jpg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Smrk </a:t>
            </a:r>
            <a:r>
              <a:rPr lang="cs-CZ" sz="1200" b="1" dirty="0" err="1" smtClean="0"/>
              <a:t>ztepilý</a:t>
            </a:r>
            <a:r>
              <a:rPr lang="cs-CZ" sz="1200" b="1" dirty="0" smtClean="0"/>
              <a:t> (s. 5)</a:t>
            </a:r>
          </a:p>
          <a:p>
            <a:r>
              <a:rPr lang="cs-CZ" sz="1200" dirty="0" smtClean="0"/>
              <a:t>LEIDUS, </a:t>
            </a:r>
            <a:r>
              <a:rPr lang="cs-CZ" sz="1200" dirty="0" err="1" smtClean="0"/>
              <a:t>Ivar</a:t>
            </a:r>
            <a:r>
              <a:rPr lang="cs-CZ" sz="1200" dirty="0" smtClean="0"/>
              <a:t>. [cit. 2013-07-23]. Volně dostupné na WWW: </a:t>
            </a:r>
            <a:r>
              <a:rPr lang="cs-CZ" sz="1200" dirty="0" smtClean="0">
                <a:hlinkClick r:id="rId5"/>
              </a:rPr>
              <a:t>http://commons.wikimedia.org/wiki/File:Kuusk_Keila-Paldiski_rdt_%C3%A4%C3%A4res.jpg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Smrky v Krkonoších (s. 5)</a:t>
            </a:r>
          </a:p>
          <a:p>
            <a:r>
              <a:rPr lang="cs-CZ" sz="1200" dirty="0" smtClean="0"/>
              <a:t>SKÁLA, </a:t>
            </a:r>
            <a:r>
              <a:rPr lang="cs-CZ" sz="1200" dirty="0" err="1" smtClean="0"/>
              <a:t>Ben</a:t>
            </a:r>
            <a:r>
              <a:rPr lang="cs-CZ" sz="1200" dirty="0" smtClean="0"/>
              <a:t>. [cit. 2013-07-23]. Dostupné pod licencí </a:t>
            </a:r>
            <a:r>
              <a:rPr lang="cs-CZ" sz="1200" dirty="0" err="1" smtClean="0"/>
              <a:t>Cretive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6"/>
              </a:rPr>
              <a:t>http://commons.wikimedia.org/wiki/File:Sn%C4%9B%C5%BEka-od-%C4%8Cern%C3%A9-boudy2009.jpg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Johan Gregor </a:t>
            </a:r>
            <a:r>
              <a:rPr lang="cs-CZ" sz="1200" b="1" dirty="0" err="1" smtClean="0"/>
              <a:t>Mendel</a:t>
            </a:r>
            <a:r>
              <a:rPr lang="cs-CZ" sz="1200" b="1" dirty="0" smtClean="0"/>
              <a:t> (s. 7)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7"/>
              </a:rPr>
              <a:t>https://commons.wikimedia.org/wiki/File:Gregor_Mendel.png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Gen (s. 9)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8"/>
              </a:rPr>
              <a:t>https://commons.wikimedia.org/wiki/File:Gene.png?uselang=cs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Šlechtění pšenice (s. 11)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</a:t>
            </a:r>
          </a:p>
          <a:p>
            <a:r>
              <a:rPr lang="cs-CZ" sz="1200" dirty="0" smtClean="0">
                <a:hlinkClick r:id="rId9"/>
              </a:rPr>
              <a:t>https://commons.wikimedia.org/wiki/File:Wheat_selection_k10183-1.jpg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10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215930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Český strakatý skot (s. 11)</a:t>
            </a:r>
          </a:p>
          <a:p>
            <a:r>
              <a:rPr lang="cs-CZ" sz="1200" dirty="0" smtClean="0"/>
              <a:t>KUCERA, Josef. 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http://commons.wikimedia.org/wiki/File:Cesky_strakaty_krava.jpg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Ovce </a:t>
            </a:r>
            <a:r>
              <a:rPr lang="cs-CZ" sz="1200" b="1" dirty="0" err="1" smtClean="0"/>
              <a:t>Dolly</a:t>
            </a:r>
            <a:r>
              <a:rPr lang="cs-CZ" sz="1200" b="1" dirty="0" smtClean="0"/>
              <a:t> (s. 12)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http://commons.wikimedia.org/wiki/File:Dollyscotland_(crop).jpg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Kukuřice (s. 13)</a:t>
            </a:r>
          </a:p>
          <a:p>
            <a:r>
              <a:rPr lang="cs-CZ" sz="1200" dirty="0" smtClean="0"/>
              <a:t>FISCHER, Christian. [cit. 2013-07-23].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4"/>
              </a:rPr>
              <a:t>http://commons.wikimedia.org/wiki/File:ZeaMays.jpg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Sója (s. 13)</a:t>
            </a:r>
          </a:p>
          <a:p>
            <a:r>
              <a:rPr lang="cs-CZ" sz="1200" dirty="0" smtClean="0"/>
              <a:t>[cit. 2013-07-23].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5"/>
              </a:rPr>
              <a:t>http://commons.wikimedia.org/wiki/File:Soybeans.jpg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Umělé oplodnění vajíčka (s. 14)</a:t>
            </a:r>
            <a:endParaRPr lang="cs-CZ" sz="1200" dirty="0" smtClean="0"/>
          </a:p>
          <a:p>
            <a:r>
              <a:rPr lang="pt-BR" sz="1200" dirty="0" smtClean="0"/>
              <a:t>Clinica e centro de pesquisa em reprodução humana Roger Abdelmassih</a:t>
            </a:r>
            <a:r>
              <a:rPr lang="cs-CZ" sz="1200" dirty="0" smtClean="0"/>
              <a:t>. [cit. 2013-07-23]. Volně dostupné na WWW: </a:t>
            </a:r>
            <a:r>
              <a:rPr lang="cs-CZ" sz="1200" dirty="0" smtClean="0">
                <a:hlinkClick r:id="rId6"/>
              </a:rPr>
              <a:t>http://commons.wikimedia.org/wiki/File:Tr_icsi_03.jpg?uselang=cs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Zaoblený obdélník 2">
            <a:hlinkClick r:id="rId7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2440</TotalTime>
  <Words>1521</Words>
  <Application>Microsoft Office PowerPoint</Application>
  <PresentationFormat>Předvádění na obrazovce (4:3)</PresentationFormat>
  <Paragraphs>329</Paragraphs>
  <Slides>30</Slides>
  <Notes>15</Notes>
  <HiddenSlides>18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Motiv sady Office</vt:lpstr>
      <vt:lpstr>3_Motiv sady Office</vt:lpstr>
      <vt:lpstr>Snímek 1</vt:lpstr>
      <vt:lpstr>Snímek 2</vt:lpstr>
      <vt:lpstr>Dědičnost</vt:lpstr>
      <vt:lpstr>Samice s potomkem</vt:lpstr>
      <vt:lpstr>Smrk v nížině</vt:lpstr>
      <vt:lpstr>Genetika</vt:lpstr>
      <vt:lpstr>Johan Gregor Mendel (1822 – 1884)</vt:lpstr>
      <vt:lpstr>Podstata dědičnosti</vt:lpstr>
      <vt:lpstr>Snímek 9</vt:lpstr>
      <vt:lpstr>Význam dědičnosti a genetiky</vt:lpstr>
      <vt:lpstr>Šlechtění rostlin a živočichů</vt:lpstr>
      <vt:lpstr>Klonování</vt:lpstr>
      <vt:lpstr>Geneticky upravené plodiny</vt:lpstr>
      <vt:lpstr>Umělé oplodnění</vt:lpstr>
      <vt:lpstr>Kriminalistika a další obory</vt:lpstr>
      <vt:lpstr>Opakování</vt:lpstr>
      <vt:lpstr>Opakování</vt:lpstr>
      <vt:lpstr>Dědičnost</vt:lpstr>
      <vt:lpstr>Snímek 19</vt:lpstr>
      <vt:lpstr>Snímek 20</vt:lpstr>
      <vt:lpstr>Dědičnost</vt:lpstr>
      <vt:lpstr>Snímek 22</vt:lpstr>
      <vt:lpstr>Snímek 23</vt:lpstr>
      <vt:lpstr>Význam dědičnosti a genetiky</vt:lpstr>
      <vt:lpstr>Opakování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260</cp:revision>
  <dcterms:modified xsi:type="dcterms:W3CDTF">2014-07-18T05:09:22Z</dcterms:modified>
</cp:coreProperties>
</file>