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32"/>
  </p:notesMasterIdLst>
  <p:sldIdLst>
    <p:sldId id="268" r:id="rId3"/>
    <p:sldId id="257" r:id="rId4"/>
    <p:sldId id="305" r:id="rId5"/>
    <p:sldId id="270" r:id="rId6"/>
    <p:sldId id="272" r:id="rId7"/>
    <p:sldId id="318" r:id="rId8"/>
    <p:sldId id="319" r:id="rId9"/>
    <p:sldId id="306" r:id="rId10"/>
    <p:sldId id="330" r:id="rId11"/>
    <p:sldId id="331" r:id="rId12"/>
    <p:sldId id="332" r:id="rId13"/>
    <p:sldId id="329" r:id="rId14"/>
    <p:sldId id="320" r:id="rId15"/>
    <p:sldId id="278" r:id="rId16"/>
    <p:sldId id="322" r:id="rId17"/>
    <p:sldId id="321" r:id="rId18"/>
    <p:sldId id="323" r:id="rId19"/>
    <p:sldId id="325" r:id="rId20"/>
    <p:sldId id="327" r:id="rId21"/>
    <p:sldId id="328" r:id="rId22"/>
    <p:sldId id="333" r:id="rId23"/>
    <p:sldId id="292" r:id="rId24"/>
    <p:sldId id="334" r:id="rId25"/>
    <p:sldId id="298" r:id="rId26"/>
    <p:sldId id="301" r:id="rId27"/>
    <p:sldId id="335" r:id="rId28"/>
    <p:sldId id="271" r:id="rId29"/>
    <p:sldId id="326" r:id="rId30"/>
    <p:sldId id="27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4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16.xml"/><Relationship Id="rId4" Type="http://schemas.openxmlformats.org/officeDocument/2006/relationships/slide" Target="slide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18.xml"/><Relationship Id="rId4" Type="http://schemas.openxmlformats.org/officeDocument/2006/relationships/slide" Target="slide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4" Type="http://schemas.openxmlformats.org/officeDocument/2006/relationships/slide" Target="slide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cterial_morphology_diagram_cs_(2).svg" TargetMode="External"/><Relationship Id="rId3" Type="http://schemas.openxmlformats.org/officeDocument/2006/relationships/hyperlink" Target="http://commons.wikimedia.org/wiki/File:Boletus_edulis_(Tillegem).jpg" TargetMode="External"/><Relationship Id="rId7" Type="http://schemas.openxmlformats.org/officeDocument/2006/relationships/hyperlink" Target="http://commons.wikimedia.org/wiki/File:Average_prokaryote_cell-_unlabled.svg" TargetMode="External"/><Relationship Id="rId2" Type="http://schemas.openxmlformats.org/officeDocument/2006/relationships/hyperlink" Target="http://commons.wikimedia.org/wiki/File:EscherichiaColi_NIAID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Human_Immunodeficency_Virus_-_stylized_rendering.jpg" TargetMode="External"/><Relationship Id="rId5" Type="http://schemas.openxmlformats.org/officeDocument/2006/relationships/hyperlink" Target="http://commons.wikimedia.org/wiki/File:Animal_diversity.png" TargetMode="External"/><Relationship Id="rId4" Type="http://schemas.openxmlformats.org/officeDocument/2006/relationships/hyperlink" Target="http://commons.wikimedia.org/wiki/File:Diversity_of_plants_image_version_3.png" TargetMode="External"/><Relationship Id="rId9" Type="http://schemas.openxmlformats.org/officeDocument/2006/relationships/slide" Target="slide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oghurt.jpg" TargetMode="External"/><Relationship Id="rId2" Type="http://schemas.openxmlformats.org/officeDocument/2006/relationships/hyperlink" Target="http://commons.wikimedia.org/wiki/File:Red_Wine_Glas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slide" Target="slide2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Význam a zásady třídění organismů,</a:t>
            </a:r>
          </a:p>
          <a:p>
            <a:pPr algn="ctr"/>
            <a:r>
              <a:rPr lang="cs-CZ" sz="3600" b="1" dirty="0" smtClean="0"/>
              <a:t>bakterie a viry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2027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30.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15392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041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Význam a zásady třídění organismů, viry a bakterie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26. 11. 2013, Mgr. Michal </a:t>
                      </a:r>
                      <a:r>
                        <a:rPr lang="cs-CZ" sz="140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obsahuje základní informace o způsobu třídění organismů a jejich pojmenování. </a:t>
                      </a:r>
                    </a:p>
                    <a:p>
                      <a:r>
                        <a:rPr lang="cs-CZ" sz="1400" baseline="0" dirty="0" smtClean="0"/>
                        <a:t>Blíže seznamuje s viry a bakteriemi, jejich způsobem života a vlivem na život člověka.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Třídění organismů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(4 skupiny)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11560" y="1916952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Bakterie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3419872" y="270892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932440" y="1916832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Houby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1560" y="3789040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Rostliny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4448" y="3789040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Živočichové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7740352" y="270892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>
            <a:hlinkClick r:id="rId6" action="ppaction://hlinksldjump"/>
          </p:cNvPr>
          <p:cNvSpPr/>
          <p:nvPr/>
        </p:nvSpPr>
        <p:spPr>
          <a:xfrm>
            <a:off x="3419872" y="458112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Zaoblený obdélník 13">
            <a:hlinkClick r:id="rId7" action="ppaction://hlinksldjump"/>
          </p:cNvPr>
          <p:cNvSpPr/>
          <p:nvPr/>
        </p:nvSpPr>
        <p:spPr>
          <a:xfrm>
            <a:off x="7740352" y="458112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5427221"/>
            <a:ext cx="79928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Organismy ve skupině mají stejné vlastnosti,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např. těla rostlin jsou tvořena pletivy.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3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526360"/>
            <a:ext cx="6048672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Bakterie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Escherichia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coli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b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(elektronový mikroskop)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EscherichiaColi_NIAI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7400" y="571500"/>
            <a:ext cx="5989200" cy="50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TEMP\Plocha\799px-Boletus_edulis_(Tillegem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0598" y="576263"/>
            <a:ext cx="6722805" cy="50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547664" y="5526360"/>
            <a:ext cx="604867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Hřib smrkový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547664" y="5526360"/>
            <a:ext cx="604867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Rostliny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Documents and Settings\TEMP\Plocha\403px-Diversity_of_plants_image_version_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54783" y="404664"/>
            <a:ext cx="3634435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547664" y="5526360"/>
            <a:ext cx="604867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Živočichové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C:\Documents and Settings\TEMP\Plocha\Animal_diversit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26381" y="405264"/>
            <a:ext cx="3691238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Pojmenování organismů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1556792"/>
            <a:ext cx="8136904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Každý živý organismus má své jméno.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(vlk obecný, pampeliška lékařská)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03548" y="3068960"/>
            <a:ext cx="8136904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Tomuto pojmenování se říká </a:t>
            </a:r>
            <a:r>
              <a:rPr lang="cs-CZ" sz="3200" b="1" dirty="0" smtClean="0">
                <a:solidFill>
                  <a:schemeClr val="bg1"/>
                </a:solidFill>
              </a:rPr>
              <a:t>DRUH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5556" y="4561964"/>
            <a:ext cx="79928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Liška   obecná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67844" y="4437112"/>
            <a:ext cx="2808312" cy="864096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539382" y="4581128"/>
            <a:ext cx="1200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DRUH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75856" y="4581128"/>
            <a:ext cx="1008112" cy="504056"/>
          </a:xfrm>
          <a:prstGeom prst="roundRect">
            <a:avLst/>
          </a:prstGeom>
          <a:noFill/>
          <a:ln w="38100">
            <a:solidFill>
              <a:srgbClr val="4935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5589240"/>
            <a:ext cx="29227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4935D9"/>
                </a:solidFill>
              </a:rPr>
              <a:t>RODOVÝ NÁZEV</a:t>
            </a:r>
            <a:endParaRPr lang="cs-CZ" sz="3200" b="1" dirty="0">
              <a:solidFill>
                <a:srgbClr val="4935D9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33588" y="5589240"/>
            <a:ext cx="3176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DRUHOVÝ NÁZEV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427984" y="4581128"/>
            <a:ext cx="1368152" cy="504056"/>
          </a:xfrm>
          <a:prstGeom prst="round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>
            <a:stCxn id="15" idx="0"/>
            <a:endCxn id="14" idx="2"/>
          </p:cNvCxnSpPr>
          <p:nvPr/>
        </p:nvCxnSpPr>
        <p:spPr>
          <a:xfrm flipV="1">
            <a:off x="2649018" y="5085184"/>
            <a:ext cx="1130894" cy="504056"/>
          </a:xfrm>
          <a:prstGeom prst="straightConnector1">
            <a:avLst/>
          </a:prstGeom>
          <a:ln w="38100">
            <a:solidFill>
              <a:srgbClr val="4935D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6" idx="0"/>
            <a:endCxn id="17" idx="2"/>
          </p:cNvCxnSpPr>
          <p:nvPr/>
        </p:nvCxnSpPr>
        <p:spPr>
          <a:xfrm flipH="1" flipV="1">
            <a:off x="5112060" y="5085184"/>
            <a:ext cx="1509976" cy="50405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3" idx="1"/>
            <a:endCxn id="12" idx="3"/>
          </p:cNvCxnSpPr>
          <p:nvPr/>
        </p:nvCxnSpPr>
        <p:spPr>
          <a:xfrm flipH="1" flipV="1">
            <a:off x="5976156" y="4869160"/>
            <a:ext cx="563226" cy="43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7" grpId="0" animBg="1"/>
      <p:bldP spid="10" grpId="0" animBg="1"/>
      <p:bldP spid="11" grpId="1"/>
      <p:bldP spid="12" grpId="0" animBg="1"/>
      <p:bldP spid="13" grpId="0"/>
      <p:bldP spid="14" grpId="0" animBg="1"/>
      <p:bldP spid="15" grpId="0"/>
      <p:bldP spid="16" grpId="0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Viry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1556792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Tvoří hranici mezi neživou a živou přírodou.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03548" y="2636912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Nejsou schopny samostatného života.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(Žijí a množí se pouze v cizích buňkách.)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503548" y="4149200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Jsou velmi malé.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(Vidíme je jen v nejsilnějších mikroskopech.)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Zaoblený obdélník 24">
            <a:hlinkClick r:id="rId3" action="ppaction://hlinksldjump"/>
          </p:cNvPr>
          <p:cNvSpPr/>
          <p:nvPr/>
        </p:nvSpPr>
        <p:spPr>
          <a:xfrm>
            <a:off x="7740352" y="429313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7" grpId="0" animBg="1"/>
      <p:bldP spid="10" grpId="0" animBg="1"/>
      <p:bldP spid="21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5526030" y="5013176"/>
            <a:ext cx="23583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4F6228"/>
                </a:solidFill>
              </a:rPr>
              <a:t>Vir HIV </a:t>
            </a:r>
          </a:p>
          <a:p>
            <a:pPr algn="ctr"/>
            <a:r>
              <a:rPr lang="cs-CZ" sz="2400" b="1" dirty="0" smtClean="0">
                <a:solidFill>
                  <a:srgbClr val="4F6228"/>
                </a:solidFill>
              </a:rPr>
              <a:t>(způsobuje AIDS)</a:t>
            </a:r>
            <a:endParaRPr lang="cs-CZ" sz="2400" b="1" dirty="0">
              <a:solidFill>
                <a:srgbClr val="4F6228"/>
              </a:solidFill>
            </a:endParaRPr>
          </a:p>
        </p:txBody>
      </p:sp>
      <p:pic>
        <p:nvPicPr>
          <p:cNvPr id="13" name="Picture 5" descr="C:\Documents and Settings\Uživatel\Plocha\Human_Immunodeficency_Virus_-_stylized_render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692696"/>
            <a:ext cx="3826363" cy="396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5" name="Přímá spojovací šipka 14"/>
          <p:cNvCxnSpPr>
            <a:stCxn id="33" idx="2"/>
          </p:cNvCxnSpPr>
          <p:nvPr/>
        </p:nvCxnSpPr>
        <p:spPr>
          <a:xfrm>
            <a:off x="2627624" y="1628680"/>
            <a:ext cx="4032608" cy="100823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45" idx="3"/>
          </p:cNvCxnSpPr>
          <p:nvPr/>
        </p:nvCxnSpPr>
        <p:spPr>
          <a:xfrm flipV="1">
            <a:off x="3995616" y="3933056"/>
            <a:ext cx="1512488" cy="756184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34" idx="3"/>
          </p:cNvCxnSpPr>
          <p:nvPr/>
        </p:nvCxnSpPr>
        <p:spPr>
          <a:xfrm>
            <a:off x="3995616" y="2744984"/>
            <a:ext cx="1368472" cy="35944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34" idx="3"/>
          </p:cNvCxnSpPr>
          <p:nvPr/>
        </p:nvCxnSpPr>
        <p:spPr>
          <a:xfrm>
            <a:off x="3995616" y="2744984"/>
            <a:ext cx="2160560" cy="467992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1187624" y="548680"/>
            <a:ext cx="288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Látka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 dědičnou informací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Viry nemají jádro.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1115616" y="2204984"/>
            <a:ext cx="288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Bílkovinné obaly</a:t>
            </a:r>
          </a:p>
        </p:txBody>
      </p:sp>
      <p:sp>
        <p:nvSpPr>
          <p:cNvPr id="45" name="Zaoblený obdélník 44"/>
          <p:cNvSpPr/>
          <p:nvPr/>
        </p:nvSpPr>
        <p:spPr>
          <a:xfrm>
            <a:off x="1115616" y="3789240"/>
            <a:ext cx="2880000" cy="18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Čidla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Pomocí čidel se virus přichytí na povrch cizí buňky a pronikne dovnitř.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9" name="Zaoblený obdélník 4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45" grpId="0" animBg="1"/>
      <p:bldP spid="4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Život virů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32000" y="980728"/>
            <a:ext cx="8280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Přenášejí se ve vlhkém prostředí.</a:t>
            </a:r>
          </a:p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(Drobnými kapičkami, které vydechujeme či vykašláváme, </a:t>
            </a:r>
          </a:p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vodou, potravinami, vlhkou rukou,...)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TEMP\Plocha\vir1.bmp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496" y="2248272"/>
            <a:ext cx="2990850" cy="1800225"/>
          </a:xfrm>
          <a:prstGeom prst="rect">
            <a:avLst/>
          </a:prstGeom>
          <a:noFill/>
        </p:spPr>
      </p:pic>
      <p:pic>
        <p:nvPicPr>
          <p:cNvPr id="1027" name="Picture 3" descr="C:\Documents and Settings\TEMP\Plocha\vir2.bmp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01677" y="2248272"/>
            <a:ext cx="3038475" cy="1771650"/>
          </a:xfrm>
          <a:prstGeom prst="rect">
            <a:avLst/>
          </a:prstGeom>
          <a:noFill/>
        </p:spPr>
      </p:pic>
      <p:pic>
        <p:nvPicPr>
          <p:cNvPr id="1028" name="Picture 4" descr="C:\Documents and Settings\TEMP\Plocha\vir3.bmp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12246" y="2248272"/>
            <a:ext cx="3524250" cy="1828800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>
            <a:stCxn id="56" idx="2"/>
          </p:cNvCxnSpPr>
          <p:nvPr/>
        </p:nvCxnSpPr>
        <p:spPr>
          <a:xfrm flipH="1">
            <a:off x="1187624" y="2419147"/>
            <a:ext cx="36004" cy="43378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59" idx="2"/>
          </p:cNvCxnSpPr>
          <p:nvPr/>
        </p:nvCxnSpPr>
        <p:spPr>
          <a:xfrm flipH="1">
            <a:off x="1835696" y="2430180"/>
            <a:ext cx="1006312" cy="4227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323528" y="3789040"/>
            <a:ext cx="25922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 těle hostitele </a:t>
            </a:r>
          </a:p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vir napadne buňku </a:t>
            </a:r>
          </a:p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a pronikne dovnitř.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3196879" y="3789040"/>
            <a:ext cx="252724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Napadená buňka začne vyrábět </a:t>
            </a:r>
          </a:p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další viry.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6084168" y="3789040"/>
            <a:ext cx="221134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Hostitelská buňka praskne.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467544" y="1772816"/>
            <a:ext cx="15121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HOSTITELSKÁ BUŇKA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2123728" y="2060848"/>
            <a:ext cx="1436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VIRUS</a:t>
            </a:r>
          </a:p>
        </p:txBody>
      </p:sp>
      <p:sp>
        <p:nvSpPr>
          <p:cNvPr id="63" name="Zaoblený obdélník 62"/>
          <p:cNvSpPr/>
          <p:nvPr/>
        </p:nvSpPr>
        <p:spPr>
          <a:xfrm>
            <a:off x="395536" y="5229200"/>
            <a:ext cx="8136904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Viry opustí buňku a napadají další buňky.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Onemocnění se rychle šíří po celém těle.</a:t>
            </a:r>
          </a:p>
        </p:txBody>
      </p:sp>
      <p:sp>
        <p:nvSpPr>
          <p:cNvPr id="25" name="Zaoblený obdélník 24">
            <a:hlinkClick r:id="rId6" action="ppaction://hlinksldjump"/>
          </p:cNvPr>
          <p:cNvSpPr/>
          <p:nvPr/>
        </p:nvSpPr>
        <p:spPr>
          <a:xfrm>
            <a:off x="7812360" y="5517112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/>
      <p:bldP spid="47" grpId="0"/>
      <p:bldP spid="48" grpId="1"/>
      <p:bldP spid="49" grpId="0"/>
      <p:bldP spid="56" grpId="0"/>
      <p:bldP spid="59" grpId="0"/>
      <p:bldP spid="63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Virová onemocnění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9832" y="1736912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Rýma</a:t>
            </a:r>
          </a:p>
        </p:txBody>
      </p:sp>
      <p:sp>
        <p:nvSpPr>
          <p:cNvPr id="19" name="Zaoblený obdélník 18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12000" y="1736912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Chřipka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39552" y="2961048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Spalničky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12000" y="2961048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Plané neštovice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84168" y="2961048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Zarděnky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9552" y="4185184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Klíšťová encefalitida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12000" y="4185184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Infekční žloutenka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084448" y="4185184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Vzteklina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3312000" y="5409320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AIDS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1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Bakterie 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3548" y="1556792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schemeClr val="bg1"/>
                </a:solidFill>
              </a:rPr>
              <a:t>Jsou to jednobuněčné </a:t>
            </a:r>
            <a:r>
              <a:rPr lang="cs-CZ" sz="3200" dirty="0" smtClean="0">
                <a:solidFill>
                  <a:schemeClr val="bg1"/>
                </a:solidFill>
              </a:rPr>
              <a:t>organismy.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03548" y="2781008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Můžeme je pozorovat pouze mikroskopem.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503548" y="3933136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Rozmnožují se dělením.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03548" y="508526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Buňky bakterií mají různý tvar.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3" action="ppaction://hlinksldjump"/>
          </p:cNvPr>
          <p:cNvSpPr/>
          <p:nvPr/>
        </p:nvSpPr>
        <p:spPr>
          <a:xfrm>
            <a:off x="7740352" y="256490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>
            <a:hlinkClick r:id="rId4" action="ppaction://hlinksldjump"/>
          </p:cNvPr>
          <p:cNvSpPr/>
          <p:nvPr/>
        </p:nvSpPr>
        <p:spPr>
          <a:xfrm>
            <a:off x="7740352" y="4077072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5" action="ppaction://hlinksldjump"/>
          </p:cNvPr>
          <p:cNvSpPr/>
          <p:nvPr/>
        </p:nvSpPr>
        <p:spPr>
          <a:xfrm>
            <a:off x="7740352" y="522920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7" grpId="0" animBg="1"/>
      <p:bldP spid="10" grpId="0" animBg="1"/>
      <p:bldP spid="21" grpId="0" animBg="1"/>
      <p:bldP spid="22" grpId="0" animBg="1"/>
      <p:bldP spid="24" grpId="0" animBg="1"/>
      <p:bldP spid="25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614500" y="5526360"/>
            <a:ext cx="59150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Buňka bakterie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6147" name="Picture 3" descr="C:\Documents and Settings\TEMP\Plocha\494px-Average_prokaryote_cell-_unlabled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284" y="477232"/>
            <a:ext cx="6193433" cy="5040000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>
            <a:stCxn id="38" idx="0"/>
          </p:cNvCxnSpPr>
          <p:nvPr/>
        </p:nvCxnSpPr>
        <p:spPr>
          <a:xfrm flipH="1" flipV="1">
            <a:off x="7164288" y="3789040"/>
            <a:ext cx="463860" cy="432048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42" idx="3"/>
          </p:cNvCxnSpPr>
          <p:nvPr/>
        </p:nvCxnSpPr>
        <p:spPr>
          <a:xfrm>
            <a:off x="2627784" y="2312876"/>
            <a:ext cx="1152128" cy="46805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42" idx="3"/>
          </p:cNvCxnSpPr>
          <p:nvPr/>
        </p:nvCxnSpPr>
        <p:spPr>
          <a:xfrm>
            <a:off x="2627784" y="2312876"/>
            <a:ext cx="576064" cy="1044116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40" idx="0"/>
          </p:cNvCxnSpPr>
          <p:nvPr/>
        </p:nvCxnSpPr>
        <p:spPr>
          <a:xfrm flipV="1">
            <a:off x="1763688" y="3573016"/>
            <a:ext cx="2016224" cy="1872288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34" idx="3"/>
          </p:cNvCxnSpPr>
          <p:nvPr/>
        </p:nvCxnSpPr>
        <p:spPr>
          <a:xfrm>
            <a:off x="3671900" y="764664"/>
            <a:ext cx="1188132" cy="136819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36" idx="2"/>
          </p:cNvCxnSpPr>
          <p:nvPr/>
        </p:nvCxnSpPr>
        <p:spPr>
          <a:xfrm flipH="1">
            <a:off x="5652120" y="1412776"/>
            <a:ext cx="1494166" cy="1152128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Zaoblený obdélník 33"/>
          <p:cNvSpPr/>
          <p:nvPr/>
        </p:nvSpPr>
        <p:spPr>
          <a:xfrm>
            <a:off x="251520" y="404664"/>
            <a:ext cx="342038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Buněčná stěna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Dává buňce tvar a chrání ji.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436096" y="413048"/>
            <a:ext cx="3420380" cy="99972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Buněčná blána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Chrání obsah buňky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a propouští různé látky.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372200" y="4221088"/>
            <a:ext cx="2511896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Bičík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Slouží k pohybu.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251520" y="5445304"/>
            <a:ext cx="3024336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Jednoduché jádro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Řídí všechny děje v buňce.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251520" y="1556792"/>
            <a:ext cx="2376264" cy="151216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Ribozomy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Vznikají v nich látky důležité pro život bakterie.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5364088" y="5157192"/>
            <a:ext cx="3528392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Cytoplazma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Rosolovitá hmota uvnitř buňky.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54" name="Přímá spojovací šipka 53"/>
          <p:cNvCxnSpPr>
            <a:stCxn id="51" idx="1"/>
          </p:cNvCxnSpPr>
          <p:nvPr/>
        </p:nvCxnSpPr>
        <p:spPr>
          <a:xfrm flipH="1" flipV="1">
            <a:off x="3275856" y="4437112"/>
            <a:ext cx="2088232" cy="108008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4" grpId="0" animBg="1"/>
      <p:bldP spid="36" grpId="0" animBg="1"/>
      <p:bldP spid="38" grpId="0" animBg="1"/>
      <p:bldP spid="40" grpId="0" animBg="1"/>
      <p:bldP spid="42" grpId="0" animBg="1"/>
      <p:bldP spid="5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980728"/>
            <a:ext cx="2594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Mateřská buňka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725144"/>
            <a:ext cx="2526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3">
                    <a:lumMod val="50000"/>
                  </a:schemeClr>
                </a:solidFill>
              </a:rPr>
              <a:t>Dceřinné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buňky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2348880"/>
            <a:ext cx="1983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jádra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48702" y="3501008"/>
            <a:ext cx="22557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dalších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částí buňky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5856" y="620688"/>
            <a:ext cx="2520000" cy="504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5890" t="2407" r="5765" b="72456"/>
          <a:stretch>
            <a:fillRect/>
          </a:stretch>
        </p:blipFill>
        <p:spPr bwMode="auto">
          <a:xfrm>
            <a:off x="3491880" y="692136"/>
            <a:ext cx="2160240" cy="122413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2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1369" t="76892" r="10286" b="5364"/>
          <a:stretch>
            <a:fillRect/>
          </a:stretch>
        </p:blipFill>
        <p:spPr bwMode="auto">
          <a:xfrm>
            <a:off x="3419872" y="4581128"/>
            <a:ext cx="2160240" cy="86409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3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7258" t="51754" r="7341" b="23108"/>
          <a:stretch>
            <a:fillRect/>
          </a:stretch>
        </p:blipFill>
        <p:spPr bwMode="auto">
          <a:xfrm>
            <a:off x="3563888" y="3284984"/>
            <a:ext cx="2088232" cy="1224136"/>
          </a:xfrm>
          <a:prstGeom prst="rect">
            <a:avLst/>
          </a:prstGeom>
          <a:noFill/>
          <a:ln w="38100">
            <a:noFill/>
          </a:ln>
          <a:effectLst/>
        </p:spPr>
      </p:pic>
      <p:pic>
        <p:nvPicPr>
          <p:cNvPr id="14" name="Picture 3" descr="C:\Documents and Settings\Uživatel\Plocha\Dělení buněk u.JPG"/>
          <p:cNvPicPr>
            <a:picLocks noChangeAspect="1" noChangeArrowheads="1"/>
          </p:cNvPicPr>
          <p:nvPr/>
        </p:nvPicPr>
        <p:blipFill>
          <a:blip r:embed="rId2" cstate="print"/>
          <a:srcRect l="4313" t="26616" r="10286" b="48246"/>
          <a:stretch>
            <a:fillRect/>
          </a:stretch>
        </p:blipFill>
        <p:spPr bwMode="auto">
          <a:xfrm>
            <a:off x="3419872" y="1988840"/>
            <a:ext cx="2088232" cy="1224136"/>
          </a:xfrm>
          <a:prstGeom prst="rect">
            <a:avLst/>
          </a:prstGeom>
          <a:noFill/>
          <a:ln w="38100">
            <a:noFill/>
          </a:ln>
          <a:effectLst/>
        </p:spPr>
      </p:pic>
      <p:cxnSp>
        <p:nvCxnSpPr>
          <p:cNvPr id="17" name="Přímá spojovací šipka 16"/>
          <p:cNvCxnSpPr/>
          <p:nvPr/>
        </p:nvCxnSpPr>
        <p:spPr>
          <a:xfrm>
            <a:off x="2915816" y="1268760"/>
            <a:ext cx="720080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2771800" y="5013176"/>
            <a:ext cx="720080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5436096" y="2636912"/>
            <a:ext cx="792088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5508104" y="3933056"/>
            <a:ext cx="792088" cy="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>
            <a:hlinkClick r:id="rId3" action="ppaction://hlinksldjump"/>
          </p:cNvPr>
          <p:cNvSpPr/>
          <p:nvPr/>
        </p:nvSpPr>
        <p:spPr>
          <a:xfrm>
            <a:off x="7812360" y="6165304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4572000" y="1844824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572000" y="3140408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4139952" y="4437112"/>
            <a:ext cx="36004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499992" y="4437112"/>
            <a:ext cx="432048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Dělení bakterií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44522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Různé tvary bakterií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Documents and Settings\TEMP\Plocha\649px-Bacterial_morphology_diagram_cs_(2)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1650" y="332656"/>
            <a:ext cx="5850751" cy="54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Význam bakterií 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3548" y="3717112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UŽITKOVÉ bakterie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03548" y="4581208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UŽITEČNÉ</a:t>
            </a:r>
            <a:r>
              <a:rPr lang="cs-CZ" sz="3200" dirty="0" smtClean="0">
                <a:solidFill>
                  <a:schemeClr val="bg1"/>
                </a:solidFill>
              </a:rPr>
              <a:t> bakterie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Zaoblený obdélník 24">
            <a:hlinkClick r:id="rId3" action="ppaction://hlinksldjump"/>
          </p:cNvPr>
          <p:cNvSpPr/>
          <p:nvPr/>
        </p:nvSpPr>
        <p:spPr>
          <a:xfrm>
            <a:off x="7740352" y="472514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3548" y="5445224"/>
            <a:ext cx="8136904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ŠKODLIVÉ </a:t>
            </a:r>
            <a:r>
              <a:rPr lang="cs-CZ" sz="3200" dirty="0" smtClean="0">
                <a:solidFill>
                  <a:schemeClr val="bg1"/>
                </a:solidFill>
              </a:rPr>
              <a:t>bakterie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07604" y="1196752"/>
            <a:ext cx="71287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Žijí téměř všude.</a:t>
            </a:r>
          </a:p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(půda, voda, uvnitř těl jiných organismů,…)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>
            <a:hlinkClick r:id="rId4" action="ppaction://hlinksldjump"/>
          </p:cNvPr>
          <p:cNvSpPr/>
          <p:nvPr/>
        </p:nvSpPr>
        <p:spPr>
          <a:xfrm>
            <a:off x="7740352" y="558916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>
            <a:hlinkClick r:id="rId5" action="ppaction://hlinksldjump"/>
          </p:cNvPr>
          <p:cNvSpPr/>
          <p:nvPr/>
        </p:nvSpPr>
        <p:spPr>
          <a:xfrm>
            <a:off x="7740352" y="386104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2060848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Dokážou přežít i v nepříznivých podmínkách 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(sucho, mráz, horko) – SPORY.</a:t>
            </a:r>
          </a:p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Jakmile se spory dostanou do vhodných podmínek </a:t>
            </a:r>
          </a:p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přemění se na bakterie a začnou se opět množit.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5" grpId="0" animBg="1"/>
      <p:bldP spid="25" grpId="0" animBg="1"/>
      <p:bldP spid="11" grpId="0" animBg="1"/>
      <p:bldP spid="12" grpId="0"/>
      <p:bldP spid="26" grpId="0" animBg="1"/>
      <p:bldP spid="13" grpId="0" animBg="1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Užitkové bakterie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2000" y="4797272"/>
            <a:ext cx="84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Odstraňování následků ropných havárií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(Některé druhy bakterií se živí ropnými produkty.)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860032" y="3140968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chemeClr val="bg1"/>
                </a:solidFill>
              </a:rPr>
              <a:t>Čistírny odpadních vod</a:t>
            </a:r>
            <a:endParaRPr lang="cs-CZ" sz="27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1760" y="1484944"/>
            <a:ext cx="846048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Kvašení potravin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(výroba octa, vína, kysaného zelí, tvarohu, jogurtu, sýrů, …)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5536" y="3140968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b="1" dirty="0" smtClean="0">
                <a:solidFill>
                  <a:schemeClr val="bg1"/>
                </a:solidFill>
              </a:rPr>
              <a:t>Výroba léků, postřiků, …</a:t>
            </a:r>
            <a:endParaRPr lang="cs-CZ" sz="27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vín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548680"/>
            <a:ext cx="658616" cy="1231032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27" name="Picture 3" descr="C:\Documents and Settings\TEMP\Plocha\JOGU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980728"/>
            <a:ext cx="944158" cy="79208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4" grpId="0" animBg="1"/>
      <p:bldP spid="18" grpId="0" animBg="1"/>
      <p:bldP spid="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Užitečné bakterie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41760" y="1484784"/>
            <a:ext cx="8460480" cy="201622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bg1"/>
                </a:solidFill>
              </a:rPr>
              <a:t>Půdní bakterie</a:t>
            </a:r>
          </a:p>
          <a:p>
            <a:pPr algn="ctr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rozkládají odumřelá těla rostlin a živočichů (humus) </a:t>
            </a:r>
          </a:p>
          <a:p>
            <a:pPr algn="ctr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zvyšují úrodnost půdy</a:t>
            </a:r>
          </a:p>
        </p:txBody>
      </p:sp>
      <p:sp>
        <p:nvSpPr>
          <p:cNvPr id="19" name="Zaoblený obdélník 18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1760" y="3861048"/>
            <a:ext cx="8460480" cy="194421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chemeClr val="bg1"/>
                </a:solidFill>
              </a:rPr>
              <a:t>Střevní bakterie</a:t>
            </a:r>
          </a:p>
          <a:p>
            <a:pPr algn="ctr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živí se zbytky potravy</a:t>
            </a:r>
          </a:p>
          <a:p>
            <a:pPr algn="ctr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pomáhají je přeměnit na stolici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1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Škodlivé bakterie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Zaoblený obdélník 18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32000" y="1340768"/>
            <a:ext cx="828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CHOROBOPLODNÉ bakterie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(Způsobují bakteriální onemocnění rostlin, hub, živočichů i lidí.)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7740352" y="141277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49040" y="3356992"/>
            <a:ext cx="3906936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Dostatečná hygiena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(mytí rukou, ovoce, zeleniny)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5076056" y="3356992"/>
            <a:ext cx="2952328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Pravidelné otužování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57552" y="4869280"/>
            <a:ext cx="376292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Očkování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(např. proti bakterii tetanu)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467544" y="4869280"/>
            <a:ext cx="4464496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Sterilizace, dezinfekce, zmrazení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997714" y="3573016"/>
            <a:ext cx="5148572" cy="216024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ANTIBIOTIKA</a:t>
            </a:r>
          </a:p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(Léky užívané k léčbě bakteriálních onemocnění.)</a:t>
            </a:r>
            <a:endParaRPr lang="cs-CZ" sz="32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07604" y="2689756"/>
            <a:ext cx="71287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Ochrana před bakteriálními chorobami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Bakteriální onemocnění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9552" y="1772936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Angína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(zánět krčních mandlí) </a:t>
            </a:r>
          </a:p>
        </p:txBody>
      </p:sp>
      <p:sp>
        <p:nvSpPr>
          <p:cNvPr id="19" name="Zaoblený obdélník 18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98224" y="1772816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Zánět průdušek,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zápal plic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3645144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Salmonelóza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(průjmové onemocnění) 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716456" y="3645024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Borelióza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(bakterii přenášejí klíšťata)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 animBg="1"/>
      <p:bldP spid="6" grpId="0" animBg="1"/>
      <p:bldP spid="7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5536" y="141277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1. Vyber čtyři hlavní skupiny živých organismů.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589240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7" name="Zaoblený obdélník 16">
            <a:hlinkClick r:id="rId3" action="ppaction://hlinksldjump"/>
          </p:cNvPr>
          <p:cNvSpPr/>
          <p:nvPr/>
        </p:nvSpPr>
        <p:spPr>
          <a:xfrm>
            <a:off x="8532480" y="623731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467544" y="2924944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BAKTERIE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311860" y="2924944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PES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156176" y="2924944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HOUBY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67544" y="4221088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JELEN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3311860" y="4221088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ROSTLINY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3311860" y="5517232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LÍPA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67544" y="5517232"/>
            <a:ext cx="2520280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3">
                    <a:lumMod val="50000"/>
                  </a:schemeClr>
                </a:solidFill>
              </a:rPr>
              <a:t>ŽIVOČICHOVÉ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29" grpId="1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Třídění organismů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(4 skupiny)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11560" y="1916952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Bakterie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32440" y="1916832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Houby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1560" y="3789040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Rostliny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004448" y="3789040"/>
            <a:ext cx="36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Živočichové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5427221"/>
            <a:ext cx="79928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Organismy ve skupině mají stejné vlastnosti, </a:t>
            </a:r>
          </a:p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např. těla rostlin jsou tvořena pletivy.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Zaoblený obdélník 15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23528" y="692696"/>
            <a:ext cx="8424936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2. Spoj rodové a druhové názvy.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2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971600" y="2276872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liška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5148064" y="3141048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obecná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971600" y="4869240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smrk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148064" y="4005144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3">
                    <a:lumMod val="50000"/>
                  </a:schemeClr>
                </a:solidFill>
              </a:rPr>
              <a:t>ztepilý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971600" y="3141048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pampeliška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148064" y="2276872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lékařská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971600" y="4005144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kočka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148064" y="4869240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domácí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971600" y="5733336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lípa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5148064" y="5733336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srdčitá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42" name="Přímá spojovací šipka 41"/>
          <p:cNvCxnSpPr>
            <a:stCxn id="39" idx="3"/>
            <a:endCxn id="40" idx="1"/>
          </p:cNvCxnSpPr>
          <p:nvPr/>
        </p:nvCxnSpPr>
        <p:spPr>
          <a:xfrm>
            <a:off x="3491880" y="6093336"/>
            <a:ext cx="1656184" cy="0"/>
          </a:xfrm>
          <a:prstGeom prst="straightConnector1">
            <a:avLst/>
          </a:prstGeom>
          <a:ln w="38100">
            <a:solidFill>
              <a:srgbClr val="4935D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endCxn id="31" idx="1"/>
          </p:cNvCxnSpPr>
          <p:nvPr/>
        </p:nvCxnSpPr>
        <p:spPr>
          <a:xfrm flipV="1">
            <a:off x="3491880" y="4365144"/>
            <a:ext cx="1656184" cy="864056"/>
          </a:xfrm>
          <a:prstGeom prst="straightConnector1">
            <a:avLst/>
          </a:prstGeom>
          <a:ln w="38100">
            <a:solidFill>
              <a:srgbClr val="4935D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>
            <a:endCxn id="38" idx="1"/>
          </p:cNvCxnSpPr>
          <p:nvPr/>
        </p:nvCxnSpPr>
        <p:spPr>
          <a:xfrm>
            <a:off x="3491880" y="4365104"/>
            <a:ext cx="1656184" cy="864136"/>
          </a:xfrm>
          <a:prstGeom prst="straightConnector1">
            <a:avLst/>
          </a:prstGeom>
          <a:ln w="38100">
            <a:solidFill>
              <a:srgbClr val="4935D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endCxn id="36" idx="1"/>
          </p:cNvCxnSpPr>
          <p:nvPr/>
        </p:nvCxnSpPr>
        <p:spPr>
          <a:xfrm flipV="1">
            <a:off x="3491880" y="2636872"/>
            <a:ext cx="1656184" cy="864136"/>
          </a:xfrm>
          <a:prstGeom prst="straightConnector1">
            <a:avLst/>
          </a:prstGeom>
          <a:ln w="38100">
            <a:solidFill>
              <a:srgbClr val="4935D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>
            <a:endCxn id="29" idx="1"/>
          </p:cNvCxnSpPr>
          <p:nvPr/>
        </p:nvCxnSpPr>
        <p:spPr>
          <a:xfrm>
            <a:off x="3491880" y="2636912"/>
            <a:ext cx="1656184" cy="864136"/>
          </a:xfrm>
          <a:prstGeom prst="straightConnector1">
            <a:avLst/>
          </a:prstGeom>
          <a:ln w="38100">
            <a:solidFill>
              <a:srgbClr val="4935D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692696"/>
            <a:ext cx="8352928" cy="122413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3. Které onemocnění způsobují viry a které bakterie.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2" action="ppaction://hlinksldjump"/>
          </p:cNvPr>
          <p:cNvSpPr/>
          <p:nvPr/>
        </p:nvSpPr>
        <p:spPr>
          <a:xfrm>
            <a:off x="7812360" y="573325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NÁPOVĚDA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38" name="Zaoblený obdélník 3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5652120" y="2204864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BAKTERIE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971600" y="2204864"/>
            <a:ext cx="2520280" cy="72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VIRY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347864" y="312180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angína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572000" y="427393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zánět průdušek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987824" y="48499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zápal plic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483768" y="537321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salmonelóza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572000" y="36978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borelióza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572000" y="312180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rýma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75856" y="427393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chřipka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72000" y="484999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AIDS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72000" y="537321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plané neštovice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691680" y="369786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infekční žloutenka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L 0.31909 0.00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-0.29913 0.0067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337 -0.0037 L -0.08663 -0.00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0.16545 0.0067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673 -0.00393 L -0.17327 -0.003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0.11423 0.0067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7 L 0.33871 -0.0039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7037E-7 L -0.29532 -0.0039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5185E-6 L 0.36632 -0.0039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1.85185E-6 L -0.38403 0.0067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Bakteriální onemocnění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9552" y="1772936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Angína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(zánět krčních mandlí) </a:t>
            </a:r>
          </a:p>
        </p:txBody>
      </p:sp>
      <p:sp>
        <p:nvSpPr>
          <p:cNvPr id="19" name="Zaoblený obdélník 18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98224" y="1772816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Zánět průdušek,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zápal plic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3645144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Salmonelóza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(průjmové onemocnění) 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716456" y="3645024"/>
            <a:ext cx="396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Borelióza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(bakterii přenášejí klíšťata)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640960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200" b="1" dirty="0" smtClean="0"/>
              <a:t>Bakterie </a:t>
            </a:r>
            <a:r>
              <a:rPr lang="cs-CZ" sz="1200" b="1" dirty="0" err="1" smtClean="0"/>
              <a:t>Escherichia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coli</a:t>
            </a:r>
            <a:r>
              <a:rPr lang="cs-CZ" sz="1200" b="1" dirty="0" smtClean="0"/>
              <a:t> (s. 4)</a:t>
            </a:r>
          </a:p>
          <a:p>
            <a:r>
              <a:rPr lang="cs-CZ" sz="1200" dirty="0" smtClean="0"/>
              <a:t>[cit. 2013-07-30].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http://commons.wikimedia.org/wiki/File:EscherichiaColi_NIAID.jpg?uselang=cs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Hřib smrkový (s. 5)</a:t>
            </a:r>
          </a:p>
          <a:p>
            <a:r>
              <a:rPr lang="cs-CZ" sz="1200" dirty="0" smtClean="0"/>
              <a:t>HILLEWAERT, Hans. [cit. 2013-07-30].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http://commons.wikimedia.org/wiki/File:Boletus_edulis_%28Tillegem%29.jpg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Rostliny (s. 6)</a:t>
            </a:r>
          </a:p>
          <a:p>
            <a:r>
              <a:rPr lang="cs-CZ" sz="1200" dirty="0" smtClean="0"/>
              <a:t>RKITKO. [cit. 2013-07-30].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4"/>
              </a:rPr>
              <a:t>http://commons.wikimedia.org/wiki/File:Diversity_of_plants_image_version_3.png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Živočichové (s. 7)</a:t>
            </a:r>
          </a:p>
          <a:p>
            <a:r>
              <a:rPr lang="cs-CZ" sz="1200" dirty="0" smtClean="0"/>
              <a:t>[cit. 2013-07-30]. Dostupné pod licencí </a:t>
            </a:r>
            <a:r>
              <a:rPr lang="cs-CZ" sz="1200" dirty="0" err="1" smtClean="0"/>
              <a:t>Cretive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5"/>
              </a:rPr>
              <a:t>http://commons.wikimedia.org/wiki/File:Animal_diversity.png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Vir HIV (s. 10)</a:t>
            </a:r>
          </a:p>
          <a:p>
            <a:r>
              <a:rPr lang="cs-CZ" sz="1200" dirty="0" smtClean="0"/>
              <a:t>[cit. 2013-07-18].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6"/>
              </a:rPr>
              <a:t>http://cs.wikipedia.org/wiki/Soubor:Human_Immunodeficency_Virus_-_stylized_rendering.jpg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Buňka bakterie (s. 14)</a:t>
            </a:r>
          </a:p>
          <a:p>
            <a:r>
              <a:rPr lang="cs-CZ" sz="1200" dirty="0" smtClean="0"/>
              <a:t>VILLARREAL, Mariana </a:t>
            </a:r>
            <a:r>
              <a:rPr lang="cs-CZ" sz="1200" dirty="0" err="1" smtClean="0"/>
              <a:t>Ruiz</a:t>
            </a:r>
            <a:r>
              <a:rPr lang="cs-CZ" sz="1200" dirty="0" smtClean="0"/>
              <a:t>. [cit. 2013-07-30].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7"/>
              </a:rPr>
              <a:t>http://commons.wikimedia.org/wiki/File:Average_prokaryote_cell-_unlabled.svg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Dělení buněk (s. 15)</a:t>
            </a:r>
          </a:p>
          <a:p>
            <a:r>
              <a:rPr lang="cs-CZ" sz="1200" dirty="0" smtClean="0"/>
              <a:t>Obrázek autorky</a:t>
            </a:r>
          </a:p>
          <a:p>
            <a:endParaRPr lang="cs-CZ" sz="1200" dirty="0" smtClean="0"/>
          </a:p>
          <a:p>
            <a:r>
              <a:rPr lang="cs-CZ" sz="1200" b="1" dirty="0" smtClean="0"/>
              <a:t>Různé tvary bakterií (s. 16)</a:t>
            </a:r>
          </a:p>
          <a:p>
            <a:r>
              <a:rPr lang="cs-CZ" sz="1200" dirty="0" smtClean="0"/>
              <a:t>[cit. 2013-07-30]. Dostupné pod licencí Public </a:t>
            </a:r>
            <a:r>
              <a:rPr lang="cs-CZ" sz="1200" dirty="0" err="1" smtClean="0"/>
              <a:t>Domain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8"/>
              </a:rPr>
              <a:t>http://commons.wikimedia.org/wiki/File:Bacterial_morphology_diagram_cs_%282%29.svg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9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64096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200" b="1" dirty="0" smtClean="0"/>
              <a:t>Červené víno (s. 18)</a:t>
            </a:r>
          </a:p>
          <a:p>
            <a:r>
              <a:rPr lang="cs-CZ" sz="1200" dirty="0" smtClean="0"/>
              <a:t>KARWATH, André. [cit. 2013-07-30].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2"/>
              </a:rPr>
              <a:t>http://commons.wikimedia.org/wiki/File:Red_Wine_Glas.jpg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Bílý jogurt (s. 18)</a:t>
            </a:r>
          </a:p>
          <a:p>
            <a:r>
              <a:rPr lang="cs-CZ" sz="1200" dirty="0" smtClean="0"/>
              <a:t>ZENZ, </a:t>
            </a:r>
            <a:r>
              <a:rPr lang="cs-CZ" sz="1200" dirty="0" err="1" smtClean="0"/>
              <a:t>Reiner</a:t>
            </a:r>
            <a:r>
              <a:rPr lang="cs-CZ" sz="1200" dirty="0" smtClean="0"/>
              <a:t>. [cit. 2013-07-30]. Dostupné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</a:t>
            </a:r>
            <a:r>
              <a:rPr lang="cs-CZ" sz="1200" dirty="0" smtClean="0">
                <a:hlinkClick r:id="rId3"/>
              </a:rPr>
              <a:t>http://commons.wikimedia.org/wiki/File:Joghurt.jpg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1296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2. ,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3053</TotalTime>
  <Words>1302</Words>
  <Application>Microsoft Office PowerPoint</Application>
  <PresentationFormat>Předvádění na obrazovce (4:3)</PresentationFormat>
  <Paragraphs>315</Paragraphs>
  <Slides>29</Slides>
  <Notes>6</Notes>
  <HiddenSlides>15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sady Office</vt:lpstr>
      <vt:lpstr>3_Motiv sady Office</vt:lpstr>
      <vt:lpstr>Snímek 1</vt:lpstr>
      <vt:lpstr>Snímek 2</vt:lpstr>
      <vt:lpstr>Třídění organismů (4 skupiny)</vt:lpstr>
      <vt:lpstr>Bakterie Escherichia coli  (elektronový mikroskop)</vt:lpstr>
      <vt:lpstr>Snímek 5</vt:lpstr>
      <vt:lpstr>Snímek 6</vt:lpstr>
      <vt:lpstr>Snímek 7</vt:lpstr>
      <vt:lpstr>Pojmenování organismů</vt:lpstr>
      <vt:lpstr>Viry</vt:lpstr>
      <vt:lpstr>Snímek 10</vt:lpstr>
      <vt:lpstr>Život virů</vt:lpstr>
      <vt:lpstr>Virová onemocnění</vt:lpstr>
      <vt:lpstr>Bakterie </vt:lpstr>
      <vt:lpstr>Buňka bakterie</vt:lpstr>
      <vt:lpstr>Dělení bakterií</vt:lpstr>
      <vt:lpstr>Různé tvary bakterií</vt:lpstr>
      <vt:lpstr>Význam bakterií </vt:lpstr>
      <vt:lpstr>Užitkové bakterie</vt:lpstr>
      <vt:lpstr>Užitečné bakterie</vt:lpstr>
      <vt:lpstr>Škodlivé bakterie</vt:lpstr>
      <vt:lpstr>Bakteriální onemocnění</vt:lpstr>
      <vt:lpstr>Opakování</vt:lpstr>
      <vt:lpstr>Třídění organismů (4 skupiny)</vt:lpstr>
      <vt:lpstr>Snímek 24</vt:lpstr>
      <vt:lpstr>Snímek 25</vt:lpstr>
      <vt:lpstr>Bakteriální onemocnění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322</cp:revision>
  <dcterms:modified xsi:type="dcterms:W3CDTF">2014-07-18T05:09:40Z</dcterms:modified>
</cp:coreProperties>
</file>