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21"/>
  </p:notesMasterIdLst>
  <p:sldIdLst>
    <p:sldId id="268" r:id="rId3"/>
    <p:sldId id="257" r:id="rId4"/>
    <p:sldId id="305" r:id="rId5"/>
    <p:sldId id="270" r:id="rId6"/>
    <p:sldId id="319" r:id="rId7"/>
    <p:sldId id="318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9" r:id="rId17"/>
    <p:sldId id="271" r:id="rId18"/>
    <p:sldId id="328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1.xml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hyperlink" Target="http://commons.wikimedia.org/wiki/File:Pivovarsk%C3%A9_kvasinky.jpg?uselang=cs" TargetMode="External"/><Relationship Id="rId7" Type="http://schemas.openxmlformats.org/officeDocument/2006/relationships/hyperlink" Target="http://commons.wikimedia.org/wiki/File:Verschimmeltes_Brot_2008-12-07.JPG?uselang=cs" TargetMode="External"/><Relationship Id="rId2" Type="http://schemas.openxmlformats.org/officeDocument/2006/relationships/hyperlink" Target="http://commons.wikimedia.org/wiki/File:S_cerevisiae_under_DIC_microscopy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Mucor_mucedo.jpg?uselang=cs" TargetMode="External"/><Relationship Id="rId5" Type="http://schemas.openxmlformats.org/officeDocument/2006/relationships/hyperlink" Target="http://commons.wikimedia.org/wiki/File:Mucor_spec._-_Lindsey_1a.jpg?uselang=cs" TargetMode="External"/><Relationship Id="rId4" Type="http://schemas.openxmlformats.org/officeDocument/2006/relationships/hyperlink" Target="http://cs.wikipedia.org/wiki/Soubor:NovaSlunecniSoustava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nicillium_Pengo.jpg?uselang=cs" TargetMode="External"/><Relationship Id="rId2" Type="http://schemas.openxmlformats.org/officeDocument/2006/relationships/hyperlink" Target="http://commons.wikimedia.org/wiki/File:Aardbei_Lambada_vruchtrot_Botrytis_cinerea.jpg?uselang=cs" TargetMode="External"/><Relationship Id="rId1" Type="http://schemas.openxmlformats.org/officeDocument/2006/relationships/slideLayout" Target="../slideLayouts/slideLayout13.xml"/><Relationship Id="rId5" Type="http://schemas.openxmlformats.org/officeDocument/2006/relationships/slide" Target="slide18.xml"/><Relationship Id="rId4" Type="http://schemas.openxmlformats.org/officeDocument/2006/relationships/hyperlink" Target="http://commons.wikimedia.org/wiki/File:Brie_de_Meaux_close.jpg?uselang=c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Houby bez plodnic</a:t>
            </a:r>
          </a:p>
          <a:p>
            <a:pPr algn="ctr"/>
            <a:r>
              <a:rPr lang="cs-CZ" sz="3600" b="1" dirty="0" smtClean="0"/>
              <a:t>(kvasinky a plísně)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31.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1539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042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Houby</a:t>
                      </a:r>
                      <a:r>
                        <a:rPr lang="cs-CZ" sz="1400" b="1" baseline="0" dirty="0" smtClean="0"/>
                        <a:t> bez plodnic (kvasinky a plísně)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 12. 2013, Mgr. Michal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obsahuje základní informace o houbách bez plodnic. Blíže seznamuje s výskytem, způsobem rozmnožování a možnostmi využití kvasinek a plísní.</a:t>
                      </a:r>
                    </a:p>
                    <a:p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Kvasinky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628800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Jednobuněčné houby 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2852936"/>
            <a:ext cx="756084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Živiny získávají z organických látek v okolí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(většinou z cukrů).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148478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91580" y="4581288"/>
            <a:ext cx="756084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 životu potřebují i dostatek vody.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(Daří se jim na vlhkých místech.)</a:t>
            </a:r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7596336" y="364502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35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86400"/>
            <a:ext cx="8229600" cy="78296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Kvasinky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kvasin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8800" y="404664"/>
            <a:ext cx="5486400" cy="54864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Výskyt kvasinek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520888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 sladkých plodech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91580" y="2637112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květech se sladkými šťávami (nektarem)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827584" y="3753136"/>
            <a:ext cx="2736304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míze stromů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91580" y="4905264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 tělech živočichů (i člověka)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80152" y="3753136"/>
            <a:ext cx="216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mléce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56416" y="3753136"/>
            <a:ext cx="216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 půdě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Rozmnožování kvasinek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Rozmnožují se nepohlavně </a:t>
            </a:r>
            <a:r>
              <a:rPr lang="cs-CZ" sz="3200" b="1" dirty="0" smtClean="0">
                <a:solidFill>
                  <a:schemeClr val="bg1"/>
                </a:solidFill>
              </a:rPr>
              <a:t>pučením.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2529040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 buňky kvasinky vyrůstá pupen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 zvětšuje se.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91580" y="4005064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Jakmile dosáhne velikosti buňky kvasinky, oddělí se a vznikne samostatná kvasinka.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91580" y="5481328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Kvasinky se množí rychle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Využití kvasinek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700928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Přeměňují cukr na alkohol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</a:t>
            </a:r>
            <a:r>
              <a:rPr lang="cs-CZ" sz="3200" b="1" dirty="0" smtClean="0">
                <a:solidFill>
                  <a:schemeClr val="bg1"/>
                </a:solidFill>
              </a:rPr>
              <a:t>alkoholové kvašení).</a:t>
            </a: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19889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57200" y="32129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Vliv na zdraví člověka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91580" y="4293216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Cizopasné kvasinky způsobují onemocnění nehtů na rukou i nohou.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35" grpId="0" animBg="1"/>
      <p:bldP spid="8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Alkoholové kvašení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791580" y="1556792"/>
            <a:ext cx="756084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Vinné kvasinky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Zkvašují ovocné šťávy (nejčastěji hroznové) na červené a bílé víno, na ovocné víno.</a:t>
            </a: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170080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91580" y="3573016"/>
            <a:ext cx="7560840" cy="23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Pivní kvasinky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Zkvašují slad z ječmene při výrobě piva.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Obsahují velké množství </a:t>
            </a:r>
            <a:r>
              <a:rPr lang="cs-CZ" sz="3200" b="1" dirty="0" smtClean="0">
                <a:solidFill>
                  <a:schemeClr val="bg1"/>
                </a:solidFill>
              </a:rPr>
              <a:t>vitaminů B.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Pivní kvasinky + mouka = </a:t>
            </a:r>
            <a:r>
              <a:rPr lang="cs-CZ" sz="3200" b="1" dirty="0" smtClean="0">
                <a:solidFill>
                  <a:schemeClr val="bg1"/>
                </a:solidFill>
              </a:rPr>
              <a:t>výroba droždí</a:t>
            </a: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596336" y="371684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35" grpId="0" animBg="1"/>
      <p:bldP spid="11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TEMP\Plocha\309px-Pivovarské_kvasin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340768"/>
            <a:ext cx="1856347" cy="36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1" name="Picture 3" descr="C:\Documents and Settings\TEMP\Plocha\800px-Pekařské_drožd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340768"/>
            <a:ext cx="5403377" cy="36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2016224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Pivní kvasinky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355976" y="4941168"/>
            <a:ext cx="2952328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Pekařské droždí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Plísně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340768"/>
            <a:ext cx="756084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Jednoduché mnohobuněčné houby.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Jejich tělo tvoří houbová vlákna.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2781088"/>
            <a:ext cx="756084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Vlákna prorůstají vlhkou půdou, dřevem, potravinami a jiným podkladem.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91580" y="4365344"/>
            <a:ext cx="7560840" cy="21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Větví se a vytvářejí podhoubí.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 podhoubí se z propletených vláken vytvoří drobné kuličky s rozmnožovacími tělísky – </a:t>
            </a:r>
            <a:r>
              <a:rPr lang="cs-CZ" sz="3200" b="1" dirty="0" smtClean="0">
                <a:solidFill>
                  <a:schemeClr val="bg1"/>
                </a:solidFill>
              </a:rPr>
              <a:t>výtrusy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7596336" y="350100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7596336" y="177281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99592" y="4374232"/>
            <a:ext cx="2952328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Plíseň hlavičková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5" name="Picture 3" descr="C:\Documents and Settings\TEMP\Plocha\Mucor_spec._-_Lindsey_1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6016" y="1494232"/>
            <a:ext cx="4305984" cy="28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076" name="Picture 4" descr="C:\Documents and Settings\TEMP\Plocha\800px-Mucor_muce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08464" y="1484784"/>
            <a:ext cx="3840000" cy="28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364088" y="4509120"/>
            <a:ext cx="2952328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Plíseň hlavičková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pod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mikroskopem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591780" y="5229200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Plíseň hlavičková na chlebu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Documents and Settings\TEMP\Plocha\800px-Verschimmeltes_Brot_2008-12-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29974" y="890588"/>
            <a:ext cx="6484053" cy="43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Výskyt plísní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84784"/>
            <a:ext cx="756084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Půdní plísně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Spolu s půdními bakteriemi rozkládají odumřelá těla rostlin a živočichů na </a:t>
            </a:r>
            <a:r>
              <a:rPr lang="cs-CZ" sz="3200" b="1" dirty="0" smtClean="0">
                <a:solidFill>
                  <a:schemeClr val="bg1"/>
                </a:solidFill>
              </a:rPr>
              <a:t>humus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791580" y="3501008"/>
            <a:ext cx="756084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Plísně na potravinách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Mohou být pro člověka velmi nebezpečné.</a:t>
            </a: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7596336" y="378904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91580" y="5193296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Prospěšné plísně</a:t>
            </a: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7596336" y="540932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8" grpId="0" animBg="1"/>
      <p:bldP spid="9" grpId="0" animBg="1"/>
      <p:bldP spid="11" grpId="0" animBg="1"/>
      <p:bldP spid="10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228184" y="4437112"/>
            <a:ext cx="252028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Plíseň šedá na jahodě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Documents and Settings\TEMP\Plocha\479px-Aardbei_Lambada_vruchtrot_Botrytis_cinere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340768"/>
            <a:ext cx="2433637" cy="3048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Zaoblený obdélník 9"/>
          <p:cNvSpPr/>
          <p:nvPr/>
        </p:nvSpPr>
        <p:spPr>
          <a:xfrm>
            <a:off x="467544" y="1340928"/>
            <a:ext cx="540000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Některé plísně vylučují </a:t>
            </a:r>
            <a:r>
              <a:rPr lang="cs-CZ" sz="3200" b="1" dirty="0" smtClean="0">
                <a:solidFill>
                  <a:schemeClr val="bg1"/>
                </a:solidFill>
              </a:rPr>
              <a:t>plísňové jedy.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Plísně na potravinách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7544" y="2997112"/>
            <a:ext cx="5400000" cy="18720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Houbová vlákna plísně prorůstají celou potravinou,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i když je nevidíme.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67544" y="5085344"/>
            <a:ext cx="540000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Plesnivou potravinu vždy vyhodíme!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Člověku prospěšné plísně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556792"/>
            <a:ext cx="4788532" cy="21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Štětičkovec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Plíseň, která ničí bakterie.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Vyrábí se z ní lék </a:t>
            </a:r>
            <a:r>
              <a:rPr lang="cs-CZ" sz="3200" b="1" dirty="0" smtClean="0">
                <a:solidFill>
                  <a:schemeClr val="bg1"/>
                </a:solidFill>
              </a:rPr>
              <a:t>penicilin </a:t>
            </a:r>
            <a:r>
              <a:rPr lang="cs-CZ" sz="3200" dirty="0" smtClean="0">
                <a:solidFill>
                  <a:schemeClr val="bg1"/>
                </a:solidFill>
              </a:rPr>
              <a:t>(antibiotikum).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851920" y="4437272"/>
            <a:ext cx="478800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Některé plísně se využívají při výrobě </a:t>
            </a:r>
            <a:r>
              <a:rPr lang="cs-CZ" sz="3200" b="1" dirty="0" smtClean="0">
                <a:solidFill>
                  <a:schemeClr val="bg1"/>
                </a:solidFill>
              </a:rPr>
              <a:t>plísňových sýrů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7740352" y="609329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Documents and Settings\TEMP\Plocha\800px-Penicillium_Peng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700808"/>
            <a:ext cx="2400000" cy="18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5940152" y="3366120"/>
            <a:ext cx="252028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Štětičkovec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3" name="Picture 3" descr="C:\Documents and Settings\TEMP\Plocha\799px-Brie_de_Meaux_clos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90878" y="4086200"/>
            <a:ext cx="2401002" cy="18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1043608" y="5742384"/>
            <a:ext cx="252028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Plísňový sýr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000" b="1" i="0" u="none" strike="noStrike" kern="1200" cap="none" spc="0" normalizeH="0" noProof="0" dirty="0" err="1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Brie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9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Kvasinky (s. 4)</a:t>
            </a:r>
          </a:p>
          <a:p>
            <a:r>
              <a:rPr lang="cs-CZ" sz="1600" dirty="0" smtClean="0"/>
              <a:t>MASUR. [cit. 2013-07-31]. Volně dostupné na WWW: </a:t>
            </a:r>
            <a:r>
              <a:rPr lang="cs-CZ" sz="1600" dirty="0" smtClean="0">
                <a:hlinkClick r:id="rId2"/>
              </a:rPr>
              <a:t>http://commons.wikimedia.org/wiki/File:S_cerevisiae_under_DIC_microscopy.jpg?uselang=cs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Pivovarské kvasinky (s. 9)</a:t>
            </a:r>
          </a:p>
          <a:p>
            <a:r>
              <a:rPr lang="cs-CZ" sz="1600" dirty="0" smtClean="0"/>
              <a:t>PERNAK. 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http://commons.wikimedia.org/wiki/File:Pivovarsk%C3%A9_kvasinky.jpg?uselang=cs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Pekařské droždí (s. 9)</a:t>
            </a:r>
          </a:p>
          <a:p>
            <a:r>
              <a:rPr lang="cs-CZ" sz="1600" dirty="0" smtClean="0"/>
              <a:t>CHMEE2. 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http://cs.wikipedia.org/wiki/Soubor:NovaSlunecniSoustava.jpg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Plíseň hlavičková (s. 11)</a:t>
            </a:r>
          </a:p>
          <a:p>
            <a:r>
              <a:rPr lang="cs-CZ" sz="1600" dirty="0" smtClean="0"/>
              <a:t>LINDSEV, </a:t>
            </a:r>
            <a:r>
              <a:rPr lang="cs-CZ" sz="1600" dirty="0" err="1" smtClean="0"/>
              <a:t>James</a:t>
            </a:r>
            <a:r>
              <a:rPr lang="cs-CZ" sz="1600" dirty="0" smtClean="0"/>
              <a:t>. 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5"/>
              </a:rPr>
              <a:t>http://commons.wikimedia.org/wiki/File:Mucor_spec._-_Lindsey_1a.jpg?uselang=cs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Plíseň hlavičková pod mikroskopem (s. 11)</a:t>
            </a:r>
          </a:p>
          <a:p>
            <a:r>
              <a:rPr lang="cs-CZ" sz="1600" dirty="0" smtClean="0"/>
              <a:t>WILD, Lena. 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http://commons.wikimedia.org/wiki/File:Mucor_mucedo.jpg?uselang=cs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Chlebová plíseň (s. 12)</a:t>
            </a:r>
          </a:p>
          <a:p>
            <a:r>
              <a:rPr lang="cs-CZ" sz="1600" dirty="0" smtClean="0"/>
              <a:t>MÜHLPFORDT, </a:t>
            </a:r>
            <a:r>
              <a:rPr lang="cs-CZ" sz="1600" dirty="0" err="1" smtClean="0"/>
              <a:t>Henri</a:t>
            </a:r>
            <a:r>
              <a:rPr lang="cs-CZ" sz="1600" dirty="0" smtClean="0"/>
              <a:t>. [cit. 2013-07-31]. Dostupné pod licencí </a:t>
            </a:r>
            <a:r>
              <a:rPr lang="cs-CZ" sz="1600" dirty="0" err="1" smtClean="0"/>
              <a:t>Cretive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7"/>
              </a:rPr>
              <a:t>http://commons.wikimedia.org/wiki/File:Verschimmeltes_Brot_2008-12-07.JPG?uselang=cs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712968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Plíseň šedá na jahodě (s. 14)</a:t>
            </a:r>
          </a:p>
          <a:p>
            <a:r>
              <a:rPr lang="cs-CZ" sz="1600" dirty="0" smtClean="0"/>
              <a:t>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http://commons.wikimedia.org/wiki/File:Aardbei_Lambada_vruchtrot_Botrytis_cinerea.jpg?uselang=cs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err="1" smtClean="0"/>
              <a:t>Štětičkovec</a:t>
            </a:r>
            <a:r>
              <a:rPr lang="cs-CZ" sz="1600" b="1" dirty="0" smtClean="0"/>
              <a:t> (s. 15)</a:t>
            </a:r>
          </a:p>
          <a:p>
            <a:r>
              <a:rPr lang="cs-CZ" sz="1600" dirty="0" smtClean="0"/>
              <a:t>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http://commons.wikimedia.org/wiki/File:Penicillium_Pengo.jpg?uselang=cs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Plísňový sýr </a:t>
            </a:r>
            <a:r>
              <a:rPr lang="cs-CZ" sz="1600" b="1" dirty="0" err="1" smtClean="0"/>
              <a:t>Brie</a:t>
            </a:r>
            <a:r>
              <a:rPr lang="cs-CZ" sz="1600" b="1" dirty="0" smtClean="0"/>
              <a:t> (s. 15)</a:t>
            </a:r>
          </a:p>
          <a:p>
            <a:r>
              <a:rPr lang="cs-CZ" sz="1600" dirty="0" smtClean="0"/>
              <a:t>[cit. 2013-07-31].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http://commons.wikimedia.org/wiki/File:Brie_de_Meaux_close.jpg?uselang=cs</a:t>
            </a:r>
            <a:endParaRPr lang="cs-CZ" sz="16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2. ,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2604</TotalTime>
  <Words>838</Words>
  <Application>Microsoft Office PowerPoint</Application>
  <PresentationFormat>Předvádění na obrazovce (4:3)</PresentationFormat>
  <Paragraphs>185</Paragraphs>
  <Slides>18</Slides>
  <Notes>13</Notes>
  <HiddenSlides>8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3_Motiv sady Office</vt:lpstr>
      <vt:lpstr>Snímek 1</vt:lpstr>
      <vt:lpstr>Snímek 2</vt:lpstr>
      <vt:lpstr>Kvasinky</vt:lpstr>
      <vt:lpstr>Kvasinky</vt:lpstr>
      <vt:lpstr>Výskyt kvasinek</vt:lpstr>
      <vt:lpstr>Rozmnožování kvasinek</vt:lpstr>
      <vt:lpstr>Využití kvasinek</vt:lpstr>
      <vt:lpstr>Alkoholové kvašení</vt:lpstr>
      <vt:lpstr>Pivní kvasinky</vt:lpstr>
      <vt:lpstr>Plísně</vt:lpstr>
      <vt:lpstr>Snímek 11</vt:lpstr>
      <vt:lpstr>Snímek 12</vt:lpstr>
      <vt:lpstr>Výskyt plísní</vt:lpstr>
      <vt:lpstr>Plísně na potravinách</vt:lpstr>
      <vt:lpstr>Člověku prospěšné plísně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276</cp:revision>
  <dcterms:modified xsi:type="dcterms:W3CDTF">2014-07-18T05:09:58Z</dcterms:modified>
</cp:coreProperties>
</file>