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18"/>
  </p:notesMasterIdLst>
  <p:sldIdLst>
    <p:sldId id="268" r:id="rId3"/>
    <p:sldId id="257" r:id="rId4"/>
    <p:sldId id="305" r:id="rId5"/>
    <p:sldId id="345" r:id="rId6"/>
    <p:sldId id="270" r:id="rId7"/>
    <p:sldId id="339" r:id="rId8"/>
    <p:sldId id="340" r:id="rId9"/>
    <p:sldId id="338" r:id="rId10"/>
    <p:sldId id="343" r:id="rId11"/>
    <p:sldId id="344" r:id="rId12"/>
    <p:sldId id="341" r:id="rId13"/>
    <p:sldId id="342" r:id="rId14"/>
    <p:sldId id="271" r:id="rId15"/>
    <p:sldId id="328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A10B"/>
    <a:srgbClr val="4935D9"/>
    <a:srgbClr val="4F6228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3.xml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len%C3%A9_%C5%99asy" TargetMode="External"/><Relationship Id="rId7" Type="http://schemas.openxmlformats.org/officeDocument/2006/relationships/slide" Target="slide15.xml"/><Relationship Id="rId2" Type="http://schemas.openxmlformats.org/officeDocument/2006/relationships/hyperlink" Target="http://cs.wikipedia.org/wiki/%C5%98asy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Plon%C3%ADk_zten%C4%8Den%C3%BD" TargetMode="External"/><Relationship Id="rId5" Type="http://schemas.openxmlformats.org/officeDocument/2006/relationships/hyperlink" Target="http://cs.wikipedia.org/wiki/Vodn%C3%AD_kv%C4%9Bt" TargetMode="External"/><Relationship Id="rId4" Type="http://schemas.openxmlformats.org/officeDocument/2006/relationships/hyperlink" Target="http://cs.wikipedia.org/wiki/Ruduch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sli%C4%8Dka" TargetMode="External"/><Relationship Id="rId2" Type="http://schemas.openxmlformats.org/officeDocument/2006/relationships/hyperlink" Target="http://cs.wikipedia.org/wiki/Ra%C5%A1elin%C3%ADk" TargetMode="External"/><Relationship Id="rId1" Type="http://schemas.openxmlformats.org/officeDocument/2006/relationships/slideLayout" Target="../slideLayouts/slideLayout13.xml"/><Relationship Id="rId6" Type="http://schemas.openxmlformats.org/officeDocument/2006/relationships/slide" Target="slide15.xml"/><Relationship Id="rId5" Type="http://schemas.openxmlformats.org/officeDocument/2006/relationships/hyperlink" Target="http://cs.wikipedia.org/wiki/Kapradiny" TargetMode="External"/><Relationship Id="rId4" Type="http://schemas.openxmlformats.org/officeDocument/2006/relationships/hyperlink" Target="http://cs.wikipedia.org/wiki/Plavu%C5%88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rostlin</a:t>
            </a:r>
          </a:p>
          <a:p>
            <a:pPr algn="ctr"/>
            <a:r>
              <a:rPr lang="cs-CZ" sz="3600" b="1" dirty="0" smtClean="0"/>
              <a:t>(vývoj a systém)</a:t>
            </a:r>
          </a:p>
          <a:p>
            <a:pPr algn="ctr"/>
            <a:endParaRPr lang="cs-CZ" sz="3600" b="1" dirty="0" smtClean="0"/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8.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28572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1539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044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Biologie</a:t>
                      </a:r>
                      <a:r>
                        <a:rPr lang="cs-CZ" sz="1400" b="1" baseline="0" dirty="0" smtClean="0"/>
                        <a:t> rostlin (vývoj a systém)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1. 4. </a:t>
                      </a:r>
                      <a:r>
                        <a:rPr lang="cs-CZ" sz="1400" smtClean="0"/>
                        <a:t>20014, Mgr</a:t>
                      </a:r>
                      <a:r>
                        <a:rPr lang="cs-CZ" sz="1400" dirty="0" smtClean="0"/>
                        <a:t>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obsahuje informace o vývoji rostlin a botanickém systému rostlin. </a:t>
                      </a:r>
                    </a:p>
                    <a:p>
                      <a:r>
                        <a:rPr lang="cs-CZ" sz="1400" baseline="0" dirty="0" smtClean="0"/>
                        <a:t>Blíže seznamuje s některými zástupci řas, sinic, mechorostů, plavuní, přesliček a kapradin.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Vývoj rostlin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Nejstarší živé organismy na Zemi byly </a:t>
            </a:r>
            <a:r>
              <a:rPr lang="cs-CZ" sz="3200" b="1" dirty="0" smtClean="0">
                <a:solidFill>
                  <a:schemeClr val="bg1"/>
                </a:solidFill>
              </a:rPr>
              <a:t>BAKTERIE.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2709040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Později se ve vodách rozšířily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ŘASY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b="1" dirty="0" smtClean="0">
                <a:solidFill>
                  <a:schemeClr val="bg1"/>
                </a:solidFill>
              </a:rPr>
              <a:t>SINICE.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791580" y="4005064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Některé řasy se přizpůsobily životu na souši.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44625" y="3861048"/>
            <a:ext cx="84547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Do atmosféry začaly uvolňovat kyslík,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který umožnil vznik a život dalších složitějších organismů.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91580" y="5085304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Nejstarší suchozemské rostliny: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PŘESLIČKY, PLAVUNĚ, KAPRADINY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8" grpId="0" animBg="1"/>
      <p:bldP spid="13" grpId="0" animBg="1"/>
      <p:bldP spid="14" grpId="0"/>
      <p:bldP spid="14" grpId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347864" y="2348880"/>
            <a:ext cx="5616624" cy="4104456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67544" y="2348880"/>
            <a:ext cx="2520280" cy="2088232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Systém rostlin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1560" y="1448920"/>
            <a:ext cx="216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NIŽŠÍ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ROSTLINY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1448920"/>
            <a:ext cx="216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VYŠŠÍ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ROSTLINY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1560" y="2925024"/>
            <a:ext cx="216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řasy, sinice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3563888" y="2925024"/>
            <a:ext cx="237626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mechorosty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3563888" y="3789120"/>
            <a:ext cx="237626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plavuně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563888" y="4653216"/>
            <a:ext cx="237626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přesličky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563888" y="5517312"/>
            <a:ext cx="237626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kapradiny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084168" y="2924944"/>
            <a:ext cx="2808312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nahosemenné rostliny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084168" y="4149080"/>
            <a:ext cx="2808312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krytosemenné rostliny</a:t>
            </a:r>
          </a:p>
        </p:txBody>
      </p:sp>
      <p:sp>
        <p:nvSpPr>
          <p:cNvPr id="22" name="Zaoblený obdélník 21">
            <a:hlinkClick r:id="rId2" action="ppaction://hlinksldjump"/>
          </p:cNvPr>
          <p:cNvSpPr/>
          <p:nvPr/>
        </p:nvSpPr>
        <p:spPr>
          <a:xfrm>
            <a:off x="2483768" y="2852976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3" name="Zaoblený obdélník 22">
            <a:hlinkClick r:id="rId3" action="ppaction://hlinksldjump"/>
          </p:cNvPr>
          <p:cNvSpPr/>
          <p:nvPr/>
        </p:nvSpPr>
        <p:spPr>
          <a:xfrm>
            <a:off x="5652120" y="2852936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6" name="Zaoblený obdélník 25">
            <a:hlinkClick r:id="rId4" action="ppaction://hlinksldjump"/>
          </p:cNvPr>
          <p:cNvSpPr/>
          <p:nvPr/>
        </p:nvSpPr>
        <p:spPr>
          <a:xfrm>
            <a:off x="5652120" y="5445224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7" name="Zaoblený obdélník 26">
            <a:hlinkClick r:id="rId5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4077072"/>
            <a:ext cx="21292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Jehličnany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smrk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ztepilý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borovice lesní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28184" y="5229200"/>
            <a:ext cx="25905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slunečnice roční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lípa srdčitá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konvalinka vonná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0" grpId="0" animBg="1"/>
      <p:bldP spid="9" grpId="0" animBg="1"/>
      <p:bldP spid="8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3" grpId="0" animBg="1"/>
      <p:bldP spid="26" grpId="0" animBg="1"/>
      <p:bldP spid="27" grpId="0" animBg="1"/>
      <p:bldP spid="29" grpId="0"/>
      <p:bldP spid="29" grpId="1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Řasy 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91580" y="1340768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Jsou to jednobuněčné i mnohobuněčné organismy.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91580" y="2636912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Vyskytují se nejčastěji ve vodním prostředí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(sladké vody i moře).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91580" y="3933056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Některé žijí i na souši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(kameny, vlhká půda, kůra stromů).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91580" y="5229200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Mají zelenou, hnědou nebo červenou barvu.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7812360" y="537321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OBRÁZKY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5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Documents and Settings\TEMP\Plocha\Chalu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8680"/>
            <a:ext cx="3360000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8" name="Picture 4" descr="C:\Documents and Settings\TEMP\Plocha\Ruduch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717032"/>
            <a:ext cx="3141818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ovéPole 7"/>
          <p:cNvSpPr txBox="1"/>
          <p:nvPr/>
        </p:nvSpPr>
        <p:spPr>
          <a:xfrm>
            <a:off x="1187624" y="3140968"/>
            <a:ext cx="24227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Chaluhy (hnědé řasy)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6309320"/>
            <a:ext cx="2661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Ruduchy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(červené řasy)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61337" y="4797152"/>
            <a:ext cx="1383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Zelené řasy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23420" y="188640"/>
            <a:ext cx="4897052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Krmivo pro dobytek, asijská kuchyně, kosmetika, potravinářství,…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79912" y="5481328"/>
            <a:ext cx="324036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Přírodní želatina – agar, potravinářství, lékárenství,…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pic>
        <p:nvPicPr>
          <p:cNvPr id="1029" name="Picture 5" descr="C:\Documents and Settings\TEMP\Plocha\Zelené řas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204864"/>
            <a:ext cx="2572941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Zaoblený obdélník 13"/>
          <p:cNvSpPr/>
          <p:nvPr/>
        </p:nvSpPr>
        <p:spPr>
          <a:xfrm>
            <a:off x="4427984" y="1844824"/>
            <a:ext cx="2952328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Potravinářské barvivo, výživa pro člověka i zvířata, léčivo, akvária, zdroj biomasy…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Sinice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37574" y="1700928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Jednobuněčné rostliny příbuzné bakteriím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(nemají ohraničené buněčné jádro).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37574" y="3357112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Společně s řasami tvoří rostlinný </a:t>
            </a:r>
            <a:r>
              <a:rPr lang="cs-CZ" sz="3200" b="1" dirty="0" smtClean="0">
                <a:solidFill>
                  <a:schemeClr val="bg1"/>
                </a:solidFill>
              </a:rPr>
              <a:t>plankton </a:t>
            </a:r>
            <a:r>
              <a:rPr lang="cs-CZ" sz="3200" dirty="0" smtClean="0">
                <a:solidFill>
                  <a:schemeClr val="bg1"/>
                </a:solidFill>
              </a:rPr>
              <a:t>(živí se jím vodní živočichové).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5576" y="4941288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Při přemnožení ve vodním prostředí způsobují „vodní květ“.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7812360" y="537321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OBRÁZEK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0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C:\Documents and Settings\TEMP\Plocha\kvetoucí v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76672"/>
            <a:ext cx="4050989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TextovéPole 6"/>
          <p:cNvSpPr txBox="1"/>
          <p:nvPr/>
        </p:nvSpPr>
        <p:spPr>
          <a:xfrm>
            <a:off x="3994283" y="602128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Vodní květ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M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echy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91580" y="1484904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Nejčastěji se s nimi setkáme ve vlhkém lesním prostředí.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91580" y="2853056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Zadržují velké množství vody.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91580" y="4221208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Rozmnožují se výtrusy.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7812360" y="544522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OBRÁZKY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5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5413" y="4869160"/>
            <a:ext cx="18504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Ploník ztenčený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TEMP\Plocha\Ploník ztenčený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20688"/>
            <a:ext cx="3048000" cy="4064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099" name="Picture 3" descr="C:\Documents and Settings\TEMP\Plocha\rašelin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620688"/>
            <a:ext cx="3902075" cy="2600325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ovéPole 7"/>
          <p:cNvSpPr txBox="1"/>
          <p:nvPr/>
        </p:nvSpPr>
        <p:spPr>
          <a:xfrm>
            <a:off x="5883422" y="3356992"/>
            <a:ext cx="1136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Rašeliník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99992" y="3861048"/>
            <a:ext cx="4104456" cy="201602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 odumřelých těl rašeliníků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vzniká rašelina.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Využívá se v zemědělství, zahradnictví, v lázeňství.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Přesličky, plavuně, kapradiny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91580" y="1772936"/>
            <a:ext cx="75608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Jsou to nejstarší suchozemské rostliny.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91580" y="3357192"/>
            <a:ext cx="756084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 těchto odumřelých rostlin, které zapadly do bažin a postupně uhelnatěly, vzniklo </a:t>
            </a:r>
            <a:r>
              <a:rPr lang="cs-CZ" sz="3200" b="1" dirty="0" smtClean="0">
                <a:solidFill>
                  <a:schemeClr val="bg1"/>
                </a:solidFill>
              </a:rPr>
              <a:t>černé uhlí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7812360" y="537321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OBRÁZKY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33843" y="5301208"/>
            <a:ext cx="2150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Přeslička obrovská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5" name="Picture 3" descr="C:\Documents and Settings\TEMP\Plocha\plavuň vidlač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76672"/>
            <a:ext cx="2230089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076" name="Picture 4" descr="C:\Documents and Settings\TEMP\Plocha\kapraď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9952" y="3717032"/>
            <a:ext cx="3360000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TextovéPole 8"/>
          <p:cNvSpPr txBox="1"/>
          <p:nvPr/>
        </p:nvSpPr>
        <p:spPr>
          <a:xfrm>
            <a:off x="1619672" y="6309320"/>
            <a:ext cx="16841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Kapraď samec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7" name="Picture 5" descr="C:\Documents and Settings\TEMP\Plocha\přeslička obrovksá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76672"/>
            <a:ext cx="3102762" cy="46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TextovéPole 10"/>
          <p:cNvSpPr txBox="1"/>
          <p:nvPr/>
        </p:nvSpPr>
        <p:spPr>
          <a:xfrm>
            <a:off x="1547664" y="3068960"/>
            <a:ext cx="1827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Plavuň vidlačka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71296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Chaluhy (s. 6)</a:t>
            </a:r>
          </a:p>
          <a:p>
            <a:r>
              <a:rPr lang="cs-CZ" sz="1600" dirty="0" smtClean="0"/>
              <a:t>[cit. 2013-08-08]. Voně dostupné na WWW: </a:t>
            </a:r>
            <a:r>
              <a:rPr lang="cs-CZ" sz="1600" dirty="0" smtClean="0">
                <a:hlinkClick r:id="rId2"/>
              </a:rPr>
              <a:t>http://cs.wikipedia.org/wiki/%C5%98asy#mediaviewer/Soubor:Kelp_forest_Otago_1s.JPG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Zelené řasy (s. 6)</a:t>
            </a:r>
          </a:p>
          <a:p>
            <a:r>
              <a:rPr lang="cs-CZ" sz="1600" dirty="0" smtClean="0"/>
              <a:t>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http://cs.wikipedia.org/wiki/Zelen%C3%A9_%C5%99asy#mediaviewer/Soubor:Chlorococcales_composite.jpg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err="1" smtClean="0"/>
              <a:t>Ruduchy</a:t>
            </a:r>
            <a:r>
              <a:rPr lang="cs-CZ" sz="1600" b="1" dirty="0" smtClean="0"/>
              <a:t> (s. 6)</a:t>
            </a:r>
          </a:p>
          <a:p>
            <a:r>
              <a:rPr lang="cs-CZ" sz="1600" dirty="0" smtClean="0"/>
              <a:t>GUINTHER, </a:t>
            </a:r>
            <a:r>
              <a:rPr lang="cs-CZ" sz="1600" dirty="0" err="1" smtClean="0"/>
              <a:t>Eric</a:t>
            </a:r>
            <a:r>
              <a:rPr lang="cs-CZ" sz="1600" dirty="0" smtClean="0"/>
              <a:t>. 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http://cs.wikipedia.org/wiki/Ruduchy#mediaviewer/Soubor:Laurencia.jpg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Vodní květ (s. 8)</a:t>
            </a:r>
          </a:p>
          <a:p>
            <a:r>
              <a:rPr lang="cs-CZ" sz="1600" dirty="0" smtClean="0"/>
              <a:t>ANDREWS, Felix. 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5"/>
              </a:rPr>
              <a:t>http://cs.wikipedia.org/wiki/Vodn%C3%AD_kv%C4%9Bt#mediaviewer/Soubor:River_algae_Sichuan.jpg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Ploník ztenčený (s. 10)</a:t>
            </a:r>
          </a:p>
          <a:p>
            <a:r>
              <a:rPr lang="cs-CZ" sz="1600" dirty="0" smtClean="0"/>
              <a:t>PETERS, </a:t>
            </a:r>
            <a:r>
              <a:rPr lang="cs-CZ" sz="1600" dirty="0" err="1" smtClean="0"/>
              <a:t>Kristian</a:t>
            </a:r>
            <a:r>
              <a:rPr lang="cs-CZ" sz="1600" dirty="0" smtClean="0"/>
              <a:t>. 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http://cs.wikipedia.org/wiki/Plon%C3%ADk_zten%C4%8Den%C3%BD#mediaviewer/Soubor:Polytrichum_formosum_sporophyt.jpeg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7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Rašeliník (s. 10)</a:t>
            </a:r>
          </a:p>
          <a:p>
            <a:r>
              <a:rPr lang="cs-CZ" sz="1600" dirty="0" smtClean="0"/>
              <a:t>FISCHER, Christian. [cit. 2013-08-08]. Dostupné pod licencí </a:t>
            </a:r>
            <a:r>
              <a:rPr lang="cs-CZ" sz="1600" dirty="0" err="1" smtClean="0"/>
              <a:t>Cretive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http://cs.wikipedia.org/wiki/Ra%C5%A1elin%C3%ADk#mediaviewer/Soubor:SphagnumFallax.jpg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Přeslička obrovská (s. 12)</a:t>
            </a:r>
          </a:p>
          <a:p>
            <a:r>
              <a:rPr lang="cs-CZ" sz="1600" dirty="0" smtClean="0"/>
              <a:t>[cit. 2013-08-08]. Dostupné pod licencí </a:t>
            </a:r>
            <a:r>
              <a:rPr lang="cs-CZ" sz="1600" dirty="0" err="1" smtClean="0"/>
              <a:t>Cretive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http://cs.wikipedia.org/wiki/P%C5%99esli%C4%8Dka#mediaviewer/Soubor:Equisetum.jpg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Plavuň vidlačka (s. 12)</a:t>
            </a:r>
          </a:p>
          <a:p>
            <a:r>
              <a:rPr lang="cs-CZ" sz="1600" dirty="0" smtClean="0"/>
              <a:t>HAYNOLD, </a:t>
            </a:r>
            <a:r>
              <a:rPr lang="cs-CZ" sz="1600" dirty="0" err="1" smtClean="0"/>
              <a:t>Bernd</a:t>
            </a:r>
            <a:r>
              <a:rPr lang="cs-CZ" sz="1600" dirty="0" smtClean="0"/>
              <a:t>. 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http://cs.wikipedia.org/wiki/Plavu%C5%88#mediaviewer/Soubor:Lycopodium_clavatum_151207.jpg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Kapraď samec (s. 12)</a:t>
            </a:r>
          </a:p>
          <a:p>
            <a:r>
              <a:rPr lang="cs-CZ" sz="1600" dirty="0" smtClean="0"/>
              <a:t>[cit. 2013-08-08].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http://cs.wikipedia.org/wiki/Kapradiny#mediaviewer/Soubor:Dryopteris_filix-mas_001.jpg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3" name="Zaoblený obdélník 2">
            <a:hlinkClick r:id="rId6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2. ,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3357</TotalTime>
  <Words>939</Words>
  <Application>Microsoft Office PowerPoint</Application>
  <PresentationFormat>Předvádění na obrazovce (4:3)</PresentationFormat>
  <Paragraphs>162</Paragraphs>
  <Slides>15</Slides>
  <Notes>2</Notes>
  <HiddenSlides>8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3_Motiv sady Office</vt:lpstr>
      <vt:lpstr>Snímek 1</vt:lpstr>
      <vt:lpstr>Snímek 2</vt:lpstr>
      <vt:lpstr>Vývoj rostlin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352</cp:revision>
  <dcterms:modified xsi:type="dcterms:W3CDTF">2014-07-18T05:10:40Z</dcterms:modified>
</cp:coreProperties>
</file>