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Override6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2" r:id="rId5"/>
    <p:sldId id="260" r:id="rId6"/>
    <p:sldId id="261" r:id="rId7"/>
    <p:sldId id="276" r:id="rId8"/>
    <p:sldId id="262" r:id="rId9"/>
    <p:sldId id="277" r:id="rId10"/>
    <p:sldId id="274" r:id="rId11"/>
    <p:sldId id="264" r:id="rId12"/>
    <p:sldId id="266" r:id="rId13"/>
    <p:sldId id="267" r:id="rId14"/>
    <p:sldId id="269" r:id="rId15"/>
    <p:sldId id="270" r:id="rId16"/>
    <p:sldId id="259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012" autoAdjust="0"/>
    <p:restoredTop sz="94660"/>
  </p:normalViewPr>
  <p:slideViewPr>
    <p:cSldViewPr>
      <p:cViewPr varScale="1">
        <p:scale>
          <a:sx n="65" d="100"/>
          <a:sy n="65" d="100"/>
        </p:scale>
        <p:origin x="-1434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keletal_muscle.pn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6" Type="http://schemas.openxmlformats.org/officeDocument/2006/relationships/hyperlink" Target="http://commons.wikimedia.org/wiki/File:Muscular_system-back.svg" TargetMode="External"/><Relationship Id="rId5" Type="http://schemas.openxmlformats.org/officeDocument/2006/relationships/hyperlink" Target="http://commons.wikimedia.org/wiki/File:Muscular_system.svg" TargetMode="External"/><Relationship Id="rId4" Type="http://schemas.openxmlformats.org/officeDocument/2006/relationships/hyperlink" Target="http://commons.wikimedia.org/wiki/File:Head_ap_anatomy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1/Bicep_tricep.gif?uselang=cs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4" Type="http://schemas.openxmlformats.org/officeDocument/2006/relationships/hyperlink" Target="http://cs.wikipedia.org/wiki/Kulturisti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Biologie člověka</a:t>
            </a:r>
          </a:p>
          <a:p>
            <a:pPr algn="ctr"/>
            <a:r>
              <a:rPr lang="cs-CZ" sz="3600" b="1" dirty="0" smtClean="0"/>
              <a:t>Pohybová soustava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349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et Mgr. </a:t>
            </a:r>
            <a:r>
              <a:rPr lang="cs-CZ" smtClean="0"/>
              <a:t>Marie Brabcová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229200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693636" y="4365104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19. 7.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237312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42860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41147276"/>
              </p:ext>
            </p:extLst>
          </p:nvPr>
        </p:nvGraphicFramePr>
        <p:xfrm>
          <a:off x="323528" y="265824"/>
          <a:ext cx="8496944" cy="6063711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V/2 Inovace a zkvalitnění výuky v</a:t>
                      </a:r>
                      <a:r>
                        <a:rPr lang="cs-CZ" sz="1400" baseline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smtClean="0"/>
                        <a:t>VY</a:t>
                      </a:r>
                      <a:r>
                        <a:rPr lang="cs-CZ" sz="1400" i="0" baseline="0" smtClean="0"/>
                        <a:t>_52_INOVACE_048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Pohybová</a:t>
                      </a:r>
                      <a:r>
                        <a:rPr lang="cs-CZ" sz="1400" b="1" baseline="0" dirty="0" smtClean="0"/>
                        <a:t> soustava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</a:t>
                      </a:r>
                      <a:r>
                        <a:rPr lang="cs-CZ" sz="1400" baseline="0" dirty="0" smtClean="0"/>
                        <a:t> et Mgr. Marie Brabcová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Biologie</a:t>
                      </a:r>
                      <a:r>
                        <a:rPr lang="cs-CZ" sz="1400" baseline="0" dirty="0" smtClean="0"/>
                        <a:t> člověka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dirty="0" smtClean="0"/>
                        <a:t> ročník 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ověřil(a)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18. 2. 2014, Mgr. Michal </a:t>
                      </a:r>
                      <a:r>
                        <a:rPr lang="cs-CZ" sz="1400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Použitím tohoto materiálu ve výuce by si měl žák osvojit základní poznatky o lidském těle. Učivo je zaměřeno na  anatomickou stavbu lidského těla a na popis a funkci jednotlivých orgánových soustav  člověka.</a:t>
                      </a:r>
                    </a:p>
                    <a:p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smtClean="0"/>
                        <a:t>Metodický</a:t>
                      </a:r>
                      <a:r>
                        <a:rPr lang="cs-CZ" sz="1400" baseline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Výukový materiál slouží jako aktivní doplněk učebnice a pracovního sešitu  zaměřených na biologii člověka. Učivo je prezentováno jako přehledný a jednoduchý popis  daného učiva.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Pohybová soustava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33" name="Picture 9" descr="C:\Users\brabcova\AppData\Local\Microsoft\Windows\Temporary Internet Files\Content.IE5\MLPCBDQE\MC9003910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93440"/>
            <a:ext cx="2844027" cy="36077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Stavba a funkce svalů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na kostru je připojeno </a:t>
            </a:r>
            <a:r>
              <a:rPr lang="cs-CZ" sz="2800" b="1" dirty="0" smtClean="0"/>
              <a:t>kosterní svalstvo</a:t>
            </a: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kosterní svalstvo umožňuje pohyb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k</a:t>
            </a:r>
            <a:r>
              <a:rPr lang="cs-CZ" sz="2800" dirty="0" smtClean="0"/>
              <a:t>osterní svaly se připojují na kosti pomocí </a:t>
            </a:r>
            <a:r>
              <a:rPr lang="cs-CZ" sz="2800" b="1" dirty="0" smtClean="0"/>
              <a:t>šlach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brabcova\Desktop\Skeletal_muscl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501008"/>
            <a:ext cx="4351560" cy="25922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6093296"/>
            <a:ext cx="12397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255396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Kosterní svaly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9188" y="1644974"/>
            <a:ext cx="8399276" cy="498070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 těle člověka je asi 600 kosterních svalů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d</a:t>
            </a:r>
            <a:r>
              <a:rPr lang="cs-CZ" sz="2800" dirty="0" smtClean="0"/>
              <a:t>ělí se na svaly hlavy, svaly trupu a svaly končetin</a:t>
            </a:r>
          </a:p>
          <a:p>
            <a:pPr marL="514350" indent="-514350">
              <a:buAutoNum type="arabicParenR"/>
            </a:pPr>
            <a:r>
              <a:rPr lang="cs-CZ" sz="2800" b="1" u="sng" dirty="0" smtClean="0"/>
              <a:t>svaly hlavy </a:t>
            </a:r>
            <a:r>
              <a:rPr lang="cs-CZ" sz="2800" dirty="0" smtClean="0"/>
              <a:t>– je na ní umístěno nejvíce kruhových svalů (kruhový sval oční, kruhový sval ústní)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756288" y="6413761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 . 2</a:t>
            </a:r>
            <a:endParaRPr lang="cs-CZ" sz="1400" dirty="0"/>
          </a:p>
        </p:txBody>
      </p:sp>
      <p:pic>
        <p:nvPicPr>
          <p:cNvPr id="4098" name="Picture 2" descr="C:\Users\brabcova\Desktop\424px-Head_ap_anatom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683057"/>
            <a:ext cx="2160240" cy="27307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951748" y="4428980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ruhový oční sval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76156" y="5229200"/>
            <a:ext cx="16921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</a:t>
            </a:r>
            <a:r>
              <a:rPr lang="cs-CZ" sz="2000" dirty="0" smtClean="0"/>
              <a:t>valy žvýkací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5015787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ruhový sval ústní</a:t>
            </a:r>
          </a:p>
        </p:txBody>
      </p:sp>
      <p:cxnSp>
        <p:nvCxnSpPr>
          <p:cNvPr id="24" name="Přímá spojnice se šipkou 23"/>
          <p:cNvCxnSpPr>
            <a:stCxn id="12" idx="1"/>
          </p:cNvCxnSpPr>
          <p:nvPr/>
        </p:nvCxnSpPr>
        <p:spPr>
          <a:xfrm flipH="1">
            <a:off x="4716016" y="4629035"/>
            <a:ext cx="12357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>
            <a:stCxn id="13" idx="1"/>
          </p:cNvCxnSpPr>
          <p:nvPr/>
        </p:nvCxnSpPr>
        <p:spPr>
          <a:xfrm flipH="1">
            <a:off x="4607808" y="5429255"/>
            <a:ext cx="13683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5" idx="3"/>
          </p:cNvCxnSpPr>
          <p:nvPr/>
        </p:nvCxnSpPr>
        <p:spPr>
          <a:xfrm>
            <a:off x="2915816" y="5215842"/>
            <a:ext cx="1152128" cy="133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7087546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Kosterní svaly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/>
              <a:t>2) svaly trupu zepředu</a:t>
            </a:r>
            <a:r>
              <a:rPr lang="cs-CZ" sz="2800" dirty="0" smtClean="0"/>
              <a:t> 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4" name="Picture 3" descr="C:\Users\brabcova\Desktop\428px-Muscular_system_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556791"/>
            <a:ext cx="3427538" cy="47969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>
            <a:off x="6012160" y="2924944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860032" y="3068960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4557577" y="3717032"/>
            <a:ext cx="1454583" cy="2382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131840" y="2780928"/>
            <a:ext cx="122413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796136" y="2924944"/>
            <a:ext cx="1274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ilovitý sval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12512" y="3770601"/>
            <a:ext cx="1699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římý sval břišní</a:t>
            </a:r>
            <a:endParaRPr lang="cs-CZ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2987824" y="3429000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619672" y="2780928"/>
            <a:ext cx="2124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elký sval prsní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27584" y="3244334"/>
            <a:ext cx="3060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evní šikmý sval břišní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6353744"/>
            <a:ext cx="12397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3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9779163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Kosterní svaly</a:t>
            </a:r>
            <a:endParaRPr lang="cs-CZ" sz="3200" b="1" dirty="0"/>
          </a:p>
        </p:txBody>
      </p:sp>
      <p:pic>
        <p:nvPicPr>
          <p:cNvPr id="5" name="Picture 2" descr="C:\Users\brabcova\Desktop\428px-Muscular_system-back_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232" y="1340768"/>
            <a:ext cx="3427540" cy="47969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 flipH="1">
            <a:off x="4644008" y="1916832"/>
            <a:ext cx="100811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652120" y="1616780"/>
            <a:ext cx="1791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val trapézový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3059832" y="2996952"/>
            <a:ext cx="122413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259632" y="2852936"/>
            <a:ext cx="2937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š</a:t>
            </a:r>
            <a:r>
              <a:rPr lang="cs-CZ" dirty="0" smtClean="0"/>
              <a:t>iroký sval zádový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67944" y="6137722"/>
            <a:ext cx="11677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č</a:t>
            </a:r>
            <a:r>
              <a:rPr lang="cs-CZ" sz="1400" dirty="0" smtClean="0"/>
              <a:t>. 4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34076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2)</a:t>
            </a:r>
            <a:r>
              <a:rPr lang="cs-CZ" b="1" u="sng" dirty="0" smtClean="0"/>
              <a:t> </a:t>
            </a:r>
            <a:r>
              <a:rPr lang="cs-CZ" sz="2800" b="1" u="sng" dirty="0"/>
              <a:t>svaly trupu </a:t>
            </a:r>
            <a:r>
              <a:rPr lang="cs-CZ" sz="2800" b="1" u="sng" dirty="0" smtClean="0"/>
              <a:t>zezadu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8121252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3) Svaly končetin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Svaly horní končetiny</a:t>
            </a:r>
            <a:endParaRPr lang="cs-CZ" sz="2400" b="1" u="sng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4" name="Picture 3" descr="C:\Users\brabcova\Desktop\428px-Muscular_system_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400" y="1772815"/>
            <a:ext cx="3427538" cy="47969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6453336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5</a:t>
            </a:r>
            <a:endParaRPr lang="cs-CZ" sz="1400" dirty="0"/>
          </a:p>
        </p:txBody>
      </p:sp>
      <p:pic>
        <p:nvPicPr>
          <p:cNvPr id="6" name="Picture 2" descr="C:\Users\brabcova\Desktop\428px-Muscular_system-back_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72816"/>
            <a:ext cx="3283522" cy="47969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37320" y="2668270"/>
            <a:ext cx="1440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val deltový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76876" y="2535287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vojhlavý sval pažní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56376" y="2904619"/>
            <a:ext cx="12307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trojhlavý </a:t>
            </a:r>
          </a:p>
          <a:p>
            <a:r>
              <a:rPr lang="cs-CZ" dirty="0" smtClean="0"/>
              <a:t>sval pažní</a:t>
            </a:r>
            <a:endParaRPr lang="cs-CZ" dirty="0"/>
          </a:p>
        </p:txBody>
      </p:sp>
      <p:cxnSp>
        <p:nvCxnSpPr>
          <p:cNvPr id="32" name="Přímá spojnice se šipkou 31"/>
          <p:cNvCxnSpPr>
            <a:stCxn id="20" idx="1"/>
          </p:cNvCxnSpPr>
          <p:nvPr/>
        </p:nvCxnSpPr>
        <p:spPr>
          <a:xfrm flipH="1">
            <a:off x="7380312" y="3227785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1763688" y="2852936"/>
            <a:ext cx="648072" cy="516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3563888" y="2904619"/>
            <a:ext cx="396044" cy="3231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6516216" y="6453336"/>
            <a:ext cx="10957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6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20869769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3) Svaly končetin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2503" y="1319688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Svaly dolní končetiny</a:t>
            </a:r>
            <a:endParaRPr lang="cs-CZ" sz="2400" b="1" u="sng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4" name="Picture 3" descr="C:\Users\brabcova\Desktop\428px-Muscular_system_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079" y="1772816"/>
            <a:ext cx="3427538" cy="47969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21144" y="6453336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7</a:t>
            </a:r>
            <a:endParaRPr lang="cs-CZ" sz="1400" dirty="0"/>
          </a:p>
        </p:txBody>
      </p:sp>
      <p:pic>
        <p:nvPicPr>
          <p:cNvPr id="6" name="Picture 2" descr="C:\Users\brabcova\Desktop\428px-Muscular_system-back_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870" y="1772816"/>
            <a:ext cx="3283522" cy="47969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11372" y="4964238"/>
            <a:ext cx="1557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val krejčovský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5" y="4641073"/>
            <a:ext cx="13990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</a:t>
            </a:r>
            <a:r>
              <a:rPr lang="cs-CZ" dirty="0" smtClean="0"/>
              <a:t>tyřhlavý </a:t>
            </a:r>
          </a:p>
          <a:p>
            <a:r>
              <a:rPr lang="cs-CZ" dirty="0" smtClean="0"/>
              <a:t>sval stehenní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24328" y="5143265"/>
            <a:ext cx="13990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vojhlavý</a:t>
            </a:r>
          </a:p>
          <a:p>
            <a:r>
              <a:rPr lang="cs-CZ" dirty="0"/>
              <a:t>s</a:t>
            </a:r>
            <a:r>
              <a:rPr lang="cs-CZ" dirty="0" smtClean="0"/>
              <a:t>val stehenní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44963" y="3399529"/>
            <a:ext cx="1193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elký sval </a:t>
            </a:r>
          </a:p>
          <a:p>
            <a:r>
              <a:rPr lang="cs-CZ" dirty="0" smtClean="0"/>
              <a:t>hýžďový</a:t>
            </a:r>
            <a:endParaRPr lang="cs-CZ" dirty="0"/>
          </a:p>
        </p:txBody>
      </p:sp>
      <p:cxnSp>
        <p:nvCxnSpPr>
          <p:cNvPr id="22" name="Přímá spojnice se šipkou 21"/>
          <p:cNvCxnSpPr/>
          <p:nvPr/>
        </p:nvCxnSpPr>
        <p:spPr>
          <a:xfrm flipV="1">
            <a:off x="1979712" y="4365104"/>
            <a:ext cx="1008112" cy="5878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3419872" y="4659032"/>
            <a:ext cx="936104" cy="2939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6732240" y="3869213"/>
            <a:ext cx="1012723" cy="3020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6732240" y="4952960"/>
            <a:ext cx="792088" cy="3806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6068537" y="6453336"/>
            <a:ext cx="12397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8</a:t>
            </a:r>
            <a:endParaRPr lang="cs-CZ" sz="1400" dirty="0"/>
          </a:p>
        </p:txBody>
      </p:sp>
      <p:cxnSp>
        <p:nvCxnSpPr>
          <p:cNvPr id="43" name="Přímá spojnice se šipkou 42"/>
          <p:cNvCxnSpPr/>
          <p:nvPr/>
        </p:nvCxnSpPr>
        <p:spPr>
          <a:xfrm flipH="1" flipV="1">
            <a:off x="6632043" y="6134330"/>
            <a:ext cx="748270" cy="1749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7436700" y="6134330"/>
            <a:ext cx="1664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Achillova šlacha</a:t>
            </a:r>
            <a:endParaRPr lang="cs-CZ" dirty="0"/>
          </a:p>
        </p:txBody>
      </p:sp>
      <p:cxnSp>
        <p:nvCxnSpPr>
          <p:cNvPr id="50" name="Přímá spojnice se šipkou 49"/>
          <p:cNvCxnSpPr/>
          <p:nvPr/>
        </p:nvCxnSpPr>
        <p:spPr>
          <a:xfrm flipV="1">
            <a:off x="5220072" y="5466430"/>
            <a:ext cx="1008112" cy="7553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4090845" y="5923438"/>
            <a:ext cx="12503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rojhlavý </a:t>
            </a:r>
          </a:p>
          <a:p>
            <a:r>
              <a:rPr lang="cs-CZ" dirty="0"/>
              <a:t>s</a:t>
            </a:r>
            <a:r>
              <a:rPr lang="cs-CZ" dirty="0" smtClean="0"/>
              <a:t>val lýtkový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479785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1216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Svaly horní končetiny</a:t>
            </a:r>
            <a:br>
              <a:rPr lang="cs-CZ" sz="3200" b="1" dirty="0" smtClean="0"/>
            </a:br>
            <a:r>
              <a:rPr lang="cs-CZ" sz="2800" dirty="0" smtClean="0"/>
              <a:t>dvojhlavý sval pažní – biceps</a:t>
            </a:r>
            <a:br>
              <a:rPr lang="cs-CZ" sz="2800" dirty="0" smtClean="0"/>
            </a:br>
            <a:r>
              <a:rPr lang="cs-CZ" sz="2800" dirty="0" smtClean="0"/>
              <a:t>trojhlavý sval pažní - triceps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5" y="2276872"/>
            <a:ext cx="4752528" cy="3600400"/>
          </a:xfrm>
        </p:spPr>
      </p:pic>
      <p:sp>
        <p:nvSpPr>
          <p:cNvPr id="5" name="TextovéPole 4"/>
          <p:cNvSpPr txBox="1"/>
          <p:nvPr/>
        </p:nvSpPr>
        <p:spPr>
          <a:xfrm>
            <a:off x="3995936" y="5930836"/>
            <a:ext cx="19542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9</a:t>
            </a:r>
            <a:endParaRPr lang="cs-CZ" sz="1400" dirty="0"/>
          </a:p>
        </p:txBody>
      </p:sp>
      <p:sp>
        <p:nvSpPr>
          <p:cNvPr id="7" name="Popisek se šipkou nahoru 6"/>
          <p:cNvSpPr/>
          <p:nvPr/>
        </p:nvSpPr>
        <p:spPr>
          <a:xfrm>
            <a:off x="2915814" y="3861048"/>
            <a:ext cx="1584175" cy="838200"/>
          </a:xfrm>
          <a:prstGeom prst="up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triceps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Popisek se šipkou dolů 7"/>
          <p:cNvSpPr/>
          <p:nvPr/>
        </p:nvSpPr>
        <p:spPr>
          <a:xfrm>
            <a:off x="3491880" y="2118400"/>
            <a:ext cx="1584176" cy="864096"/>
          </a:xfrm>
          <a:prstGeom prst="down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biceps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547854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Význam pohybu pro člověka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511940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p</a:t>
            </a:r>
            <a:r>
              <a:rPr lang="cs-CZ" sz="2800" dirty="0" smtClean="0"/>
              <a:t>ohyb má pro člověka velký význam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p</a:t>
            </a:r>
            <a:r>
              <a:rPr lang="cs-CZ" sz="2800" dirty="0" smtClean="0"/>
              <a:t>ohybem svaly sílí a rostou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n</a:t>
            </a:r>
            <a:r>
              <a:rPr lang="cs-CZ" sz="2800" b="1" dirty="0" smtClean="0"/>
              <a:t>ejpřirozenější pohyb je chůze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s</a:t>
            </a:r>
            <a:r>
              <a:rPr lang="cs-CZ" sz="2800" dirty="0" smtClean="0"/>
              <a:t>valy můžeme zatěžovat vhodným sportem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6350273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10</a:t>
            </a:r>
            <a:endParaRPr lang="cs-CZ" sz="1400" dirty="0"/>
          </a:p>
        </p:txBody>
      </p:sp>
      <p:pic>
        <p:nvPicPr>
          <p:cNvPr id="1026" name="Picture 2" descr="C:\Users\eliška\Desktop\obrázky PP\170PX-~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89040"/>
            <a:ext cx="1904954" cy="25612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723994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Onemocnění pohybové soustavy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dirty="0"/>
              <a:t>z</a:t>
            </a:r>
            <a:r>
              <a:rPr lang="cs-CZ" b="1" dirty="0" smtClean="0"/>
              <a:t>ánět šlach </a:t>
            </a:r>
            <a:r>
              <a:rPr lang="cs-CZ" dirty="0" smtClean="0"/>
              <a:t>– může vzniknout u sportovců při velké zátěži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/>
              <a:t>n</a:t>
            </a:r>
            <a:r>
              <a:rPr lang="cs-CZ" b="1" dirty="0" smtClean="0"/>
              <a:t>atažení, přetržení svalu či šlachy </a:t>
            </a:r>
            <a:r>
              <a:rPr lang="cs-CZ" dirty="0" smtClean="0"/>
              <a:t>– vzniká při úrazu nebo při sportu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/>
              <a:t>s</a:t>
            </a:r>
            <a:r>
              <a:rPr lang="cs-CZ" b="1" dirty="0" smtClean="0"/>
              <a:t>lábnutí a ochabnutí svalu </a:t>
            </a:r>
            <a:r>
              <a:rPr lang="cs-CZ" dirty="0" smtClean="0"/>
              <a:t>– při nepravidelné zátěži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/>
              <a:t>o</a:t>
            </a:r>
            <a:r>
              <a:rPr lang="cs-CZ" b="1" dirty="0" smtClean="0"/>
              <a:t>chrnutí končetin </a:t>
            </a:r>
            <a:r>
              <a:rPr lang="cs-CZ" dirty="0" smtClean="0"/>
              <a:t>– těžké úrazy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913614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Shrnutí učiva</a:t>
            </a:r>
            <a:endParaRPr lang="cs-CZ" sz="32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Co umožňuje pohyb?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Kde se nachází Achillova šlacha?</a:t>
            </a:r>
          </a:p>
          <a:p>
            <a:pPr marL="0" indent="0">
              <a:buNone/>
            </a:pPr>
            <a:r>
              <a:rPr lang="cs-CZ" dirty="0" smtClean="0"/>
              <a:t>Čím jsou svaly připojeny na kosti?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Jak se dělí kosterní svaly?</a:t>
            </a:r>
          </a:p>
          <a:p>
            <a:pPr marL="0" indent="0">
              <a:buNone/>
            </a:pPr>
            <a:endParaRPr lang="cs-CZ" sz="3000" dirty="0" smtClean="0"/>
          </a:p>
          <a:p>
            <a:pPr marL="0" indent="0">
              <a:buNone/>
            </a:pPr>
            <a:endParaRPr lang="cs-CZ" sz="3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 algn="r">
              <a:buNone/>
            </a:pPr>
            <a:r>
              <a:rPr lang="cs-CZ" dirty="0"/>
              <a:t>k</a:t>
            </a:r>
            <a:r>
              <a:rPr lang="cs-CZ" dirty="0" smtClean="0"/>
              <a:t>osterní svalstvo</a:t>
            </a:r>
          </a:p>
          <a:p>
            <a:pPr marL="0" indent="0" algn="r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dirty="0"/>
              <a:t>n</a:t>
            </a:r>
            <a:r>
              <a:rPr lang="cs-CZ" dirty="0" smtClean="0"/>
              <a:t>a dolní končetině</a:t>
            </a:r>
          </a:p>
          <a:p>
            <a:pPr marL="0" indent="0" algn="r">
              <a:buNone/>
            </a:pPr>
            <a:endParaRPr lang="cs-CZ" dirty="0" smtClean="0"/>
          </a:p>
          <a:p>
            <a:pPr marL="0" indent="0" algn="r">
              <a:spcBef>
                <a:spcPts val="0"/>
              </a:spcBef>
              <a:buNone/>
            </a:pPr>
            <a:r>
              <a:rPr lang="cs-CZ" dirty="0"/>
              <a:t>p</a:t>
            </a:r>
            <a:r>
              <a:rPr lang="cs-CZ" dirty="0" smtClean="0"/>
              <a:t>omocí šlach</a:t>
            </a:r>
          </a:p>
          <a:p>
            <a:pPr marL="0" indent="0" algn="r">
              <a:buNone/>
            </a:pPr>
            <a:endParaRPr lang="cs-CZ" dirty="0" smtClean="0"/>
          </a:p>
          <a:p>
            <a:pPr marL="0" indent="0" algn="r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dirty="0"/>
              <a:t>s</a:t>
            </a:r>
            <a:r>
              <a:rPr lang="cs-CZ" dirty="0" smtClean="0"/>
              <a:t>valy hlavy, svaly trupu a svaly končetin</a:t>
            </a:r>
          </a:p>
        </p:txBody>
      </p:sp>
    </p:spTree>
    <p:extLst>
      <p:ext uri="{BB962C8B-B14F-4D97-AF65-F5344CB8AC3E}">
        <p14:creationId xmlns="" xmlns:p14="http://schemas.microsoft.com/office/powerpoint/2010/main" val="343168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Shrnutí učiva</a:t>
            </a:r>
            <a:endParaRPr lang="cs-CZ" sz="32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Na které části těla je nejvíce kruhových svalů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Jaké druhy onemocnění pohybové soustavy znáš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30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 hlavě</a:t>
            </a:r>
          </a:p>
          <a:p>
            <a:pPr marL="0" indent="0" algn="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z</a:t>
            </a:r>
            <a:r>
              <a:rPr lang="cs-CZ" dirty="0" smtClean="0"/>
              <a:t>ánět </a:t>
            </a:r>
            <a:r>
              <a:rPr lang="cs-CZ" dirty="0"/>
              <a:t>šlach, natažení svalu, přetržení svalu, ochabnutí svalů, ochrnutí </a:t>
            </a:r>
            <a:r>
              <a:rPr lang="cs-CZ" dirty="0" smtClean="0"/>
              <a:t>končetin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45186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Použitá literatura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SKÝBOVÁ, J. Přírodopis, Biologie člověka. Praha: Septima, s.r.o., 2012. 70 s. ISBN 978-80-7216-303-8.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KANTOREK, J., JURČÁK, J., FRONĚK, J. a kol. Přírodopis 8. Praha: PRODOS spol. s r. o., 1999. 127 s. ISBN 80-7230-040-7. 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851151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Internetové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075240" cy="51125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100" dirty="0"/>
          </a:p>
          <a:p>
            <a:pPr marL="0" indent="0">
              <a:buNone/>
            </a:pPr>
            <a:r>
              <a:rPr lang="cs-CZ" sz="2100" dirty="0" smtClean="0"/>
              <a:t>Obrázek č. </a:t>
            </a:r>
            <a:r>
              <a:rPr lang="cs-CZ" sz="2100" dirty="0"/>
              <a:t>1</a:t>
            </a:r>
            <a:r>
              <a:rPr lang="cs-CZ" sz="2100" dirty="0" smtClean="0"/>
              <a:t>:</a:t>
            </a:r>
          </a:p>
          <a:p>
            <a:pPr marL="0" indent="0">
              <a:buNone/>
            </a:pPr>
            <a:r>
              <a:rPr lang="en-US" sz="2100" dirty="0"/>
              <a:t>[cit. 2013</a:t>
            </a:r>
            <a:r>
              <a:rPr lang="cs-CZ" sz="2100" dirty="0" smtClean="0"/>
              <a:t>-19-07</a:t>
            </a:r>
            <a:r>
              <a:rPr lang="en-US" sz="2100" dirty="0" smtClean="0"/>
              <a:t>]. </a:t>
            </a:r>
            <a:r>
              <a:rPr lang="en-US" sz="2100" dirty="0" err="1"/>
              <a:t>Dostupný</a:t>
            </a:r>
            <a:r>
              <a:rPr lang="en-US" sz="2100" dirty="0"/>
              <a:t> pod </a:t>
            </a:r>
            <a:r>
              <a:rPr lang="en-US" sz="2100" dirty="0" err="1"/>
              <a:t>licencí</a:t>
            </a:r>
            <a:r>
              <a:rPr lang="en-US" sz="2100" dirty="0"/>
              <a:t> </a:t>
            </a:r>
            <a:r>
              <a:rPr lang="en-US" sz="2100" dirty="0" err="1"/>
              <a:t>Creativ</a:t>
            </a:r>
            <a:r>
              <a:rPr lang="en-US" sz="2100" dirty="0"/>
              <a:t> Commons </a:t>
            </a:r>
            <a:r>
              <a:rPr lang="en-US" sz="2100" dirty="0" err="1"/>
              <a:t>na</a:t>
            </a:r>
            <a:r>
              <a:rPr lang="en-US" sz="2100" dirty="0"/>
              <a:t> WWW: </a:t>
            </a:r>
            <a:r>
              <a:rPr lang="cs-CZ" sz="2100" dirty="0" smtClean="0"/>
              <a:t> </a:t>
            </a:r>
            <a:endParaRPr lang="cs-CZ" sz="21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100" u="sng" dirty="0">
                <a:hlinkClick r:id="rId3"/>
              </a:rPr>
              <a:t>http://</a:t>
            </a:r>
            <a:r>
              <a:rPr lang="cs-CZ" sz="2100" u="sng" dirty="0" smtClean="0">
                <a:hlinkClick r:id="rId3"/>
              </a:rPr>
              <a:t>commons.wikimedia.org/wiki/File%3ASkeletal_muscle.png</a:t>
            </a:r>
            <a:endParaRPr lang="cs-CZ" sz="2100" u="sng" dirty="0" smtClean="0"/>
          </a:p>
          <a:p>
            <a:pPr marL="0" indent="0">
              <a:buNone/>
            </a:pPr>
            <a:endParaRPr lang="cs-CZ" sz="2100" dirty="0"/>
          </a:p>
          <a:p>
            <a:pPr marL="0" indent="0">
              <a:buNone/>
            </a:pPr>
            <a:r>
              <a:rPr lang="cs-CZ" sz="2100" dirty="0" smtClean="0"/>
              <a:t>Obrázek č. 2:</a:t>
            </a:r>
          </a:p>
          <a:p>
            <a:pPr marL="0" indent="0">
              <a:buNone/>
            </a:pPr>
            <a:r>
              <a:rPr lang="en-US" sz="2100" dirty="0"/>
              <a:t>[cit. 2013</a:t>
            </a:r>
            <a:r>
              <a:rPr lang="cs-CZ" sz="2100" dirty="0" smtClean="0"/>
              <a:t>-19-07</a:t>
            </a:r>
            <a:r>
              <a:rPr lang="en-US" sz="2100" dirty="0" smtClean="0"/>
              <a:t>]. </a:t>
            </a:r>
            <a:r>
              <a:rPr lang="en-US" sz="2100" dirty="0" err="1"/>
              <a:t>Dostupný</a:t>
            </a:r>
            <a:r>
              <a:rPr lang="en-US" sz="2100" dirty="0"/>
              <a:t> pod </a:t>
            </a:r>
            <a:r>
              <a:rPr lang="en-US" sz="2100" dirty="0" err="1"/>
              <a:t>licencí</a:t>
            </a:r>
            <a:r>
              <a:rPr lang="en-US" sz="2100" dirty="0"/>
              <a:t> </a:t>
            </a:r>
            <a:r>
              <a:rPr lang="en-US" sz="2100" dirty="0" err="1"/>
              <a:t>Creativ</a:t>
            </a:r>
            <a:r>
              <a:rPr lang="en-US" sz="2100" dirty="0"/>
              <a:t> Commons </a:t>
            </a:r>
            <a:r>
              <a:rPr lang="en-US" sz="2100" dirty="0" err="1"/>
              <a:t>na</a:t>
            </a:r>
            <a:r>
              <a:rPr lang="en-US" sz="2100" dirty="0"/>
              <a:t> WWW: </a:t>
            </a:r>
            <a:endParaRPr lang="cs-CZ" sz="2100" dirty="0" smtClean="0"/>
          </a:p>
          <a:p>
            <a:pPr marL="0" indent="0">
              <a:buNone/>
            </a:pPr>
            <a:r>
              <a:rPr lang="cs-CZ" sz="2100" u="sng" dirty="0">
                <a:hlinkClick r:id="rId4"/>
              </a:rPr>
              <a:t>http://</a:t>
            </a:r>
            <a:r>
              <a:rPr lang="cs-CZ" sz="2100" u="sng" dirty="0" smtClean="0">
                <a:hlinkClick r:id="rId4"/>
              </a:rPr>
              <a:t>commons.wikimedia.org/wiki/File%3AHead_ap_anatomy.jpg</a:t>
            </a:r>
            <a:endParaRPr lang="cs-CZ" sz="2100" u="sng" dirty="0" smtClean="0"/>
          </a:p>
          <a:p>
            <a:pPr marL="0" indent="0">
              <a:buNone/>
            </a:pPr>
            <a:endParaRPr lang="cs-CZ" sz="2100" u="sng" dirty="0"/>
          </a:p>
          <a:p>
            <a:pPr marL="0" indent="0">
              <a:buNone/>
            </a:pPr>
            <a:r>
              <a:rPr lang="cs-CZ" sz="2100" dirty="0"/>
              <a:t>Obrázek č. </a:t>
            </a:r>
            <a:r>
              <a:rPr lang="cs-CZ" sz="2100" dirty="0" smtClean="0"/>
              <a:t>3, č. 5, č. 7:</a:t>
            </a:r>
            <a:endParaRPr lang="cs-CZ" sz="2100" dirty="0"/>
          </a:p>
          <a:p>
            <a:pPr marL="0" indent="0">
              <a:buNone/>
            </a:pPr>
            <a:r>
              <a:rPr lang="en-US" sz="2100" dirty="0"/>
              <a:t>[cit. 2013</a:t>
            </a:r>
            <a:r>
              <a:rPr lang="cs-CZ" sz="2100" dirty="0"/>
              <a:t>-19-07</a:t>
            </a:r>
            <a:r>
              <a:rPr lang="en-US" sz="2100" dirty="0"/>
              <a:t>]. </a:t>
            </a:r>
            <a:r>
              <a:rPr lang="en-US" sz="2100" dirty="0" err="1"/>
              <a:t>Dostupný</a:t>
            </a:r>
            <a:r>
              <a:rPr lang="en-US" sz="2100" dirty="0"/>
              <a:t> pod </a:t>
            </a:r>
            <a:r>
              <a:rPr lang="en-US" sz="2100" dirty="0" err="1"/>
              <a:t>licencí</a:t>
            </a:r>
            <a:r>
              <a:rPr lang="en-US" sz="2100" dirty="0"/>
              <a:t> </a:t>
            </a:r>
            <a:r>
              <a:rPr lang="en-US" sz="2100" dirty="0" err="1"/>
              <a:t>Creativ</a:t>
            </a:r>
            <a:r>
              <a:rPr lang="en-US" sz="2100" dirty="0"/>
              <a:t> Commons </a:t>
            </a:r>
            <a:r>
              <a:rPr lang="en-US" sz="2100" dirty="0" err="1"/>
              <a:t>na</a:t>
            </a:r>
            <a:r>
              <a:rPr lang="en-US" sz="2100" dirty="0"/>
              <a:t> WWW: </a:t>
            </a:r>
            <a:r>
              <a:rPr lang="cs-CZ" sz="2100" dirty="0"/>
              <a:t> </a:t>
            </a:r>
          </a:p>
          <a:p>
            <a:pPr marL="0" indent="0">
              <a:buNone/>
            </a:pPr>
            <a:r>
              <a:rPr lang="cs-CZ" sz="2100" u="sng" dirty="0">
                <a:hlinkClick r:id="rId5"/>
              </a:rPr>
              <a:t>http://commons.wikimedia.org/wiki/File%3AMuscular_system.svg</a:t>
            </a:r>
            <a:r>
              <a:rPr lang="cs-CZ" sz="2100" dirty="0"/>
              <a:t> </a:t>
            </a:r>
          </a:p>
          <a:p>
            <a:pPr marL="0" indent="0">
              <a:buNone/>
            </a:pPr>
            <a:endParaRPr lang="cs-CZ" sz="2100" dirty="0"/>
          </a:p>
          <a:p>
            <a:pPr marL="0" indent="0">
              <a:buNone/>
            </a:pPr>
            <a:r>
              <a:rPr lang="cs-CZ" sz="2100" dirty="0"/>
              <a:t>Obrázek č. </a:t>
            </a:r>
            <a:r>
              <a:rPr lang="cs-CZ" sz="2100" dirty="0" smtClean="0"/>
              <a:t>4, č. 6, č. 8:</a:t>
            </a:r>
            <a:endParaRPr lang="cs-CZ" sz="2100" dirty="0"/>
          </a:p>
          <a:p>
            <a:pPr marL="0" indent="0">
              <a:buNone/>
            </a:pPr>
            <a:r>
              <a:rPr lang="en-US" sz="2100" dirty="0"/>
              <a:t>[cit. 2013</a:t>
            </a:r>
            <a:r>
              <a:rPr lang="cs-CZ" sz="2100" dirty="0"/>
              <a:t>-19-07</a:t>
            </a:r>
            <a:r>
              <a:rPr lang="en-US" sz="2100" dirty="0"/>
              <a:t>]. </a:t>
            </a:r>
            <a:r>
              <a:rPr lang="en-US" sz="2100" dirty="0" err="1"/>
              <a:t>Dostupný</a:t>
            </a:r>
            <a:r>
              <a:rPr lang="en-US" sz="2100" dirty="0"/>
              <a:t> pod </a:t>
            </a:r>
            <a:r>
              <a:rPr lang="en-US" sz="2100" dirty="0" err="1"/>
              <a:t>licencí</a:t>
            </a:r>
            <a:r>
              <a:rPr lang="en-US" sz="2100" dirty="0"/>
              <a:t> </a:t>
            </a:r>
            <a:r>
              <a:rPr lang="en-US" sz="2100" dirty="0" err="1"/>
              <a:t>Creativ</a:t>
            </a:r>
            <a:r>
              <a:rPr lang="en-US" sz="2100" dirty="0"/>
              <a:t> Commons </a:t>
            </a:r>
            <a:r>
              <a:rPr lang="en-US" sz="2100" dirty="0" err="1"/>
              <a:t>na</a:t>
            </a:r>
            <a:r>
              <a:rPr lang="en-US" sz="2100" dirty="0"/>
              <a:t> WWW: </a:t>
            </a:r>
            <a:r>
              <a:rPr lang="cs-CZ" sz="2100" dirty="0"/>
              <a:t> </a:t>
            </a:r>
          </a:p>
          <a:p>
            <a:pPr marL="0" indent="0">
              <a:buNone/>
            </a:pPr>
            <a:r>
              <a:rPr lang="cs-CZ" sz="2100" u="sng" dirty="0">
                <a:hlinkClick r:id="rId6"/>
              </a:rPr>
              <a:t>http://commons.wikimedia.org/wiki/File%3AMuscular_system-back.svg</a:t>
            </a:r>
            <a:r>
              <a:rPr lang="cs-CZ" sz="2100" dirty="0"/>
              <a:t> </a:t>
            </a:r>
          </a:p>
          <a:p>
            <a:pPr marL="0" indent="0">
              <a:buNone/>
            </a:pPr>
            <a:endParaRPr lang="cs-CZ" sz="2100" u="sng" dirty="0" smtClean="0"/>
          </a:p>
          <a:p>
            <a:pPr marL="0" indent="0">
              <a:buNone/>
            </a:pPr>
            <a:endParaRPr lang="cs-CZ" sz="3300" u="sng" dirty="0" smtClean="0"/>
          </a:p>
          <a:p>
            <a:pPr marL="0" indent="0">
              <a:buNone/>
            </a:pPr>
            <a:endParaRPr lang="cs-CZ" sz="2900" u="sng" dirty="0" smtClean="0"/>
          </a:p>
          <a:p>
            <a:pPr marL="0" indent="0">
              <a:buNone/>
            </a:pPr>
            <a:endParaRPr lang="cs-CZ" sz="29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900" dirty="0" smtClean="0"/>
          </a:p>
          <a:p>
            <a:pPr marL="0" indent="0">
              <a:buNone/>
            </a:pPr>
            <a:endParaRPr lang="cs-CZ" sz="29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="" xmlns:p14="http://schemas.microsoft.com/office/powerpoint/2010/main" val="2625872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Internetové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07524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Obrázek č. 9</a:t>
            </a:r>
            <a:r>
              <a:rPr lang="cs-CZ" sz="1800" dirty="0" smtClean="0"/>
              <a:t>:</a:t>
            </a:r>
            <a:endParaRPr lang="cs-CZ" sz="1800" dirty="0"/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-19-07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 </a:t>
            </a:r>
            <a:endParaRPr lang="cs-CZ" sz="1800" dirty="0"/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upload.wikimedia.org/wikipedia/commons/f/f1/Bicep_tricep.gif?uselang=cs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Obrázek č. </a:t>
            </a:r>
            <a:r>
              <a:rPr lang="cs-CZ" sz="1800" dirty="0" smtClean="0"/>
              <a:t>10:</a:t>
            </a:r>
            <a:endParaRPr lang="cs-CZ" sz="1800" dirty="0"/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-19-07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 </a:t>
            </a:r>
            <a:endParaRPr lang="cs-CZ" sz="1800" dirty="0"/>
          </a:p>
          <a:p>
            <a:pPr marL="0" indent="0"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dirty="0">
                <a:hlinkClick r:id="rId4"/>
              </a:rPr>
              <a:t>http://cs.wikipedia.org/wiki/Kulturistika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="" xmlns:p14="http://schemas.microsoft.com/office/powerpoint/2010/main" val="15800280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1351</TotalTime>
  <Words>821</Words>
  <Application>Microsoft Office PowerPoint</Application>
  <PresentationFormat>Předvádění na obrazovce (4:3)</PresentationFormat>
  <Paragraphs>162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Pohybová soustava</vt:lpstr>
      <vt:lpstr>Stavba a funkce svalů</vt:lpstr>
      <vt:lpstr>Kosterní svaly</vt:lpstr>
      <vt:lpstr>Kosterní svaly</vt:lpstr>
      <vt:lpstr>Kosterní svaly</vt:lpstr>
      <vt:lpstr>3) Svaly končetin</vt:lpstr>
      <vt:lpstr>3) Svaly končetin</vt:lpstr>
      <vt:lpstr>Svaly horní končetiny dvojhlavý sval pažní – biceps trojhlavý sval pažní - triceps</vt:lpstr>
      <vt:lpstr>Význam pohybu pro člověka</vt:lpstr>
      <vt:lpstr>Onemocnění pohybové soustavy</vt:lpstr>
      <vt:lpstr>Shrnutí učiva</vt:lpstr>
      <vt:lpstr>Shrnutí učiva</vt:lpstr>
      <vt:lpstr>Použitá literatura</vt:lpstr>
      <vt:lpstr>Internetové zdroje</vt:lpstr>
      <vt:lpstr>Internetové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110</cp:revision>
  <dcterms:modified xsi:type="dcterms:W3CDTF">2014-07-18T05:00:42Z</dcterms:modified>
</cp:coreProperties>
</file>