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theme/themeOverride7.xml" ContentType="application/vnd.openxmlformats-officedocument.themeOverride+xml"/>
  <Override PartName="/ppt/theme/themeOverride12.xml" ContentType="application/vnd.openxmlformats-officedocument.themeOverride+xml"/>
  <Override PartName="/ppt/theme/themeOverride21.xml" ContentType="application/vnd.openxmlformats-officedocument.themeOverr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theme/themeOverride10.xml" ContentType="application/vnd.openxmlformats-officedocument.themeOverr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theme/themeOverride3.xml" ContentType="application/vnd.openxmlformats-officedocument.themeOverr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theme/themeOverride19.xml" ContentType="application/vnd.openxmlformats-officedocument.themeOverride+xml"/>
  <Override PartName="/ppt/slideLayouts/slideLayout10.xml" ContentType="application/vnd.openxmlformats-officedocument.presentationml.slideLayout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Override9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Override8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11.xml" ContentType="application/vnd.openxmlformats-officedocument.themeOverride+xml"/>
  <Override PartName="/ppt/theme/themeOverride20.xml" ContentType="application/vnd.openxmlformats-officedocument.themeOverr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Override6.xml" ContentType="application/vnd.openxmlformats-officedocument.themeOverr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theme/themeOverride4.xml" ContentType="application/vnd.openxmlformats-officedocument.themeOverr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2.xml" ContentType="application/vnd.openxmlformats-officedocument.themeOverr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76" r:id="rId4"/>
    <p:sldId id="266" r:id="rId5"/>
    <p:sldId id="267" r:id="rId6"/>
    <p:sldId id="274" r:id="rId7"/>
    <p:sldId id="268" r:id="rId8"/>
    <p:sldId id="273" r:id="rId9"/>
    <p:sldId id="259" r:id="rId10"/>
    <p:sldId id="278" r:id="rId11"/>
    <p:sldId id="280" r:id="rId12"/>
    <p:sldId id="281" r:id="rId13"/>
    <p:sldId id="260" r:id="rId14"/>
    <p:sldId id="282" r:id="rId15"/>
    <p:sldId id="264" r:id="rId16"/>
    <p:sldId id="283" r:id="rId17"/>
    <p:sldId id="269" r:id="rId18"/>
    <p:sldId id="270" r:id="rId19"/>
    <p:sldId id="271" r:id="rId20"/>
    <p:sldId id="265" r:id="rId21"/>
    <p:sldId id="284" r:id="rId22"/>
    <p:sldId id="272" r:id="rId23"/>
    <p:sldId id="258" r:id="rId24"/>
    <p:sldId id="277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09342-CBBA-4188-A8B3-5FB29959F83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20B95A-BF19-4340-8FCC-E1237B4F00D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20950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20B95A-BF19-4340-8FCC-E1237B4F00D8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41794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3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aludek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Relationship Id="rId6" Type="http://schemas.openxmlformats.org/officeDocument/2006/relationships/hyperlink" Target="http://cs.wikipedia.org/wiki/Soubor:Tooth_section_international.png" TargetMode="External"/><Relationship Id="rId5" Type="http://schemas.openxmlformats.org/officeDocument/2006/relationships/hyperlink" Target="http://commons.wikimedia.org/wiki/File:Gray1002.png" TargetMode="External"/><Relationship Id="rId4" Type="http://schemas.openxmlformats.org/officeDocument/2006/relationships/hyperlink" Target="http://commons.wikimedia.org/wiki/File:Gray1004.png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BDaludek" TargetMode="External"/><Relationship Id="rId7" Type="http://schemas.openxmlformats.org/officeDocument/2006/relationships/hyperlink" Target="http://commons.wikimedia.org/wiki/File:Illu_stomach2.jp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Relationship Id="rId6" Type="http://schemas.openxmlformats.org/officeDocument/2006/relationships/hyperlink" Target="http://cs.wikipedia.org/wiki/Soubor:Illu_quiz_hn_02.jpg" TargetMode="External"/><Relationship Id="rId5" Type="http://schemas.openxmlformats.org/officeDocument/2006/relationships/hyperlink" Target="http://commons.wikimedia.org/wiki/File:Gingivitida.jpg" TargetMode="External"/><Relationship Id="rId4" Type="http://schemas.openxmlformats.org/officeDocument/2006/relationships/hyperlink" Target="http://commons.wikimedia.org/wiki/File:Zdrava_dasen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Illu_pancrease.jpg" TargetMode="External"/><Relationship Id="rId2" Type="http://schemas.openxmlformats.org/officeDocument/2006/relationships/hyperlink" Target="http://commons.wikimedia.org/wiki/File:Liver2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dupics.com/image-internal-organs-i10692.html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othdecay.png" TargetMode="Externa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1.xml"/><Relationship Id="rId4" Type="http://schemas.openxmlformats.org/officeDocument/2006/relationships/hyperlink" Target="http://commons.wikimedia.org/wiki/File:ZMO0393-0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875100" y="2516703"/>
            <a:ext cx="73392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Biologie člověka</a:t>
            </a:r>
          </a:p>
          <a:p>
            <a:pPr algn="ctr"/>
            <a:r>
              <a:rPr lang="cs-CZ" sz="3600" b="1" dirty="0" smtClean="0"/>
              <a:t>Trávicí soustava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0978" y="4355812"/>
            <a:ext cx="34932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Mgr. et Mgr. Marie Brabcová</a:t>
            </a:r>
            <a:endParaRPr lang="cs-CZ" dirty="0"/>
          </a:p>
        </p:txBody>
      </p:sp>
      <p:pic>
        <p:nvPicPr>
          <p:cNvPr id="1029" name="Picture 5" descr="\\srv\users$\trifanova\PROJEKT EU peníze školám\Logo škola\Logo ško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5229200"/>
            <a:ext cx="2304256" cy="80523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724128" y="4365104"/>
            <a:ext cx="1974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Datum: 14. </a:t>
            </a:r>
            <a:r>
              <a:rPr lang="cs-CZ" smtClean="0"/>
              <a:t>8. 2013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8462" y="6237312"/>
            <a:ext cx="550984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Základní škola a Praktická škola Velké Meziříčí, Poštovní 1663/3, 594 01 Velké Meziříčí</a:t>
            </a:r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57290" y="428604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13525061"/>
              </p:ext>
            </p:extLst>
          </p:nvPr>
        </p:nvGraphicFramePr>
        <p:xfrm>
          <a:off x="323528" y="265824"/>
          <a:ext cx="8496944" cy="6019583"/>
        </p:xfrm>
        <a:graphic>
          <a:graphicData uri="http://schemas.openxmlformats.org/drawingml/2006/table">
            <a:tbl>
              <a:tblPr bandRow="1">
                <a:tableStyleId>{073A0DAA-6AF3-43AB-8588-CEC1D06C72B9}</a:tableStyleId>
              </a:tblPr>
              <a:tblGrid>
                <a:gridCol w="2088232"/>
                <a:gridCol w="6408712"/>
              </a:tblGrid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Registrační číslo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CZ.1.07/1.4.00/21.3814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 projektu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Moderní</a:t>
                      </a:r>
                      <a:r>
                        <a:rPr lang="cs-CZ" sz="1400" baseline="0" dirty="0" smtClean="0"/>
                        <a:t> škola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Šablona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V/2 Inovace a zkvalitnění výuky v oblasti přírodních věd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Číslo materiálu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i="0" smtClean="0"/>
                        <a:t>VY_52_INOVACE_051</a:t>
                      </a:r>
                      <a:endParaRPr lang="cs-CZ" sz="1400" i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Název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Trávicí</a:t>
                      </a:r>
                      <a:r>
                        <a:rPr lang="cs-CZ" sz="1400" b="1" baseline="0" dirty="0" smtClean="0"/>
                        <a:t> soustava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Autor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</a:t>
                      </a:r>
                      <a:r>
                        <a:rPr lang="cs-CZ" sz="1400" baseline="0" dirty="0" smtClean="0"/>
                        <a:t> et Mgr. </a:t>
                      </a:r>
                      <a:r>
                        <a:rPr lang="cs-CZ" sz="1400" baseline="0" smtClean="0"/>
                        <a:t>Marie Brabcová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Předmět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Člověk a příroda - přírodopis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Tematická oblast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Biologie</a:t>
                      </a:r>
                      <a:r>
                        <a:rPr lang="cs-CZ" sz="1400" baseline="0" dirty="0" smtClean="0"/>
                        <a:t> člověka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8. </a:t>
                      </a:r>
                      <a:r>
                        <a:rPr lang="cs-CZ" sz="1400" dirty="0" smtClean="0"/>
                        <a:t>ročník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90565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Datum ověření, ověřil(a)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25. 2. 2014, Mgr. Michal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smtClean="0"/>
                        <a:t>Koudelík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007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Anotace</a:t>
                      </a:r>
                      <a:endParaRPr lang="cs-CZ" sz="1400" dirty="0" smtClean="0">
                        <a:solidFill>
                          <a:schemeClr val="tx1"/>
                        </a:solidFill>
                      </a:endParaRPr>
                    </a:p>
                    <a:p>
                      <a:pPr algn="l"/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Použitím tohoto materiálu ve výuce by si měl žák osvojit základní poznatky o lidském těle. Učivo je zaměřeno na anatomii stavby lidského těla a na popis a funkci jednotlivých orgánových soustav  člověka.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9071">
                <a:tc>
                  <a:txBody>
                    <a:bodyPr/>
                    <a:lstStyle/>
                    <a:p>
                      <a:r>
                        <a:rPr lang="cs-CZ" sz="1400" smtClean="0"/>
                        <a:t>Metodický</a:t>
                      </a:r>
                      <a:r>
                        <a:rPr lang="cs-CZ" sz="1400" baseline="0" smtClean="0"/>
                        <a:t> návod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/>
                        <a:t>Výukový materiál slouží jako aktivní doplněk učebnice a pracovního sešitu  zaměřených na biologii člověka. Učivo je prezentováno jako přehledný a jednoduchý popis  daného učiva.</a:t>
                      </a:r>
                      <a:endParaRPr lang="cs-CZ" sz="1400" dirty="0" smtClean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321760">
                <a:tc gridSpan="2">
                  <a:txBody>
                    <a:bodyPr/>
                    <a:lstStyle/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Prohlašuji, že při tvorbě výukového materiálu jsem respektoval(a) všeobecně užívané právní a morální zvyklosti, autorská a jiná práva třetích osob, zejména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práva duševního vlastnictví (např. práva k obchodní firmě, autorská práva k software, k filmovým, hudebním a fotografickým dílům nebo práva k ochranným známkám)</a:t>
                      </a:r>
                      <a:r>
                        <a:rPr lang="cs-CZ" sz="1000" baseline="0" dirty="0" smtClean="0"/>
                        <a:t> </a:t>
                      </a:r>
                      <a:r>
                        <a:rPr lang="cs-CZ" sz="1000" dirty="0" smtClean="0"/>
                        <a:t>dle zákona 121/2000 Sb. (autorský zákon). Nesu veškerou právní odpovědnost za obsah a původ svého díla. </a:t>
                      </a:r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endParaRPr lang="cs-CZ" sz="1000" dirty="0" smtClean="0"/>
                    </a:p>
                    <a:p>
                      <a:pPr algn="just" eaLnBrk="1" fontAlgn="auto" hangingPunct="1">
                        <a:spcAft>
                          <a:spcPts val="0"/>
                        </a:spcAft>
                        <a:buFont typeface="Arial" pitchFamily="34" charset="0"/>
                        <a:buNone/>
                        <a:defRPr/>
                      </a:pPr>
                      <a:r>
                        <a:rPr lang="cs-CZ" sz="1000" dirty="0" smtClean="0"/>
          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:\Users\eliška\AppData\Local\Microsoft\Windows\Temporary Internet Files\Content.IE5\J13ERRGE\MP9004484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32656"/>
            <a:ext cx="8136904" cy="61206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211045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Stavba trávicí soustavy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102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eliška\Desktop\obrázky PP\Digestive_system_diagram_cs_svg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01560"/>
            <a:ext cx="3744416" cy="45652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54541" y="5853913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6980286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Dutina ústní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dětský</a:t>
            </a:r>
            <a:r>
              <a:rPr lang="cs-CZ" sz="2400" dirty="0" smtClean="0"/>
              <a:t> (mléčný) </a:t>
            </a:r>
            <a:r>
              <a:rPr lang="cs-CZ" sz="2400" b="1" dirty="0" smtClean="0"/>
              <a:t>chrup má 20 zubů</a:t>
            </a:r>
          </a:p>
          <a:p>
            <a:pPr marL="0" indent="0">
              <a:buNone/>
            </a:pPr>
            <a:r>
              <a:rPr lang="cs-CZ" sz="2400" b="1" dirty="0" smtClean="0"/>
              <a:t>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1026" name="Picture 2" descr="C:\Users\eliška\Desktop\Obrázky pp\dětský chrup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714" y="2397591"/>
            <a:ext cx="4536504" cy="29756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612761"/>
            <a:ext cx="66247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každé polovině jedné čelisti jsou 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 řezáky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1 špičák 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2 stoličky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1763688" y="2636912"/>
            <a:ext cx="3672408" cy="54550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763688" y="2204864"/>
            <a:ext cx="2520280" cy="14401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902024" y="3088242"/>
            <a:ext cx="4634458" cy="18986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118906" y="5406550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2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2621471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Dutina ústní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30" y="1249690"/>
            <a:ext cx="607340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b="1" dirty="0"/>
              <a:t>t</a:t>
            </a:r>
            <a:r>
              <a:rPr lang="cs-CZ" sz="2400" b="1" dirty="0" smtClean="0"/>
              <a:t>rvalý chrup má 32 zubů</a:t>
            </a:r>
          </a:p>
          <a:p>
            <a:r>
              <a:rPr lang="cs-CZ" sz="2400" dirty="0" smtClean="0"/>
              <a:t>V každé polovině jedné čelisti</a:t>
            </a:r>
            <a:r>
              <a:rPr lang="cs-CZ" sz="2400" dirty="0"/>
              <a:t> </a:t>
            </a:r>
            <a:r>
              <a:rPr lang="cs-CZ" sz="2400" dirty="0" smtClean="0"/>
              <a:t>jsou</a:t>
            </a:r>
          </a:p>
          <a:p>
            <a:r>
              <a:rPr lang="cs-CZ" sz="2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 řezáky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1 špičák</a:t>
            </a:r>
          </a:p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2 z. třenové</a:t>
            </a:r>
          </a:p>
          <a:p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3 stoličky</a:t>
            </a:r>
          </a:p>
          <a:p>
            <a:endParaRPr lang="cs-CZ" sz="2400" b="1" dirty="0" smtClean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2276872"/>
            <a:ext cx="4824536" cy="3312368"/>
          </a:xfrm>
        </p:spPr>
      </p:pic>
      <p:cxnSp>
        <p:nvCxnSpPr>
          <p:cNvPr id="8" name="Přímá spojnice se šipkou 7"/>
          <p:cNvCxnSpPr/>
          <p:nvPr/>
        </p:nvCxnSpPr>
        <p:spPr>
          <a:xfrm>
            <a:off x="1907704" y="2276872"/>
            <a:ext cx="5184576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907704" y="2588518"/>
            <a:ext cx="4752528" cy="220863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339752" y="2996952"/>
            <a:ext cx="3312368" cy="36004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907704" y="3356992"/>
            <a:ext cx="2160240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820776" y="5582480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3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957344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Stavba zubu</a:t>
            </a:r>
            <a:endParaRPr lang="cs-CZ" sz="32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275" y="1600200"/>
            <a:ext cx="3742450" cy="4525963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168468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/>
              <a:t>Lidský zub - stolička</a:t>
            </a:r>
            <a:br>
              <a:rPr lang="cs-CZ" b="1" u="sng" dirty="0"/>
            </a:br>
            <a:r>
              <a:rPr lang="cs-CZ" b="1" dirty="0">
                <a:solidFill>
                  <a:srgbClr val="FF0000"/>
                </a:solidFill>
              </a:rPr>
              <a:t>A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- </a:t>
            </a:r>
            <a:r>
              <a:rPr lang="cs-CZ" b="1" dirty="0">
                <a:solidFill>
                  <a:srgbClr val="FF0000"/>
                </a:solidFill>
              </a:rPr>
              <a:t>korunka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>
                <a:solidFill>
                  <a:srgbClr val="0070C0"/>
                </a:solidFill>
              </a:rPr>
              <a:t>B</a:t>
            </a:r>
            <a:r>
              <a:rPr lang="cs-CZ" dirty="0"/>
              <a:t> - </a:t>
            </a:r>
            <a:r>
              <a:rPr lang="cs-CZ" b="1" dirty="0">
                <a:solidFill>
                  <a:srgbClr val="0070C0"/>
                </a:solidFill>
              </a:rPr>
              <a:t>kořen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1. zubní sklovina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2. zubovina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3. zubní dřeň</a:t>
            </a:r>
          </a:p>
          <a:p>
            <a:pPr marL="0" indent="0">
              <a:buNone/>
            </a:pPr>
            <a:r>
              <a:rPr lang="cs-CZ" dirty="0" smtClean="0"/>
              <a:t>4. dáseň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5. zubní cement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6. čelistní </a:t>
            </a:r>
            <a:r>
              <a:rPr lang="cs-CZ" dirty="0"/>
              <a:t>kost</a:t>
            </a:r>
            <a:br>
              <a:rPr lang="cs-CZ" dirty="0"/>
            </a:br>
            <a:r>
              <a:rPr lang="cs-CZ" dirty="0" smtClean="0"/>
              <a:t>7. céva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8. nerv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53220" y="6224678"/>
            <a:ext cx="7789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č. 4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9847961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Ústní hygiena</a:t>
            </a:r>
            <a:endParaRPr lang="cs-CZ" sz="32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132856"/>
            <a:ext cx="3240360" cy="3384376"/>
          </a:xfrm>
        </p:spPr>
      </p:pic>
      <p:pic>
        <p:nvPicPr>
          <p:cNvPr id="2050" name="Picture 2" descr="C:\Users\eliška\Desktop\Obrázky pp\zánět dásní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32856"/>
            <a:ext cx="2946598" cy="33843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707435" y="1196752"/>
            <a:ext cx="17224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ánět dásní</a:t>
            </a:r>
            <a:endParaRPr lang="cs-CZ" sz="2400" b="1" dirty="0"/>
          </a:p>
        </p:txBody>
      </p:sp>
      <p:cxnSp>
        <p:nvCxnSpPr>
          <p:cNvPr id="12" name="Přímá spojnice se šipkou 11"/>
          <p:cNvCxnSpPr/>
          <p:nvPr/>
        </p:nvCxnSpPr>
        <p:spPr>
          <a:xfrm>
            <a:off x="1043608" y="1658417"/>
            <a:ext cx="1080120" cy="15545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7236296" y="1658417"/>
            <a:ext cx="792088" cy="15545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83568" y="1196752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z</a:t>
            </a:r>
            <a:r>
              <a:rPr lang="cs-CZ" sz="2400" b="1" dirty="0" smtClean="0"/>
              <a:t>dravá dáseň</a:t>
            </a:r>
            <a:endParaRPr lang="cs-CZ" sz="2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067744" y="5555236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5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20494" y="5542410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6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8933786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Slinné </a:t>
            </a:r>
            <a:r>
              <a:rPr lang="cs-CZ" sz="3200" b="1" dirty="0"/>
              <a:t>ž</a:t>
            </a:r>
            <a:r>
              <a:rPr lang="cs-CZ" sz="3200" b="1" dirty="0" smtClean="0"/>
              <a:t>lázy člověka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82656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 ústech jsou uloženy slinné žlázy, které vylučují denně asi </a:t>
            </a:r>
            <a:r>
              <a:rPr lang="cs-CZ" sz="2800" b="1" dirty="0" smtClean="0"/>
              <a:t>1,5 litru </a:t>
            </a:r>
            <a:r>
              <a:rPr lang="cs-CZ" sz="2800" dirty="0" smtClean="0"/>
              <a:t>slin</a:t>
            </a:r>
          </a:p>
        </p:txBody>
      </p:sp>
      <p:pic>
        <p:nvPicPr>
          <p:cNvPr id="1026" name="Picture 2" descr="C:\Users\eliška\Desktop\Obrázky pp\slinné žláz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420888"/>
            <a:ext cx="3429000" cy="34563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5796136" y="3284984"/>
            <a:ext cx="720080" cy="10081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 flipV="1">
            <a:off x="5580112" y="5013176"/>
            <a:ext cx="936104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835696" y="4293096"/>
            <a:ext cx="122413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272808" y="2837754"/>
            <a:ext cx="183620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příušní žláza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72808" y="5646439"/>
            <a:ext cx="2477616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odčelistní    žláza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6262" y="3789041"/>
            <a:ext cx="2613570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odjazyková žláza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5887480"/>
            <a:ext cx="12961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7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1246549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Žaludek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216322"/>
            <a:ext cx="8229600" cy="492941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z dutiny ústní se jídlo posouvá do </a:t>
            </a:r>
            <a:r>
              <a:rPr lang="cs-CZ" sz="2800" b="1" dirty="0" smtClean="0"/>
              <a:t>hltanu, jícnu a žaludku</a:t>
            </a:r>
            <a:endParaRPr lang="cs-CZ" sz="2800" b="1" dirty="0"/>
          </a:p>
        </p:txBody>
      </p:sp>
      <p:pic>
        <p:nvPicPr>
          <p:cNvPr id="2050" name="Picture 2" descr="C:\Users\eliška\Desktop\Obrázky pp\žaludek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4"/>
            <a:ext cx="7180064" cy="377202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95936" y="2420888"/>
            <a:ext cx="1296144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žaludek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2818842"/>
            <a:ext cx="1008112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jícen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31640" y="3501008"/>
            <a:ext cx="936104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vrátník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99592" y="4797152"/>
            <a:ext cx="1368152" cy="5040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dvanáctník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995936" y="5517232"/>
            <a:ext cx="2088232" cy="4596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z</a:t>
            </a:r>
            <a:r>
              <a:rPr lang="cs-CZ" sz="2000" b="1" dirty="0" smtClean="0">
                <a:solidFill>
                  <a:schemeClr val="tx1"/>
                </a:solidFill>
              </a:rPr>
              <a:t>řasená sliznice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68230" y="4090876"/>
            <a:ext cx="1080120" cy="41824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sliznice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50160" y="4653136"/>
            <a:ext cx="1396380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s</a:t>
            </a:r>
            <a:r>
              <a:rPr lang="cs-CZ" sz="2000" b="1" dirty="0" smtClean="0">
                <a:solidFill>
                  <a:schemeClr val="tx1"/>
                </a:solidFill>
              </a:rPr>
              <a:t>valová vrstva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771728" y="5215396"/>
            <a:ext cx="1053332" cy="60367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v</a:t>
            </a:r>
            <a:r>
              <a:rPr lang="cs-CZ" b="1" dirty="0" smtClean="0">
                <a:solidFill>
                  <a:schemeClr val="tx1"/>
                </a:solidFill>
              </a:rPr>
              <a:t>nější stěna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2204864"/>
            <a:ext cx="1224136" cy="21602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3779912" y="6081732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8 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4526495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3200" b="1" dirty="0"/>
              <a:t>Játra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játra </a:t>
            </a:r>
            <a:r>
              <a:rPr lang="cs-CZ" sz="2400" b="1" dirty="0"/>
              <a:t>jsou největší žlázou v lidském těle</a:t>
            </a:r>
          </a:p>
          <a:p>
            <a:pPr marL="0" indent="0">
              <a:buNone/>
            </a:pPr>
            <a:r>
              <a:rPr lang="cs-CZ" sz="2400" dirty="0"/>
              <a:t>    (váží asi 1,5 kg)</a:t>
            </a:r>
          </a:p>
          <a:p>
            <a:pPr marL="0" indent="0">
              <a:buNone/>
            </a:pPr>
            <a:endParaRPr lang="cs-CZ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/>
              <a:t>v </a:t>
            </a:r>
            <a:r>
              <a:rPr lang="cs-CZ" sz="2400" dirty="0"/>
              <a:t>játrech </a:t>
            </a:r>
            <a:r>
              <a:rPr lang="cs-CZ" sz="2400" dirty="0" smtClean="0"/>
              <a:t>zanikají </a:t>
            </a:r>
            <a:r>
              <a:rPr lang="cs-CZ" sz="2400" dirty="0"/>
              <a:t>červené krvinky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b="1" dirty="0" smtClean="0"/>
              <a:t>v </a:t>
            </a:r>
            <a:r>
              <a:rPr lang="cs-CZ" sz="2400" b="1" dirty="0"/>
              <a:t>játrech vzniká </a:t>
            </a:r>
            <a:r>
              <a:rPr lang="cs-CZ" sz="2400" b="1" dirty="0" smtClean="0"/>
              <a:t>žluč</a:t>
            </a:r>
          </a:p>
          <a:p>
            <a:pPr marL="0" indent="0">
              <a:buNone/>
            </a:pPr>
            <a:endParaRPr lang="cs-CZ" sz="2400" b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/>
              <a:t>ž</a:t>
            </a:r>
            <a:r>
              <a:rPr lang="cs-CZ" sz="2400" dirty="0" smtClean="0"/>
              <a:t>luč částečně tráví tuky</a:t>
            </a:r>
          </a:p>
          <a:p>
            <a:pPr marL="0" indent="0">
              <a:buNone/>
            </a:pPr>
            <a:endParaRPr lang="cs-CZ" sz="24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2400" dirty="0" smtClean="0"/>
              <a:t>játra </a:t>
            </a:r>
            <a:r>
              <a:rPr lang="cs-CZ" sz="2400" dirty="0"/>
              <a:t>zachycují a zneškodňují </a:t>
            </a:r>
          </a:p>
          <a:p>
            <a:pPr marL="0" indent="0">
              <a:buNone/>
            </a:pPr>
            <a:r>
              <a:rPr lang="cs-CZ" sz="2400" dirty="0"/>
              <a:t>    škodlivé látky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eliška\Desktop\Obrázky pp\Liver2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132856"/>
            <a:ext cx="2235646" cy="3168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445907" y="4869160"/>
            <a:ext cx="792088" cy="28803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játra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37388" y="5315473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9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9050316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Slinivka břišní (pankreas)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asi </a:t>
            </a:r>
            <a:r>
              <a:rPr lang="cs-CZ" sz="2800" b="1" dirty="0"/>
              <a:t>18 cm </a:t>
            </a:r>
            <a:r>
              <a:rPr lang="cs-CZ" sz="2800" dirty="0"/>
              <a:t>dlouhá žláza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" name="Picture 2" descr="C:\Users\eliška\Desktop\Obrázky pp\slinivk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060848"/>
            <a:ext cx="4680520" cy="3816424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6" name="Obdélník 5"/>
          <p:cNvSpPr/>
          <p:nvPr/>
        </p:nvSpPr>
        <p:spPr>
          <a:xfrm>
            <a:off x="5796136" y="2080270"/>
            <a:ext cx="1224136" cy="41910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žaludek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436096" y="5445224"/>
            <a:ext cx="1152128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slinivka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059832" y="2852936"/>
            <a:ext cx="1872208" cy="36004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ž</a:t>
            </a:r>
            <a:r>
              <a:rPr lang="cs-CZ" sz="2000" b="1" dirty="0" smtClean="0">
                <a:solidFill>
                  <a:schemeClr val="tx1"/>
                </a:solidFill>
              </a:rPr>
              <a:t>lučový měchýř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3969060"/>
            <a:ext cx="1296144" cy="46805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žlučovod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63888" y="5445224"/>
            <a:ext cx="1368152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dvanáctník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83668" y="4942616"/>
            <a:ext cx="2376264" cy="4320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p</a:t>
            </a:r>
            <a:r>
              <a:rPr lang="cs-CZ" sz="2000" b="1" dirty="0" smtClean="0">
                <a:solidFill>
                  <a:schemeClr val="tx1"/>
                </a:solidFill>
              </a:rPr>
              <a:t>ankreatický vývod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771800" y="2289820"/>
            <a:ext cx="1368152" cy="4191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3972508" y="5913919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10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41296183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Tenké střevo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j</a:t>
            </a:r>
            <a:r>
              <a:rPr lang="cs-CZ" sz="2800" dirty="0" smtClean="0"/>
              <a:t>e část trávicí trubice mezi žaludkem a tlustým střevem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tenké střevo je dlouhé 3 – 5 metrů</a:t>
            </a:r>
          </a:p>
          <a:p>
            <a:pPr marL="0" indent="0">
              <a:buNone/>
            </a:pPr>
            <a:endParaRPr lang="cs-CZ" sz="2800" dirty="0" smtClean="0"/>
          </a:p>
        </p:txBody>
      </p:sp>
      <p:pic>
        <p:nvPicPr>
          <p:cNvPr id="1027" name="Picture 3" descr="C:\Users\eliška\Desktop\Obrázky pp\vnitře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852936"/>
            <a:ext cx="3024336" cy="32403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315000" y="5130502"/>
            <a:ext cx="1641376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/>
              <a:t>t</a:t>
            </a:r>
            <a:r>
              <a:rPr lang="cs-CZ" sz="2000" b="1" dirty="0" smtClean="0"/>
              <a:t>enké střevo</a:t>
            </a:r>
            <a:endParaRPr lang="cs-CZ" sz="2000" b="1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370784" y="5385045"/>
            <a:ext cx="194421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3743908" y="6135995"/>
            <a:ext cx="10801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11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7904153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Tlusté </a:t>
            </a:r>
            <a:r>
              <a:rPr lang="cs-CZ" sz="3200" b="1" dirty="0"/>
              <a:t>střevo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0060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j</a:t>
            </a:r>
            <a:r>
              <a:rPr lang="cs-CZ" sz="2800" dirty="0" smtClean="0"/>
              <a:t>e dlouhé 1 – 1,5m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t</a:t>
            </a:r>
            <a:r>
              <a:rPr lang="cs-CZ" sz="2800" dirty="0" smtClean="0"/>
              <a:t>voří jej slepé střevo, tračník vzestupný, příčný, sestupný</a:t>
            </a:r>
            <a:endParaRPr lang="cs-CZ" sz="2800" dirty="0"/>
          </a:p>
        </p:txBody>
      </p:sp>
      <p:pic>
        <p:nvPicPr>
          <p:cNvPr id="5122" name="Picture 2" descr="C:\Users\eliška\Desktop\Obrázky pp\vnitřek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20888"/>
            <a:ext cx="3054077" cy="352839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658878" y="4725144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3023828" y="4185084"/>
            <a:ext cx="1635050" cy="540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771800" y="5085184"/>
            <a:ext cx="1008112" cy="1080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5364088" y="4941168"/>
            <a:ext cx="904490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023828" y="5517232"/>
            <a:ext cx="972108" cy="1440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4555256" y="5661248"/>
            <a:ext cx="10968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6295218" y="4581128"/>
            <a:ext cx="2261630" cy="41404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t</a:t>
            </a:r>
            <a:r>
              <a:rPr lang="cs-CZ" sz="2000" b="1" dirty="0" smtClean="0">
                <a:solidFill>
                  <a:schemeClr val="tx1"/>
                </a:solidFill>
              </a:rPr>
              <a:t>račník vzestupný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02612" y="5517232"/>
            <a:ext cx="1131931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konečník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972600" y="32129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0170" y="4861769"/>
            <a:ext cx="2088232" cy="400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tračník sestupný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223628" y="3789040"/>
            <a:ext cx="1800200" cy="400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/>
              <a:t>t</a:t>
            </a:r>
            <a:r>
              <a:rPr lang="cs-CZ" sz="2000" b="1" dirty="0" smtClean="0"/>
              <a:t>račník příčný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439652" y="5717287"/>
            <a:ext cx="1584176" cy="40011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slepé střevo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82814" y="5992448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12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9896226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Onemocnění trávicí soustavy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o</a:t>
            </a:r>
            <a:r>
              <a:rPr lang="cs-CZ" sz="2800" dirty="0" smtClean="0"/>
              <a:t>nemocnění zubů – </a:t>
            </a:r>
            <a:r>
              <a:rPr lang="cs-CZ" sz="2800" b="1" dirty="0" smtClean="0"/>
              <a:t>zubní kaz, zubní kámen</a:t>
            </a:r>
          </a:p>
        </p:txBody>
      </p:sp>
      <p:pic>
        <p:nvPicPr>
          <p:cNvPr id="6146" name="Picture 2" descr="C:\Users\eliška\Desktop\Obrázky pp\zubní kámen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640" y="2429934"/>
            <a:ext cx="2743200" cy="36540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6444208" y="1844824"/>
            <a:ext cx="288032" cy="24482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6147" name="Picture 3" descr="C:\Users\eliška\Desktop\Obrázky pp\zubní kaz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3"/>
            <a:ext cx="2413000" cy="387914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3131840" y="1844824"/>
            <a:ext cx="1368152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1790874" y="6084006"/>
            <a:ext cx="12065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13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99584" y="6130649"/>
            <a:ext cx="11521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č. 14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34818966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Onemocnění trávicí soustavy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infekční onemocnění trávicí soustavy</a:t>
            </a:r>
          </a:p>
          <a:p>
            <a:pPr marL="0" indent="0">
              <a:buNone/>
            </a:pPr>
            <a:r>
              <a:rPr lang="cs-CZ" sz="2800" dirty="0"/>
              <a:t>    - </a:t>
            </a:r>
            <a:r>
              <a:rPr lang="cs-CZ" sz="2800" b="1" dirty="0"/>
              <a:t>salmonelóza</a:t>
            </a:r>
            <a:r>
              <a:rPr lang="cs-CZ" sz="2800" dirty="0"/>
              <a:t> (průjmy, zvracení, horečka</a:t>
            </a:r>
          </a:p>
          <a:p>
            <a:pPr marL="0" indent="0">
              <a:buNone/>
            </a:pPr>
            <a:r>
              <a:rPr lang="cs-CZ" sz="2800" dirty="0"/>
              <a:t>    - infekční zánět jater (</a:t>
            </a:r>
            <a:r>
              <a:rPr lang="cs-CZ" sz="2800" b="1" dirty="0"/>
              <a:t>žloutenka</a:t>
            </a:r>
            <a:r>
              <a:rPr lang="cs-CZ" sz="2800" dirty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porucha příjmu potravy</a:t>
            </a:r>
          </a:p>
          <a:p>
            <a:pPr marL="0" indent="0">
              <a:buNone/>
            </a:pPr>
            <a:r>
              <a:rPr lang="cs-CZ" sz="2800" dirty="0"/>
              <a:t>    - </a:t>
            </a:r>
            <a:r>
              <a:rPr lang="cs-CZ" sz="2800" b="1" dirty="0"/>
              <a:t>mentální anorexie </a:t>
            </a:r>
            <a:r>
              <a:rPr lang="cs-CZ" sz="2800" dirty="0"/>
              <a:t>(strach z nadváhy, nemocný </a:t>
            </a:r>
          </a:p>
          <a:p>
            <a:pPr marL="0" indent="0">
              <a:buNone/>
            </a:pPr>
            <a:r>
              <a:rPr lang="cs-CZ" sz="2800" dirty="0"/>
              <a:t>      může být v ohrožení života </a:t>
            </a:r>
          </a:p>
          <a:p>
            <a:pPr marL="0" indent="0">
              <a:buNone/>
            </a:pPr>
            <a:r>
              <a:rPr lang="cs-CZ" sz="2800" dirty="0"/>
              <a:t>    - </a:t>
            </a:r>
            <a:r>
              <a:rPr lang="cs-CZ" sz="2800" b="1" dirty="0"/>
              <a:t>bulimie </a:t>
            </a:r>
            <a:r>
              <a:rPr lang="cs-CZ" sz="2800" dirty="0"/>
              <a:t>(hladovění </a:t>
            </a:r>
            <a:r>
              <a:rPr lang="cs-CZ" sz="2800" dirty="0" smtClean="0"/>
              <a:t>střídají </a:t>
            </a:r>
            <a:r>
              <a:rPr lang="cs-CZ" sz="2800" dirty="0"/>
              <a:t>záchvaty žravosti)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dirty="0"/>
              <a:t>nadváha</a:t>
            </a:r>
            <a:r>
              <a:rPr lang="cs-CZ" sz="2800" dirty="0"/>
              <a:t> (obezita) – vyšší příjem tuků a cukrů, málo pohybu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20884463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Jaké chutě vnímáme pomocí jazyka?</a:t>
            </a:r>
          </a:p>
          <a:p>
            <a:pPr marL="0" indent="0">
              <a:buNone/>
            </a:pPr>
            <a:r>
              <a:rPr lang="cs-CZ" dirty="0" smtClean="0"/>
              <a:t>Jak se dělí zuby?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/>
              <a:t>Kolik zubů má mléčný chrup?</a:t>
            </a:r>
          </a:p>
          <a:p>
            <a:pPr marL="0" indent="0">
              <a:buNone/>
            </a:pPr>
            <a:r>
              <a:rPr lang="cs-CZ" dirty="0" smtClean="0"/>
              <a:t>Kolik zubů má trvalý chrup?</a:t>
            </a:r>
          </a:p>
          <a:p>
            <a:pPr marL="0" indent="0">
              <a:buNone/>
            </a:pPr>
            <a:r>
              <a:rPr lang="cs-CZ" dirty="0" smtClean="0"/>
              <a:t>Jaké množství slin se denně vytvoří?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lané, sladké, kyselé, hořké</a:t>
            </a: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řezáky, špičáky, zuby třenové a stoličky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20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32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asi 1,5 litru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057894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Jak je dlouhé tenké střevo?</a:t>
            </a:r>
          </a:p>
          <a:p>
            <a:pPr marL="0" indent="0">
              <a:buNone/>
            </a:pPr>
            <a:r>
              <a:rPr lang="cs-CZ" dirty="0" smtClean="0"/>
              <a:t>Jak je dlouhé tlusté střevo?</a:t>
            </a:r>
          </a:p>
          <a:p>
            <a:pPr marL="0" indent="0">
              <a:buNone/>
            </a:pPr>
            <a:r>
              <a:rPr lang="cs-CZ" dirty="0" smtClean="0"/>
              <a:t>Uveď největší žlázu v lidském těle a její váhu</a:t>
            </a:r>
          </a:p>
          <a:p>
            <a:pPr marL="0" indent="0">
              <a:buNone/>
            </a:pPr>
            <a:r>
              <a:rPr lang="cs-CZ" dirty="0" smtClean="0"/>
              <a:t>Co vzniká v játrech?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 se nazývá první část tlustého střeva?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628800"/>
            <a:ext cx="4038600" cy="48531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 – 5 metrů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a</a:t>
            </a:r>
            <a:r>
              <a:rPr lang="cs-CZ" dirty="0" smtClean="0"/>
              <a:t>si 1,5 metru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átra, asi 1,5kg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ž</a:t>
            </a:r>
            <a:r>
              <a:rPr lang="cs-CZ" dirty="0" smtClean="0"/>
              <a:t>luč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s</a:t>
            </a:r>
            <a:r>
              <a:rPr lang="cs-CZ" dirty="0" smtClean="0"/>
              <a:t>lepé střevo</a:t>
            </a:r>
          </a:p>
        </p:txBody>
      </p:sp>
    </p:spTree>
    <p:extLst>
      <p:ext uri="{BB962C8B-B14F-4D97-AF65-F5344CB8AC3E}">
        <p14:creationId xmlns="" xmlns:p14="http://schemas.microsoft.com/office/powerpoint/2010/main" val="7993411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Shrnutí učiva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Jaká infekční onemocnění trávicí soustavy znáš?</a:t>
            </a:r>
          </a:p>
          <a:p>
            <a:pPr marL="0" indent="0">
              <a:buNone/>
            </a:pPr>
            <a:r>
              <a:rPr lang="cs-CZ" dirty="0" smtClean="0"/>
              <a:t>Co způsobuje infekční zánět jater (žloutenku)?</a:t>
            </a:r>
          </a:p>
          <a:p>
            <a:pPr marL="0" indent="0">
              <a:buNone/>
            </a:pPr>
            <a:r>
              <a:rPr lang="cs-CZ" dirty="0" smtClean="0"/>
              <a:t>Vyjmenuj poruchy příjmu potravy</a:t>
            </a:r>
          </a:p>
          <a:p>
            <a:pPr marL="0" indent="0">
              <a:buNone/>
            </a:pPr>
            <a:r>
              <a:rPr lang="cs-CZ" dirty="0" smtClean="0"/>
              <a:t>Co je hlavní příčinou nadváhy?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Jak  pečuješ o své zuby?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almonelóza, žloutenka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cs-CZ" dirty="0" smtClean="0"/>
              <a:t>špinavé ruce a neomyté potraviny, viry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m</a:t>
            </a:r>
            <a:r>
              <a:rPr lang="cs-CZ" dirty="0" smtClean="0"/>
              <a:t>entální anorexie, bulimie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v</a:t>
            </a:r>
            <a:r>
              <a:rPr lang="cs-CZ" dirty="0" smtClean="0"/>
              <a:t>yšší příjem tuků a cukrů, málo pohybu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7228767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Použitá literatura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SKÝBOVÁ, J. Přírodopis, Biologie člověka. Praha: Septima, s.r.o., 2012. 70 s. ISBN 978-80-7216-303-8.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KANTOREK, J., JURČÁK, J., FRONĚK, J. a kol. Přírodopis 8. Praha: PRODOS spol. s r. o., 1999. 127 s. ISBN 80-7230-040-7.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137691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900" dirty="0"/>
              <a:t>Obrázek č. </a:t>
            </a:r>
            <a:r>
              <a:rPr lang="cs-CZ" sz="1900" dirty="0" smtClean="0"/>
              <a:t>1:</a:t>
            </a:r>
            <a:endParaRPr lang="cs-CZ" sz="1900" dirty="0"/>
          </a:p>
          <a:p>
            <a:pPr>
              <a:buNone/>
            </a:pPr>
            <a:r>
              <a:rPr lang="en-US" sz="1900" dirty="0"/>
              <a:t>[cit. 2013</a:t>
            </a:r>
            <a:r>
              <a:rPr lang="cs-CZ" sz="1900" dirty="0"/>
              <a:t>-14-08</a:t>
            </a:r>
            <a:r>
              <a:rPr lang="en-US" sz="1900" dirty="0"/>
              <a:t>]. </a:t>
            </a:r>
            <a:r>
              <a:rPr lang="en-US" sz="1900" dirty="0" err="1"/>
              <a:t>Dostupný</a:t>
            </a:r>
            <a:r>
              <a:rPr lang="en-US" sz="1900" dirty="0"/>
              <a:t> pod </a:t>
            </a:r>
            <a:r>
              <a:rPr lang="en-US" sz="1900" dirty="0" err="1"/>
              <a:t>licencí</a:t>
            </a:r>
            <a:r>
              <a:rPr lang="en-US" sz="1900" dirty="0"/>
              <a:t> </a:t>
            </a:r>
            <a:r>
              <a:rPr lang="en-US" sz="1900" dirty="0" err="1"/>
              <a:t>Creativ</a:t>
            </a:r>
            <a:r>
              <a:rPr lang="en-US" sz="1900" dirty="0"/>
              <a:t> Commons </a:t>
            </a:r>
            <a:r>
              <a:rPr lang="en-US" sz="1900" dirty="0" err="1"/>
              <a:t>na</a:t>
            </a:r>
            <a:r>
              <a:rPr lang="en-US" sz="1900" dirty="0"/>
              <a:t> WWW:</a:t>
            </a:r>
            <a:endParaRPr lang="cs-CZ" sz="1900" dirty="0">
              <a:hlinkClick r:id="rId3"/>
            </a:endParaRPr>
          </a:p>
          <a:p>
            <a:pPr marL="0" indent="0">
              <a:buNone/>
            </a:pPr>
            <a:r>
              <a:rPr lang="en-US" sz="1900" b="1" dirty="0">
                <a:solidFill>
                  <a:srgbClr val="0070C0"/>
                </a:solidFill>
              </a:rPr>
              <a:t>&lt; </a:t>
            </a:r>
            <a:r>
              <a:rPr lang="cs-CZ" sz="1900" dirty="0">
                <a:hlinkClick r:id="rId3"/>
              </a:rPr>
              <a:t>http://cs.wikipedia.org/wiki/%C5%BDaludek</a:t>
            </a:r>
            <a:r>
              <a:rPr lang="en-US" sz="1900" b="1" dirty="0">
                <a:solidFill>
                  <a:srgbClr val="0070C0"/>
                </a:solidFill>
              </a:rPr>
              <a:t>&gt;</a:t>
            </a:r>
            <a:endParaRPr lang="cs-CZ" sz="1900" b="1" dirty="0">
              <a:solidFill>
                <a:srgbClr val="0070C0"/>
              </a:solidFill>
            </a:endParaRPr>
          </a:p>
          <a:p>
            <a:pPr>
              <a:buNone/>
            </a:pPr>
            <a:endParaRPr lang="cs-CZ" sz="1900" dirty="0"/>
          </a:p>
          <a:p>
            <a:pPr>
              <a:buNone/>
            </a:pPr>
            <a:r>
              <a:rPr lang="cs-CZ" sz="1900" dirty="0"/>
              <a:t>Obrázek </a:t>
            </a:r>
            <a:r>
              <a:rPr lang="cs-CZ" sz="1900" dirty="0" smtClean="0"/>
              <a:t>č. 2:</a:t>
            </a:r>
            <a:endParaRPr lang="cs-CZ" sz="1900" dirty="0"/>
          </a:p>
          <a:p>
            <a:pPr>
              <a:buNone/>
            </a:pPr>
            <a:r>
              <a:rPr lang="en-US" sz="2000" dirty="0"/>
              <a:t>[cit. 2013</a:t>
            </a:r>
            <a:r>
              <a:rPr lang="cs-CZ" sz="2000" dirty="0"/>
              <a:t>-14-08</a:t>
            </a:r>
            <a:r>
              <a:rPr lang="en-US" sz="2000" dirty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pod </a:t>
            </a:r>
            <a:r>
              <a:rPr lang="en-US" sz="2000" dirty="0" err="1"/>
              <a:t>licencí</a:t>
            </a:r>
            <a:r>
              <a:rPr lang="en-US" sz="2000" dirty="0"/>
              <a:t> </a:t>
            </a:r>
            <a:r>
              <a:rPr lang="en-US" sz="2000" dirty="0" err="1"/>
              <a:t>Creativ</a:t>
            </a:r>
            <a:r>
              <a:rPr lang="en-US" sz="2000" dirty="0"/>
              <a:t> Commons </a:t>
            </a:r>
            <a:r>
              <a:rPr lang="en-US" sz="2000" dirty="0" err="1"/>
              <a:t>na</a:t>
            </a:r>
            <a:r>
              <a:rPr lang="en-US" sz="2000" dirty="0"/>
              <a:t> WWW:</a:t>
            </a:r>
            <a:endParaRPr lang="cs-CZ" sz="2000" dirty="0"/>
          </a:p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&lt; </a:t>
            </a:r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commons.wikimedia.org/wiki/File:Gray1004.png</a:t>
            </a:r>
            <a:r>
              <a:rPr lang="en-US" sz="2000" b="1" dirty="0">
                <a:solidFill>
                  <a:srgbClr val="0070C0"/>
                </a:solidFill>
              </a:rPr>
              <a:t>&gt;</a:t>
            </a:r>
            <a:endParaRPr lang="cs-CZ" sz="2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/>
              <a:t>Obrázek č. </a:t>
            </a:r>
            <a:r>
              <a:rPr lang="cs-CZ" sz="2000" dirty="0" smtClean="0"/>
              <a:t> 3:</a:t>
            </a:r>
            <a:endParaRPr lang="cs-CZ" sz="2000" dirty="0"/>
          </a:p>
          <a:p>
            <a:pPr>
              <a:buNone/>
            </a:pPr>
            <a:r>
              <a:rPr lang="en-US" sz="2000" dirty="0"/>
              <a:t>[cit. 2013</a:t>
            </a:r>
            <a:r>
              <a:rPr lang="cs-CZ" sz="2000" dirty="0"/>
              <a:t>-14-08</a:t>
            </a:r>
            <a:r>
              <a:rPr lang="en-US" sz="2000" dirty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pod </a:t>
            </a:r>
            <a:r>
              <a:rPr lang="en-US" sz="2000" dirty="0" err="1"/>
              <a:t>licencí</a:t>
            </a:r>
            <a:r>
              <a:rPr lang="en-US" sz="2000" dirty="0"/>
              <a:t> </a:t>
            </a:r>
            <a:r>
              <a:rPr lang="en-US" sz="2000" dirty="0" err="1"/>
              <a:t>Creativ</a:t>
            </a:r>
            <a:r>
              <a:rPr lang="en-US" sz="2000" dirty="0"/>
              <a:t> Commons </a:t>
            </a:r>
            <a:r>
              <a:rPr lang="en-US" sz="2000" dirty="0" err="1"/>
              <a:t>na</a:t>
            </a:r>
            <a:r>
              <a:rPr lang="en-US" sz="2000" dirty="0"/>
              <a:t> WWW:</a:t>
            </a:r>
            <a:endParaRPr lang="cs-CZ" sz="2000" dirty="0"/>
          </a:p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&lt; </a:t>
            </a:r>
            <a:r>
              <a:rPr lang="cs-CZ" sz="2000" dirty="0" smtClean="0">
                <a:hlinkClick r:id="rId5"/>
              </a:rPr>
              <a:t>http</a:t>
            </a:r>
            <a:r>
              <a:rPr lang="cs-CZ" sz="2000" dirty="0">
                <a:hlinkClick r:id="rId5"/>
              </a:rPr>
              <a:t>://</a:t>
            </a:r>
            <a:r>
              <a:rPr lang="cs-CZ" sz="2000" dirty="0" smtClean="0">
                <a:hlinkClick r:id="rId5"/>
              </a:rPr>
              <a:t>commons.wikimedia.org/wiki/File:Gray1002.png</a:t>
            </a:r>
            <a:r>
              <a:rPr lang="en-US" sz="2000" b="1" dirty="0">
                <a:solidFill>
                  <a:srgbClr val="0070C0"/>
                </a:solidFill>
              </a:rPr>
              <a:t>&gt;</a:t>
            </a:r>
            <a:endParaRPr lang="cs-CZ" sz="2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/>
              <a:t>Obrázek č. </a:t>
            </a:r>
            <a:r>
              <a:rPr lang="cs-CZ" sz="2000" dirty="0" smtClean="0"/>
              <a:t>4:</a:t>
            </a:r>
            <a:endParaRPr lang="cs-CZ" sz="2000" dirty="0"/>
          </a:p>
          <a:p>
            <a:pPr>
              <a:buNone/>
            </a:pPr>
            <a:r>
              <a:rPr lang="en-US" sz="2000" dirty="0"/>
              <a:t>[cit. 2013</a:t>
            </a:r>
            <a:r>
              <a:rPr lang="cs-CZ" sz="2000" dirty="0"/>
              <a:t>-14-08</a:t>
            </a:r>
            <a:r>
              <a:rPr lang="en-US" sz="2000" dirty="0"/>
              <a:t>]. </a:t>
            </a:r>
            <a:r>
              <a:rPr lang="en-US" sz="2000" dirty="0" err="1"/>
              <a:t>Dostupný</a:t>
            </a:r>
            <a:r>
              <a:rPr lang="en-US" sz="2000" dirty="0"/>
              <a:t> pod </a:t>
            </a:r>
            <a:r>
              <a:rPr lang="en-US" sz="2000" dirty="0" err="1"/>
              <a:t>licencí</a:t>
            </a:r>
            <a:r>
              <a:rPr lang="en-US" sz="2000" dirty="0"/>
              <a:t> </a:t>
            </a:r>
            <a:r>
              <a:rPr lang="en-US" sz="2000" dirty="0" err="1"/>
              <a:t>Creativ</a:t>
            </a:r>
            <a:r>
              <a:rPr lang="en-US" sz="2000" dirty="0"/>
              <a:t> Commons </a:t>
            </a:r>
            <a:r>
              <a:rPr lang="en-US" sz="2000" dirty="0" err="1"/>
              <a:t>na</a:t>
            </a:r>
            <a:r>
              <a:rPr lang="en-US" sz="2000" dirty="0"/>
              <a:t> WWW:</a:t>
            </a:r>
            <a:endParaRPr lang="cs-CZ" sz="2000" dirty="0"/>
          </a:p>
          <a:p>
            <a:pPr marL="0" indent="0">
              <a:buNone/>
            </a:pPr>
            <a:r>
              <a:rPr lang="en-US" sz="2000" b="1" dirty="0">
                <a:solidFill>
                  <a:srgbClr val="0070C0"/>
                </a:solidFill>
              </a:rPr>
              <a:t>&lt; </a:t>
            </a:r>
            <a:r>
              <a:rPr lang="cs-CZ" sz="2000" dirty="0">
                <a:hlinkClick r:id="rId6"/>
              </a:rPr>
              <a:t>http://cs.wikipedia.org/wiki/Soubor:Tooth_section_international.png</a:t>
            </a:r>
            <a:r>
              <a:rPr lang="en-US" sz="2000" b="1" dirty="0">
                <a:solidFill>
                  <a:srgbClr val="0070C0"/>
                </a:solidFill>
              </a:rPr>
              <a:t>&gt;</a:t>
            </a:r>
            <a:endParaRPr lang="cs-CZ" sz="20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57494258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Obrázek </a:t>
            </a:r>
            <a:r>
              <a:rPr lang="cs-CZ" sz="1800" dirty="0"/>
              <a:t>č. </a:t>
            </a:r>
            <a:r>
              <a:rPr lang="cs-CZ" sz="1800" dirty="0" smtClean="0"/>
              <a:t>5: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-14-08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>
              <a:hlinkClick r:id="rId3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commons.wikimedia.org/wiki/File:Zdrava_dasen.jpg</a:t>
            </a:r>
            <a:r>
              <a:rPr lang="en-US" sz="1800" b="1" dirty="0">
                <a:solidFill>
                  <a:srgbClr val="0070C0"/>
                </a:solidFill>
                <a:hlinkClick r:id="rId4"/>
              </a:rPr>
              <a:t> </a:t>
            </a:r>
            <a:r>
              <a:rPr lang="en-US" sz="1800" b="1" dirty="0" smtClean="0">
                <a:solidFill>
                  <a:srgbClr val="0070C0"/>
                </a:solidFill>
              </a:rPr>
              <a:t>&gt;</a:t>
            </a:r>
            <a:endParaRPr lang="cs-CZ" sz="18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800" dirty="0"/>
          </a:p>
          <a:p>
            <a:pPr>
              <a:buNone/>
            </a:pPr>
            <a:r>
              <a:rPr lang="en-US" sz="1800" b="1" dirty="0" smtClean="0">
                <a:solidFill>
                  <a:srgbClr val="0070C0"/>
                </a:solidFill>
              </a:rPr>
              <a:t> </a:t>
            </a:r>
            <a:r>
              <a:rPr lang="cs-CZ" sz="1800" dirty="0"/>
              <a:t>Obrázek č. </a:t>
            </a:r>
            <a:r>
              <a:rPr lang="cs-CZ" sz="1800" dirty="0" smtClean="0"/>
              <a:t>6: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-14-08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>
              <a:hlinkClick r:id="rId3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 smtClean="0">
                <a:hlinkClick r:id="rId5"/>
              </a:rPr>
              <a:t>http</a:t>
            </a:r>
            <a:r>
              <a:rPr lang="cs-CZ" sz="1800" dirty="0">
                <a:hlinkClick r:id="rId5"/>
              </a:rPr>
              <a:t>://</a:t>
            </a:r>
            <a:r>
              <a:rPr lang="cs-CZ" sz="1800" dirty="0" smtClean="0">
                <a:hlinkClick r:id="rId5"/>
              </a:rPr>
              <a:t>commons.wikimedia.org/wiki/File:Gingivitida.jpg</a:t>
            </a:r>
            <a:r>
              <a:rPr lang="en-US" sz="1800" b="1" dirty="0" smtClean="0">
                <a:solidFill>
                  <a:srgbClr val="0070C0"/>
                </a:solidFill>
              </a:rPr>
              <a:t>&gt;</a:t>
            </a:r>
            <a:endParaRPr lang="cs-CZ" sz="18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800" dirty="0"/>
          </a:p>
          <a:p>
            <a:pPr>
              <a:buNone/>
            </a:pPr>
            <a:r>
              <a:rPr lang="cs-CZ" sz="1800" dirty="0"/>
              <a:t>Obrázek č.  </a:t>
            </a:r>
            <a:r>
              <a:rPr lang="cs-CZ" sz="1800" dirty="0" smtClean="0"/>
              <a:t>7: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-14-08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>
                <a:hlinkClick r:id="rId6"/>
              </a:rPr>
              <a:t>http://cs.wikipedia.org/wiki/Soubor:Illu_quiz_hn_02.jpg</a:t>
            </a:r>
            <a:r>
              <a:rPr lang="en-US" sz="1800" b="1" dirty="0">
                <a:solidFill>
                  <a:srgbClr val="0070C0"/>
                </a:solidFill>
              </a:rPr>
              <a:t>&gt;</a:t>
            </a:r>
            <a:endParaRPr lang="cs-CZ" sz="1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8: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-14-08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 smtClean="0">
                <a:hlinkClick r:id="rId7"/>
              </a:rPr>
              <a:t>http</a:t>
            </a:r>
            <a:r>
              <a:rPr lang="cs-CZ" sz="1800" dirty="0">
                <a:hlinkClick r:id="rId7"/>
              </a:rPr>
              <a:t>://</a:t>
            </a:r>
            <a:r>
              <a:rPr lang="cs-CZ" sz="1800" dirty="0" smtClean="0">
                <a:hlinkClick r:id="rId7"/>
              </a:rPr>
              <a:t>commons.wikimedia.org/wiki/File:Illu_stomach2.jpg</a:t>
            </a:r>
            <a:r>
              <a:rPr lang="en-US" sz="1800" b="1" dirty="0">
                <a:solidFill>
                  <a:srgbClr val="0070C0"/>
                </a:solidFill>
              </a:rPr>
              <a:t>&gt;</a:t>
            </a:r>
            <a:endParaRPr lang="cs-CZ" sz="1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sz="1800" dirty="0"/>
              <a:t> </a:t>
            </a:r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6792109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Internetové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3285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/>
              <a:t>Obrázek č.  </a:t>
            </a:r>
            <a:r>
              <a:rPr lang="cs-CZ" sz="1800" dirty="0" smtClean="0"/>
              <a:t>9: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-14-08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u="sng" dirty="0" smtClean="0">
                <a:hlinkClick r:id="rId2"/>
              </a:rPr>
              <a:t>http</a:t>
            </a:r>
            <a:r>
              <a:rPr lang="cs-CZ" sz="1800" u="sng" dirty="0">
                <a:hlinkClick r:id="rId2"/>
              </a:rPr>
              <a:t>://</a:t>
            </a:r>
            <a:r>
              <a:rPr lang="cs-CZ" sz="1800" u="sng" dirty="0" smtClean="0">
                <a:hlinkClick r:id="rId2"/>
              </a:rPr>
              <a:t>commons.wikimedia.org/wiki/File:Liver2.png</a:t>
            </a:r>
            <a:r>
              <a:rPr lang="en-US" sz="1800" b="1" dirty="0" smtClean="0">
                <a:solidFill>
                  <a:srgbClr val="0070C0"/>
                </a:solidFill>
              </a:rPr>
              <a:t>&gt;</a:t>
            </a:r>
            <a:endParaRPr lang="cs-CZ" sz="1800" dirty="0"/>
          </a:p>
          <a:p>
            <a:pPr marL="0" indent="0">
              <a:buNone/>
            </a:pPr>
            <a:r>
              <a:rPr lang="cs-CZ" sz="1800" dirty="0"/>
              <a:t> </a:t>
            </a:r>
          </a:p>
          <a:p>
            <a:pPr>
              <a:buNone/>
            </a:pPr>
            <a:r>
              <a:rPr lang="cs-CZ" sz="1800" dirty="0" smtClean="0"/>
              <a:t>Obrázek </a:t>
            </a:r>
            <a:r>
              <a:rPr lang="cs-CZ" sz="1800" dirty="0"/>
              <a:t>č. </a:t>
            </a:r>
            <a:r>
              <a:rPr lang="cs-CZ" sz="1800" dirty="0" smtClean="0"/>
              <a:t>10: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 smtClean="0"/>
              <a:t>-14-08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</a:t>
            </a:r>
            <a:r>
              <a:rPr lang="en-US" sz="1800" dirty="0" smtClean="0"/>
              <a:t>:</a:t>
            </a:r>
            <a:endParaRPr lang="cs-CZ" sz="1800" dirty="0" smtClean="0"/>
          </a:p>
          <a:p>
            <a:pPr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commons.wikimedia.org/wiki/File:Illu_pancrease.jpg</a:t>
            </a:r>
            <a:r>
              <a:rPr lang="en-US" sz="1800" b="1" dirty="0" smtClean="0">
                <a:solidFill>
                  <a:srgbClr val="0070C0"/>
                </a:solidFill>
              </a:rPr>
              <a:t>&gt;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11:</a:t>
            </a:r>
          </a:p>
          <a:p>
            <a:pPr>
              <a:buNone/>
            </a:pPr>
            <a:r>
              <a:rPr lang="en-US" sz="1800" dirty="0" smtClean="0"/>
              <a:t>[</a:t>
            </a:r>
            <a:r>
              <a:rPr lang="en-US" sz="1800" dirty="0"/>
              <a:t>cit. 2013</a:t>
            </a:r>
            <a:r>
              <a:rPr lang="cs-CZ" sz="1800" dirty="0" smtClean="0"/>
              <a:t>-14-08</a:t>
            </a:r>
            <a:r>
              <a:rPr lang="en-US" sz="1800" dirty="0"/>
              <a:t>]. </a:t>
            </a:r>
            <a:r>
              <a:rPr lang="cs-CZ" sz="1800" dirty="0" smtClean="0"/>
              <a:t>Volně dostupné </a:t>
            </a:r>
            <a:r>
              <a:rPr lang="en-US" sz="1800" dirty="0" err="1" smtClean="0"/>
              <a:t>na</a:t>
            </a:r>
            <a:r>
              <a:rPr lang="en-US" sz="1800" dirty="0" smtClean="0"/>
              <a:t> </a:t>
            </a:r>
            <a:r>
              <a:rPr lang="en-US" sz="1800" dirty="0"/>
              <a:t>WWW</a:t>
            </a:r>
            <a:r>
              <a:rPr lang="en-US" sz="1800" dirty="0" smtClean="0"/>
              <a:t>:</a:t>
            </a:r>
            <a:endParaRPr lang="cs-CZ" sz="1800" dirty="0" smtClean="0"/>
          </a:p>
          <a:p>
            <a:pPr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u="sng" dirty="0" smtClean="0">
                <a:hlinkClick r:id="rId4"/>
              </a:rPr>
              <a:t>http</a:t>
            </a:r>
            <a:r>
              <a:rPr lang="cs-CZ" sz="1800" u="sng" dirty="0">
                <a:hlinkClick r:id="rId4"/>
              </a:rPr>
              <a:t>://</a:t>
            </a:r>
            <a:r>
              <a:rPr lang="cs-CZ" sz="1800" u="sng" dirty="0" smtClean="0">
                <a:hlinkClick r:id="rId4"/>
              </a:rPr>
              <a:t>www.edupics.com/image-internal-organs-i10692.html</a:t>
            </a:r>
            <a:r>
              <a:rPr lang="en-US" sz="1800" b="1" dirty="0" smtClean="0">
                <a:solidFill>
                  <a:srgbClr val="0070C0"/>
                </a:solidFill>
              </a:rPr>
              <a:t>&gt;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/>
              <a:t>Obrázek č. </a:t>
            </a:r>
            <a:r>
              <a:rPr lang="cs-CZ" sz="1800" dirty="0" smtClean="0"/>
              <a:t>12: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-14-08</a:t>
            </a:r>
            <a:r>
              <a:rPr lang="en-US" sz="1800" dirty="0"/>
              <a:t>]. </a:t>
            </a:r>
            <a:r>
              <a:rPr lang="cs-CZ" sz="1800" dirty="0" smtClean="0"/>
              <a:t>Volně dostupné </a:t>
            </a:r>
            <a:r>
              <a:rPr lang="en-US" sz="1800" dirty="0" err="1" smtClean="0"/>
              <a:t>na</a:t>
            </a:r>
            <a:r>
              <a:rPr lang="en-US" sz="1800" dirty="0" smtClean="0"/>
              <a:t> </a:t>
            </a:r>
            <a:r>
              <a:rPr lang="en-US" sz="1800" dirty="0"/>
              <a:t>WWW: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 </a:t>
            </a:r>
            <a:r>
              <a:rPr lang="en-US" sz="1800" b="1" dirty="0">
                <a:solidFill>
                  <a:srgbClr val="0070C0"/>
                </a:solidFill>
              </a:rPr>
              <a:t> &lt; </a:t>
            </a:r>
            <a:r>
              <a:rPr lang="cs-CZ" sz="1800" u="sng" dirty="0" smtClean="0">
                <a:hlinkClick r:id="rId4"/>
              </a:rPr>
              <a:t>http</a:t>
            </a:r>
            <a:r>
              <a:rPr lang="cs-CZ" sz="1800" u="sng" dirty="0">
                <a:hlinkClick r:id="rId4"/>
              </a:rPr>
              <a:t>://</a:t>
            </a:r>
            <a:r>
              <a:rPr lang="cs-CZ" sz="1800" u="sng" dirty="0" smtClean="0">
                <a:hlinkClick r:id="rId4"/>
              </a:rPr>
              <a:t>www.edupics.com/image-internal-organs-i10692.html</a:t>
            </a:r>
            <a:r>
              <a:rPr lang="en-US" sz="1800" b="1" dirty="0">
                <a:solidFill>
                  <a:srgbClr val="0070C0"/>
                </a:solidFill>
              </a:rPr>
              <a:t>&gt;</a:t>
            </a:r>
            <a:endParaRPr lang="cs-CZ" sz="1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1800" dirty="0"/>
          </a:p>
          <a:p>
            <a:pPr>
              <a:buNone/>
            </a:pP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200" b="1" dirty="0"/>
              <a:t>Internetové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740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 smtClean="0"/>
              <a:t>Obrázek </a:t>
            </a:r>
            <a:r>
              <a:rPr lang="cs-CZ" sz="1800" dirty="0"/>
              <a:t>č. </a:t>
            </a:r>
            <a:r>
              <a:rPr lang="cs-CZ" sz="1800" dirty="0" smtClean="0"/>
              <a:t>13: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-14-08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 marL="0" indent="0"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 smtClean="0">
                <a:hlinkClick r:id="rId3"/>
              </a:rPr>
              <a:t>http</a:t>
            </a:r>
            <a:r>
              <a:rPr lang="cs-CZ" sz="1800" dirty="0">
                <a:hlinkClick r:id="rId3"/>
              </a:rPr>
              <a:t>://</a:t>
            </a:r>
            <a:r>
              <a:rPr lang="cs-CZ" sz="1800" dirty="0" smtClean="0">
                <a:hlinkClick r:id="rId3"/>
              </a:rPr>
              <a:t>commons.wikimedia.org/wiki/File:Toothdecay.png</a:t>
            </a:r>
            <a:r>
              <a:rPr lang="en-US" sz="1800" b="1" dirty="0">
                <a:solidFill>
                  <a:srgbClr val="0070C0"/>
                </a:solidFill>
              </a:rPr>
              <a:t>&gt;</a:t>
            </a:r>
            <a:endParaRPr lang="cs-CZ" sz="1800" b="1" dirty="0">
              <a:solidFill>
                <a:srgbClr val="0070C0"/>
              </a:solidFill>
            </a:endParaRPr>
          </a:p>
          <a:p>
            <a:pPr>
              <a:buNone/>
            </a:pPr>
            <a:endParaRPr lang="cs-CZ" sz="1800" dirty="0"/>
          </a:p>
          <a:p>
            <a:pPr>
              <a:buNone/>
            </a:pPr>
            <a:r>
              <a:rPr lang="cs-CZ" sz="1800" dirty="0" smtClean="0"/>
              <a:t>Obrázek </a:t>
            </a:r>
            <a:r>
              <a:rPr lang="cs-CZ" sz="1800" dirty="0"/>
              <a:t>č. </a:t>
            </a:r>
            <a:r>
              <a:rPr lang="cs-CZ" sz="1800" dirty="0" smtClean="0"/>
              <a:t>14:</a:t>
            </a:r>
            <a:endParaRPr lang="cs-CZ" sz="1800" dirty="0"/>
          </a:p>
          <a:p>
            <a:pPr>
              <a:buNone/>
            </a:pPr>
            <a:r>
              <a:rPr lang="en-US" sz="1800" dirty="0"/>
              <a:t>[cit. 2013</a:t>
            </a:r>
            <a:r>
              <a:rPr lang="cs-CZ" sz="1800" dirty="0"/>
              <a:t>-14-08</a:t>
            </a:r>
            <a:r>
              <a:rPr lang="en-US" sz="1800" dirty="0"/>
              <a:t>]. </a:t>
            </a:r>
            <a:r>
              <a:rPr lang="en-US" sz="1800" dirty="0" err="1"/>
              <a:t>Dostupný</a:t>
            </a:r>
            <a:r>
              <a:rPr lang="en-US" sz="1800" dirty="0"/>
              <a:t> pod </a:t>
            </a:r>
            <a:r>
              <a:rPr lang="en-US" sz="1800" dirty="0" err="1"/>
              <a:t>licencí</a:t>
            </a:r>
            <a:r>
              <a:rPr lang="en-US" sz="1800" dirty="0"/>
              <a:t> </a:t>
            </a:r>
            <a:r>
              <a:rPr lang="en-US" sz="1800" dirty="0" err="1"/>
              <a:t>Creativ</a:t>
            </a:r>
            <a:r>
              <a:rPr lang="en-US" sz="1800" dirty="0"/>
              <a:t> Commons </a:t>
            </a:r>
            <a:r>
              <a:rPr lang="en-US" sz="1800" dirty="0" err="1"/>
              <a:t>na</a:t>
            </a:r>
            <a:r>
              <a:rPr lang="en-US" sz="1800" dirty="0"/>
              <a:t> WWW:</a:t>
            </a:r>
            <a:endParaRPr lang="cs-CZ" sz="1800" dirty="0"/>
          </a:p>
          <a:p>
            <a:pPr>
              <a:buNone/>
            </a:pPr>
            <a:r>
              <a:rPr lang="en-US" sz="1800" b="1" dirty="0">
                <a:solidFill>
                  <a:srgbClr val="0070C0"/>
                </a:solidFill>
              </a:rPr>
              <a:t>&lt; </a:t>
            </a:r>
            <a:r>
              <a:rPr lang="cs-CZ" sz="1800" dirty="0" smtClean="0">
                <a:hlinkClick r:id="rId4"/>
              </a:rPr>
              <a:t>http</a:t>
            </a:r>
            <a:r>
              <a:rPr lang="cs-CZ" sz="1800" dirty="0">
                <a:hlinkClick r:id="rId4"/>
              </a:rPr>
              <a:t>://</a:t>
            </a:r>
            <a:r>
              <a:rPr lang="cs-CZ" sz="1800" dirty="0" smtClean="0">
                <a:hlinkClick r:id="rId4"/>
              </a:rPr>
              <a:t>commons.wikimedia.org/wiki/File:ZMO0393-001.jpg</a:t>
            </a:r>
            <a:r>
              <a:rPr lang="en-US" sz="1800" b="1" dirty="0">
                <a:solidFill>
                  <a:srgbClr val="0070C0"/>
                </a:solidFill>
              </a:rPr>
              <a:t>&gt;</a:t>
            </a:r>
            <a:endParaRPr lang="cs-CZ" sz="1800" b="1" dirty="0">
              <a:solidFill>
                <a:srgbClr val="0070C0"/>
              </a:solidFill>
            </a:endParaRPr>
          </a:p>
          <a:p>
            <a:pPr>
              <a:buNone/>
            </a:pPr>
            <a:endParaRPr lang="cs-CZ" sz="1800" dirty="0"/>
          </a:p>
          <a:p>
            <a:pPr>
              <a:buNone/>
            </a:pPr>
            <a:endParaRPr lang="cs-CZ" sz="1800" dirty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684439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1525</TotalTime>
  <Words>1124</Words>
  <Application>Microsoft Office PowerPoint</Application>
  <PresentationFormat>Předvádění na obrazovce (4:3)</PresentationFormat>
  <Paragraphs>240</Paragraphs>
  <Slides>24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sady Office</vt:lpstr>
      <vt:lpstr>Snímek 1</vt:lpstr>
      <vt:lpstr>Snímek 2</vt:lpstr>
      <vt:lpstr>Snímek 3</vt:lpstr>
      <vt:lpstr>Stavba trávicí soustavy</vt:lpstr>
      <vt:lpstr>Dutina ústní</vt:lpstr>
      <vt:lpstr>Dutina ústní </vt:lpstr>
      <vt:lpstr>Stavba zubu</vt:lpstr>
      <vt:lpstr>Ústní hygiena</vt:lpstr>
      <vt:lpstr>Slinné žlázy člověka</vt:lpstr>
      <vt:lpstr>Žaludek</vt:lpstr>
      <vt:lpstr>Játra</vt:lpstr>
      <vt:lpstr>Slinivka břišní (pankreas)</vt:lpstr>
      <vt:lpstr>Tenké střevo</vt:lpstr>
      <vt:lpstr>Tlusté střevo</vt:lpstr>
      <vt:lpstr>Onemocnění trávicí soustavy</vt:lpstr>
      <vt:lpstr>Onemocnění trávicí soustavy</vt:lpstr>
      <vt:lpstr>Shrnutí učiva</vt:lpstr>
      <vt:lpstr>Shrnutí učiva</vt:lpstr>
      <vt:lpstr>Shrnutí učiva</vt:lpstr>
      <vt:lpstr>Použitá literatura</vt:lpstr>
      <vt:lpstr>Internetové zdroje</vt:lpstr>
      <vt:lpstr>Internetové zdroje</vt:lpstr>
      <vt:lpstr>Internetové zdroje</vt:lpstr>
      <vt:lpstr>Internetové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Dáša</cp:lastModifiedBy>
  <cp:revision>124</cp:revision>
  <dcterms:modified xsi:type="dcterms:W3CDTF">2014-07-18T05:01:36Z</dcterms:modified>
</cp:coreProperties>
</file>