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78" r:id="rId2"/>
    <p:sldId id="281" r:id="rId3"/>
    <p:sldId id="282" r:id="rId4"/>
    <p:sldId id="283" r:id="rId5"/>
    <p:sldId id="258" r:id="rId6"/>
    <p:sldId id="284" r:id="rId7"/>
    <p:sldId id="285" r:id="rId8"/>
    <p:sldId id="279" r:id="rId9"/>
    <p:sldId id="263" r:id="rId10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6F6866E2-4134-4607-860F-C2E03CEBB9A5}">
          <p14:sldIdLst>
            <p14:sldId id="278"/>
            <p14:sldId id="281"/>
            <p14:sldId id="282"/>
            <p14:sldId id="283"/>
            <p14:sldId id="258"/>
            <p14:sldId id="284"/>
            <p14:sldId id="285"/>
          </p14:sldIdLst>
        </p14:section>
        <p14:section name="Oddíl bez názvu" id="{1E5A7545-4E45-4701-949E-5DF9496CAE20}">
          <p14:sldIdLst>
            <p14:sldId id="279"/>
            <p14:sldId id="263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63FF20-C7E3-403B-ADBC-81C06C0D1FA2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7F98C2-3E5D-4EFE-B733-7C0C7CFB79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61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504B3387-C044-43E1-86DA-214B1EA5BC3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44353782-52AA-4D78-A55D-B2C197A22C8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827530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92D4980-AB3A-41C8-A197-CB1010E85F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2A556273-E9C8-4177-8F03-8C108C32BB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EA032935-CFA8-4BAD-AC2D-7DF623F0C4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53F34-F17F-45B6-B463-E256C0D53AAA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3BC3A2F9-62EC-45BC-959F-FC787A46BF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8626D098-E9CC-4DE4-BC52-0B76CACD4D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D074C-444B-4929-9DBE-2E4DF8E318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95895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4C23529A-DDE1-4362-987E-13A00CC6F4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FD807698-1478-4924-A2E0-B066BB7B38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291978D8-0C1A-41EE-BEA7-4330CF5E04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53F34-F17F-45B6-B463-E256C0D53AAA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85602B72-0A57-457F-A12E-6B285E0D50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287681DE-FF32-4EFB-BD92-3650F2E5B7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D074C-444B-4929-9DBE-2E4DF8E318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78567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299ABE5D-A105-4298-A68E-3F942EA48E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E3BE95FB-566B-43B6-9B58-0DAC43E2D2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DFC3C689-1124-4699-954B-96428C1DD3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53F34-F17F-45B6-B463-E256C0D53AAA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8C56D75F-5DA6-440B-B921-F3FB056147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3A35E3C8-48C7-41EB-8738-4BE29C601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D074C-444B-4929-9DBE-2E4DF8E318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0197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9F8BCFD8-9B5A-4617-BE12-773931C8D0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0E3C56EA-2DAA-47F5-ACB1-A61C50250D4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AF5D0DED-F9A4-404D-BCC8-C2A21EE4FF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323B7FC2-366F-4F6D-830F-C571953F89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53F34-F17F-45B6-B463-E256C0D53AAA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A3905CFA-A9E2-453C-877B-EA149011DC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44FED648-BAA1-4D25-9219-5F44409B2A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D074C-444B-4929-9DBE-2E4DF8E318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58432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BEEBD34B-7CDE-4EB2-94B6-EE153B23A6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15DDA800-A3DD-4D40-A9E1-EFBFF8D252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31BB1606-9DF7-40A6-B8B8-898D2BAADF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8E0309B0-C26C-49DC-8EF5-07E78793459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314F118C-F27E-4DA1-B7F1-1669EFBDDB0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3B460608-3DEF-43D8-876C-08A5EB2FAB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53F34-F17F-45B6-B463-E256C0D53AAA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EF3623A6-0166-442D-8037-8BD944CA8F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8D6EAD94-EF73-4FFB-B677-1D7EE9183C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D074C-444B-4929-9DBE-2E4DF8E318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94131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E77174A1-1347-4C23-8058-63C6623D42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058446ED-0DF1-45C4-8B6B-AB4D9C4EE0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53F34-F17F-45B6-B463-E256C0D53AAA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342AECC0-9CCB-48DF-B3D2-C37B988AB7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78189386-4FC7-4CE8-B3FA-14E4A61AAE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D074C-444B-4929-9DBE-2E4DF8E318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8775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35D3C794-6AF5-42BE-8FF0-8FCF808277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53F34-F17F-45B6-B463-E256C0D53AAA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29FE8794-508B-4CFD-962A-846340A5B3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1E4EEB7A-CC3A-427E-9144-A777540372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D074C-444B-4929-9DBE-2E4DF8E318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2261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6A303AFF-6042-4B6D-A036-831512FBA9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641A8426-645D-4409-AC74-F34DAB85E7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E6B64B0B-67F6-4B44-930E-E77D2CC8E8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5F3250DD-A08E-4E52-ADFB-99773935F9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53F34-F17F-45B6-B463-E256C0D53AAA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671EE632-6201-4CE5-B5CF-8A787F6D6F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89F593CC-5570-4EC6-81DB-622A794812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D074C-444B-4929-9DBE-2E4DF8E318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91707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23B193AD-00EC-4597-A86C-7D7BDFCADA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B0DEA8D9-E918-41F6-9037-69F6027634E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19E28869-D11E-401F-B023-613C7A6007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42966FF5-CCB9-4687-836D-0DD9076327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53F34-F17F-45B6-B463-E256C0D53AAA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70142DDA-4C02-4B97-979D-D65950BB5F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A9EEC149-4A78-4E4A-A866-604E6FF6B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D074C-444B-4929-9DBE-2E4DF8E318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67409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51B98C4-4038-4743-ACED-8CFF67725C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2B1F7399-9BFD-4C23-98AE-E778083B48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A4429583-A357-414C-A35E-89B9D053BD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53F34-F17F-45B6-B463-E256C0D53AAA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6C6B2089-7AC5-4BDD-BB78-120C833C74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F119E18F-816B-4C85-8C07-EE261EFDB2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D074C-444B-4929-9DBE-2E4DF8E318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08183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3ABD31D2-DA40-40E1-B8E4-C04309FABFF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C97C2669-AE01-4CAA-BCF6-12D14B6F0C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1E8AC4FB-75AE-4F83-A462-4FEE5B49AA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53F34-F17F-45B6-B463-E256C0D53AAA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83D6B4EC-22EE-4B85-8810-44BFF1F658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18B0363A-C649-48B5-9D43-26B154779F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7D074C-444B-4929-9DBE-2E4DF8E318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61597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14B6FFE4-15AD-4486-B9D4-4DFD8552FB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E4C5A6DF-010E-42BC-89A8-0DD3399A53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52D3054E-9A91-4606-B042-B647406BD2F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253F34-F17F-45B6-B463-E256C0D53AAA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1D78C7B3-4BEF-4132-809F-1A6CED8D353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ACD2767C-3CE8-47DF-99FA-67F2849BB3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7D074C-444B-4929-9DBE-2E4DF8E318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71387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lker.com/clipart-10967.html" TargetMode="External"/><Relationship Id="rId3" Type="http://schemas.openxmlformats.org/officeDocument/2006/relationships/hyperlink" Target="https://creativecommons.org/licenses/by/3.0/cz/" TargetMode="External"/><Relationship Id="rId7" Type="http://schemas.openxmlformats.org/officeDocument/2006/relationships/hyperlink" Target="https://commons.wikimedia.org/wiki/File:Anatomy_of_the_Human_Ear_cs-2.svg?uselang=cs" TargetMode="External"/><Relationship Id="rId2" Type="http://schemas.openxmlformats.org/officeDocument/2006/relationships/hyperlink" Target="http://www.clker.com/clipart-10445.html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flickr.com/photos/ragesoss/3333822811/" TargetMode="External"/><Relationship Id="rId5" Type="http://schemas.openxmlformats.org/officeDocument/2006/relationships/hyperlink" Target="http://creativecommons.org/licenses/by-sa/4.0/deed.cs" TargetMode="External"/><Relationship Id="rId4" Type="http://schemas.openxmlformats.org/officeDocument/2006/relationships/hyperlink" Target="https://www.flickr.com/photos/balleyne/6003686848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2FA8B0F1-1F88-484F-A06C-BC9C8DC5E5D0}"/>
              </a:ext>
            </a:extLst>
          </p:cNvPr>
          <p:cNvSpPr txBox="1"/>
          <p:nvPr/>
        </p:nvSpPr>
        <p:spPr>
          <a:xfrm>
            <a:off x="2871787" y="2721114"/>
            <a:ext cx="53436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Ucho jako přijímač zvuku</a:t>
            </a:r>
          </a:p>
        </p:txBody>
      </p:sp>
    </p:spTree>
    <p:extLst>
      <p:ext uri="{BB962C8B-B14F-4D97-AF65-F5344CB8AC3E}">
        <p14:creationId xmlns:p14="http://schemas.microsoft.com/office/powerpoint/2010/main" val="39255851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bsah obrázku text&#10;&#10;Popis byl vytvořen automaticky">
            <a:extLst>
              <a:ext uri="{FF2B5EF4-FFF2-40B4-BE49-F238E27FC236}">
                <a16:creationId xmlns:a16="http://schemas.microsoft.com/office/drawing/2014/main" id="{60234B6C-E0AA-409B-BCA2-4FD80B7097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1199" y="187379"/>
            <a:ext cx="6324600" cy="4914900"/>
          </a:xfrm>
          <a:prstGeom prst="rect">
            <a:avLst/>
          </a:prstGeom>
        </p:spPr>
      </p:pic>
      <p:cxnSp>
        <p:nvCxnSpPr>
          <p:cNvPr id="15" name="Přímá spojnice 14">
            <a:extLst>
              <a:ext uri="{FF2B5EF4-FFF2-40B4-BE49-F238E27FC236}">
                <a16:creationId xmlns:a16="http://schemas.microsoft.com/office/drawing/2014/main" id="{435ACB13-E10F-4C12-9C90-7158B9CDFE15}"/>
              </a:ext>
            </a:extLst>
          </p:cNvPr>
          <p:cNvCxnSpPr>
            <a:cxnSpLocks/>
          </p:cNvCxnSpPr>
          <p:nvPr/>
        </p:nvCxnSpPr>
        <p:spPr>
          <a:xfrm flipH="1">
            <a:off x="7679531" y="3822492"/>
            <a:ext cx="1179655" cy="150674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bdélník 26">
            <a:extLst>
              <a:ext uri="{FF2B5EF4-FFF2-40B4-BE49-F238E27FC236}">
                <a16:creationId xmlns:a16="http://schemas.microsoft.com/office/drawing/2014/main" id="{1DE31E08-423A-471C-8FDE-43EA52F8B87E}"/>
              </a:ext>
            </a:extLst>
          </p:cNvPr>
          <p:cNvSpPr/>
          <p:nvPr/>
        </p:nvSpPr>
        <p:spPr>
          <a:xfrm>
            <a:off x="10547285" y="3133410"/>
            <a:ext cx="1010131" cy="4248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370F8850-602A-4241-96C9-476ABEE8BA83}"/>
              </a:ext>
            </a:extLst>
          </p:cNvPr>
          <p:cNvSpPr/>
          <p:nvPr/>
        </p:nvSpPr>
        <p:spPr>
          <a:xfrm>
            <a:off x="9913722" y="823496"/>
            <a:ext cx="1201974" cy="53079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658AAA7A-CA27-4762-9D36-89A66C655539}"/>
              </a:ext>
            </a:extLst>
          </p:cNvPr>
          <p:cNvSpPr txBox="1"/>
          <p:nvPr/>
        </p:nvSpPr>
        <p:spPr>
          <a:xfrm>
            <a:off x="151934" y="308610"/>
            <a:ext cx="5167825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V uchu dochází k zachycení a zpracování</a:t>
            </a:r>
          </a:p>
          <a:p>
            <a:r>
              <a:rPr lang="cs-CZ" sz="2400" dirty="0"/>
              <a:t>zvukových signálů a jejich přeměně na</a:t>
            </a:r>
          </a:p>
          <a:p>
            <a:r>
              <a:rPr lang="cs-CZ" sz="2400" dirty="0"/>
              <a:t>nervové vzruchy.</a:t>
            </a:r>
          </a:p>
          <a:p>
            <a:r>
              <a:rPr lang="cs-CZ" sz="2400" dirty="0"/>
              <a:t>Vnější ucho je složeno z ušního boltce a </a:t>
            </a:r>
          </a:p>
          <a:p>
            <a:r>
              <a:rPr lang="cs-CZ" sz="2400" dirty="0"/>
              <a:t>zvukovodu.</a:t>
            </a:r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655E8349-EBD4-4E61-BD5D-C1245866CB5C}"/>
              </a:ext>
            </a:extLst>
          </p:cNvPr>
          <p:cNvSpPr/>
          <p:nvPr/>
        </p:nvSpPr>
        <p:spPr>
          <a:xfrm>
            <a:off x="7486650" y="1040130"/>
            <a:ext cx="1179655" cy="27432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2C3E7616-945D-46CF-B8DA-F20898F489E0}"/>
              </a:ext>
            </a:extLst>
          </p:cNvPr>
          <p:cNvSpPr/>
          <p:nvPr/>
        </p:nvSpPr>
        <p:spPr>
          <a:xfrm>
            <a:off x="6872243" y="3726180"/>
            <a:ext cx="1003027" cy="27432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690D2CCE-40FF-4FE5-9C4E-F8192EB5989B}"/>
              </a:ext>
            </a:extLst>
          </p:cNvPr>
          <p:cNvSpPr txBox="1"/>
          <p:nvPr/>
        </p:nvSpPr>
        <p:spPr>
          <a:xfrm>
            <a:off x="151934" y="2644829"/>
            <a:ext cx="513608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Boltec zachycuje zvukové vlnění – slouží</a:t>
            </a:r>
          </a:p>
          <a:p>
            <a:r>
              <a:rPr lang="cs-CZ" sz="2400" dirty="0"/>
              <a:t>jako trychtýř.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1D6AF7FD-ECB1-4555-BB45-CAC4796B02AA}"/>
              </a:ext>
            </a:extLst>
          </p:cNvPr>
          <p:cNvSpPr txBox="1"/>
          <p:nvPr/>
        </p:nvSpPr>
        <p:spPr>
          <a:xfrm>
            <a:off x="151934" y="3642220"/>
            <a:ext cx="11228651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Pokus:</a:t>
            </a:r>
          </a:p>
          <a:p>
            <a:r>
              <a:rPr lang="cs-CZ" sz="2400" dirty="0"/>
              <a:t>Zakryjte si boltec, ne otvor do zvukovodu</a:t>
            </a:r>
          </a:p>
          <a:p>
            <a:r>
              <a:rPr lang="cs-CZ" sz="2400" dirty="0"/>
              <a:t>na jednom, nebo obou uších. Co jste zjistili?</a:t>
            </a:r>
          </a:p>
          <a:p>
            <a:endParaRPr lang="cs-CZ" sz="2400" dirty="0"/>
          </a:p>
          <a:p>
            <a:r>
              <a:rPr lang="cs-CZ" sz="2400" dirty="0"/>
              <a:t>Při zakrytém boltci se hlasitost poslouchaného zvuku sníží. Do ucha bude dopadat zvuk s </a:t>
            </a:r>
          </a:p>
          <a:p>
            <a:r>
              <a:rPr lang="cs-CZ" sz="2400" dirty="0"/>
              <a:t>menší intenzitou.</a:t>
            </a:r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F5F86D75-72D7-4BB0-A008-6E36DADDFEA3}"/>
              </a:ext>
            </a:extLst>
          </p:cNvPr>
          <p:cNvSpPr/>
          <p:nvPr/>
        </p:nvSpPr>
        <p:spPr>
          <a:xfrm>
            <a:off x="164154" y="5001417"/>
            <a:ext cx="11228651" cy="84826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/>
              <a:t>?</a:t>
            </a:r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BD6230CB-37F5-41A9-8E1D-3105A64A47F4}"/>
              </a:ext>
            </a:extLst>
          </p:cNvPr>
          <p:cNvSpPr/>
          <p:nvPr/>
        </p:nvSpPr>
        <p:spPr>
          <a:xfrm>
            <a:off x="10066122" y="975896"/>
            <a:ext cx="1201974" cy="53079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>
            <a:extLst>
              <a:ext uri="{FF2B5EF4-FFF2-40B4-BE49-F238E27FC236}">
                <a16:creationId xmlns:a16="http://schemas.microsoft.com/office/drawing/2014/main" id="{043FCE6B-86A0-42D5-A3E0-05E4391CE5BF}"/>
              </a:ext>
            </a:extLst>
          </p:cNvPr>
          <p:cNvSpPr/>
          <p:nvPr/>
        </p:nvSpPr>
        <p:spPr>
          <a:xfrm>
            <a:off x="10218522" y="1484706"/>
            <a:ext cx="1382928" cy="530794"/>
          </a:xfrm>
          <a:custGeom>
            <a:avLst/>
            <a:gdLst>
              <a:gd name="connsiteX0" fmla="*/ 0 w 1201974"/>
              <a:gd name="connsiteY0" fmla="*/ 0 h 530794"/>
              <a:gd name="connsiteX1" fmla="*/ 1201974 w 1201974"/>
              <a:gd name="connsiteY1" fmla="*/ 0 h 530794"/>
              <a:gd name="connsiteX2" fmla="*/ 1201974 w 1201974"/>
              <a:gd name="connsiteY2" fmla="*/ 530794 h 530794"/>
              <a:gd name="connsiteX3" fmla="*/ 0 w 1201974"/>
              <a:gd name="connsiteY3" fmla="*/ 530794 h 530794"/>
              <a:gd name="connsiteX4" fmla="*/ 0 w 1201974"/>
              <a:gd name="connsiteY4" fmla="*/ 0 h 530794"/>
              <a:gd name="connsiteX0" fmla="*/ 0 w 1201974"/>
              <a:gd name="connsiteY0" fmla="*/ 0 h 530794"/>
              <a:gd name="connsiteX1" fmla="*/ 1201974 w 1201974"/>
              <a:gd name="connsiteY1" fmla="*/ 0 h 530794"/>
              <a:gd name="connsiteX2" fmla="*/ 1201974 w 1201974"/>
              <a:gd name="connsiteY2" fmla="*/ 530794 h 530794"/>
              <a:gd name="connsiteX3" fmla="*/ 114300 w 1201974"/>
              <a:gd name="connsiteY3" fmla="*/ 439354 h 530794"/>
              <a:gd name="connsiteX4" fmla="*/ 0 w 1201974"/>
              <a:gd name="connsiteY4" fmla="*/ 0 h 530794"/>
              <a:gd name="connsiteX0" fmla="*/ 0 w 1201974"/>
              <a:gd name="connsiteY0" fmla="*/ 0 h 530794"/>
              <a:gd name="connsiteX1" fmla="*/ 1201974 w 1201974"/>
              <a:gd name="connsiteY1" fmla="*/ 0 h 530794"/>
              <a:gd name="connsiteX2" fmla="*/ 1201974 w 1201974"/>
              <a:gd name="connsiteY2" fmla="*/ 530794 h 530794"/>
              <a:gd name="connsiteX3" fmla="*/ 182880 w 1201974"/>
              <a:gd name="connsiteY3" fmla="*/ 416494 h 530794"/>
              <a:gd name="connsiteX4" fmla="*/ 0 w 1201974"/>
              <a:gd name="connsiteY4" fmla="*/ 0 h 530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01974" h="530794">
                <a:moveTo>
                  <a:pt x="0" y="0"/>
                </a:moveTo>
                <a:lnTo>
                  <a:pt x="1201974" y="0"/>
                </a:lnTo>
                <a:lnTo>
                  <a:pt x="1201974" y="530794"/>
                </a:lnTo>
                <a:lnTo>
                  <a:pt x="182880" y="41649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3705619B-D1CC-47F6-BA0C-58F932ABFF14}"/>
              </a:ext>
            </a:extLst>
          </p:cNvPr>
          <p:cNvSpPr/>
          <p:nvPr/>
        </p:nvSpPr>
        <p:spPr>
          <a:xfrm>
            <a:off x="8423910" y="3822492"/>
            <a:ext cx="3177540" cy="1131645"/>
          </a:xfrm>
          <a:custGeom>
            <a:avLst/>
            <a:gdLst>
              <a:gd name="connsiteX0" fmla="*/ 0 w 3177540"/>
              <a:gd name="connsiteY0" fmla="*/ 0 h 1131645"/>
              <a:gd name="connsiteX1" fmla="*/ 3177540 w 3177540"/>
              <a:gd name="connsiteY1" fmla="*/ 0 h 1131645"/>
              <a:gd name="connsiteX2" fmla="*/ 3177540 w 3177540"/>
              <a:gd name="connsiteY2" fmla="*/ 1131645 h 1131645"/>
              <a:gd name="connsiteX3" fmla="*/ 0 w 3177540"/>
              <a:gd name="connsiteY3" fmla="*/ 1131645 h 1131645"/>
              <a:gd name="connsiteX4" fmla="*/ 0 w 3177540"/>
              <a:gd name="connsiteY4" fmla="*/ 0 h 1131645"/>
              <a:gd name="connsiteX0" fmla="*/ 0 w 3177540"/>
              <a:gd name="connsiteY0" fmla="*/ 0 h 1131645"/>
              <a:gd name="connsiteX1" fmla="*/ 1451610 w 3177540"/>
              <a:gd name="connsiteY1" fmla="*/ 68580 h 1131645"/>
              <a:gd name="connsiteX2" fmla="*/ 3177540 w 3177540"/>
              <a:gd name="connsiteY2" fmla="*/ 1131645 h 1131645"/>
              <a:gd name="connsiteX3" fmla="*/ 0 w 3177540"/>
              <a:gd name="connsiteY3" fmla="*/ 1131645 h 1131645"/>
              <a:gd name="connsiteX4" fmla="*/ 0 w 3177540"/>
              <a:gd name="connsiteY4" fmla="*/ 0 h 1131645"/>
              <a:gd name="connsiteX0" fmla="*/ 0 w 3177540"/>
              <a:gd name="connsiteY0" fmla="*/ 0 h 1131645"/>
              <a:gd name="connsiteX1" fmla="*/ 1348740 w 3177540"/>
              <a:gd name="connsiteY1" fmla="*/ 160020 h 1131645"/>
              <a:gd name="connsiteX2" fmla="*/ 3177540 w 3177540"/>
              <a:gd name="connsiteY2" fmla="*/ 1131645 h 1131645"/>
              <a:gd name="connsiteX3" fmla="*/ 0 w 3177540"/>
              <a:gd name="connsiteY3" fmla="*/ 1131645 h 1131645"/>
              <a:gd name="connsiteX4" fmla="*/ 0 w 3177540"/>
              <a:gd name="connsiteY4" fmla="*/ 0 h 11316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77540" h="1131645">
                <a:moveTo>
                  <a:pt x="0" y="0"/>
                </a:moveTo>
                <a:lnTo>
                  <a:pt x="1348740" y="160020"/>
                </a:lnTo>
                <a:lnTo>
                  <a:pt x="3177540" y="1131645"/>
                </a:lnTo>
                <a:lnTo>
                  <a:pt x="0" y="1131645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151C08D5-9E8D-44F4-8856-EA5D29BABC24}"/>
              </a:ext>
            </a:extLst>
          </p:cNvPr>
          <p:cNvSpPr/>
          <p:nvPr/>
        </p:nvSpPr>
        <p:spPr>
          <a:xfrm>
            <a:off x="11092721" y="4610399"/>
            <a:ext cx="600169" cy="32431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423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bsah obrázku text&#10;&#10;Popis byl vytvořen automaticky">
            <a:extLst>
              <a:ext uri="{FF2B5EF4-FFF2-40B4-BE49-F238E27FC236}">
                <a16:creationId xmlns:a16="http://schemas.microsoft.com/office/drawing/2014/main" id="{60234B6C-E0AA-409B-BCA2-4FD80B7097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1199" y="187379"/>
            <a:ext cx="6324600" cy="4914900"/>
          </a:xfrm>
          <a:prstGeom prst="rect">
            <a:avLst/>
          </a:prstGeom>
        </p:spPr>
      </p:pic>
      <p:cxnSp>
        <p:nvCxnSpPr>
          <p:cNvPr id="15" name="Přímá spojnice 14">
            <a:extLst>
              <a:ext uri="{FF2B5EF4-FFF2-40B4-BE49-F238E27FC236}">
                <a16:creationId xmlns:a16="http://schemas.microsoft.com/office/drawing/2014/main" id="{435ACB13-E10F-4C12-9C90-7158B9CDFE15}"/>
              </a:ext>
            </a:extLst>
          </p:cNvPr>
          <p:cNvCxnSpPr>
            <a:cxnSpLocks/>
          </p:cNvCxnSpPr>
          <p:nvPr/>
        </p:nvCxnSpPr>
        <p:spPr>
          <a:xfrm flipH="1">
            <a:off x="7679531" y="3822492"/>
            <a:ext cx="1179655" cy="150674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>
            <a:extLst>
              <a:ext uri="{FF2B5EF4-FFF2-40B4-BE49-F238E27FC236}">
                <a16:creationId xmlns:a16="http://schemas.microsoft.com/office/drawing/2014/main" id="{BC27C93D-1288-4C3F-88E2-4D226CC345EE}"/>
              </a:ext>
            </a:extLst>
          </p:cNvPr>
          <p:cNvSpPr txBox="1"/>
          <p:nvPr/>
        </p:nvSpPr>
        <p:spPr>
          <a:xfrm>
            <a:off x="293146" y="1819620"/>
            <a:ext cx="5305876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Střední ucho se skládá z bubínku a tří </a:t>
            </a:r>
          </a:p>
          <a:p>
            <a:r>
              <a:rPr lang="cs-CZ" sz="2400" dirty="0"/>
              <a:t>sluchových kůstek – kladívka, kovadlinky </a:t>
            </a:r>
            <a:br>
              <a:rPr lang="cs-CZ" sz="2400" dirty="0"/>
            </a:br>
            <a:r>
              <a:rPr lang="cs-CZ" sz="2400" dirty="0"/>
              <a:t>a třmínku.</a:t>
            </a:r>
          </a:p>
          <a:p>
            <a:r>
              <a:rPr lang="cs-CZ" sz="2400" dirty="0"/>
              <a:t>Zvuková vlna postupuje zvukovodem </a:t>
            </a:r>
            <a:br>
              <a:rPr lang="cs-CZ" sz="2400" dirty="0"/>
            </a:br>
            <a:r>
              <a:rPr lang="cs-CZ" sz="2400" dirty="0"/>
              <a:t>k bubínku, který se v rytmu dopadajícího</a:t>
            </a:r>
          </a:p>
          <a:p>
            <a:r>
              <a:rPr lang="cs-CZ" sz="2400" dirty="0"/>
              <a:t>zvuku vlněním rozkmitá.</a:t>
            </a:r>
          </a:p>
          <a:p>
            <a:r>
              <a:rPr lang="cs-CZ" sz="2400" dirty="0"/>
              <a:t>Řetěz kůstek přenáší zvuk od bubínku do </a:t>
            </a:r>
          </a:p>
          <a:p>
            <a:r>
              <a:rPr lang="cs-CZ" sz="2400" dirty="0"/>
              <a:t>vnitřního ucha.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4A500F15-458A-4CA0-9C53-775B27CDB9C0}"/>
              </a:ext>
            </a:extLst>
          </p:cNvPr>
          <p:cNvSpPr/>
          <p:nvPr/>
        </p:nvSpPr>
        <p:spPr>
          <a:xfrm>
            <a:off x="7085171" y="4545440"/>
            <a:ext cx="880110" cy="27432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CC944F04-65B5-4BB1-9F65-493A03D19C02}"/>
              </a:ext>
            </a:extLst>
          </p:cNvPr>
          <p:cNvSpPr/>
          <p:nvPr/>
        </p:nvSpPr>
        <p:spPr>
          <a:xfrm>
            <a:off x="7663278" y="1682460"/>
            <a:ext cx="1003027" cy="27432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B07DAE97-CD80-46EE-93C8-3C009FD3C924}"/>
              </a:ext>
            </a:extLst>
          </p:cNvPr>
          <p:cNvSpPr/>
          <p:nvPr/>
        </p:nvSpPr>
        <p:spPr>
          <a:xfrm>
            <a:off x="8076477" y="1314450"/>
            <a:ext cx="1179655" cy="27432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3796006F-CB9B-4541-AAA8-01076F33DE7A}"/>
              </a:ext>
            </a:extLst>
          </p:cNvPr>
          <p:cNvSpPr/>
          <p:nvPr/>
        </p:nvSpPr>
        <p:spPr>
          <a:xfrm>
            <a:off x="8859186" y="946440"/>
            <a:ext cx="879174" cy="27432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97E8D148-7370-46F6-A70B-EC74A3C716BD}"/>
              </a:ext>
            </a:extLst>
          </p:cNvPr>
          <p:cNvSpPr/>
          <p:nvPr/>
        </p:nvSpPr>
        <p:spPr>
          <a:xfrm>
            <a:off x="9818370" y="946440"/>
            <a:ext cx="1817370" cy="1110960"/>
          </a:xfrm>
          <a:custGeom>
            <a:avLst/>
            <a:gdLst>
              <a:gd name="connsiteX0" fmla="*/ 0 w 1725930"/>
              <a:gd name="connsiteY0" fmla="*/ 0 h 1110960"/>
              <a:gd name="connsiteX1" fmla="*/ 1725930 w 1725930"/>
              <a:gd name="connsiteY1" fmla="*/ 0 h 1110960"/>
              <a:gd name="connsiteX2" fmla="*/ 1725930 w 1725930"/>
              <a:gd name="connsiteY2" fmla="*/ 1110960 h 1110960"/>
              <a:gd name="connsiteX3" fmla="*/ 0 w 1725930"/>
              <a:gd name="connsiteY3" fmla="*/ 1110960 h 1110960"/>
              <a:gd name="connsiteX4" fmla="*/ 0 w 1725930"/>
              <a:gd name="connsiteY4" fmla="*/ 0 h 1110960"/>
              <a:gd name="connsiteX0" fmla="*/ 0 w 1725930"/>
              <a:gd name="connsiteY0" fmla="*/ 0 h 1110960"/>
              <a:gd name="connsiteX1" fmla="*/ 1725930 w 1725930"/>
              <a:gd name="connsiteY1" fmla="*/ 0 h 1110960"/>
              <a:gd name="connsiteX2" fmla="*/ 1725930 w 1725930"/>
              <a:gd name="connsiteY2" fmla="*/ 1110960 h 1110960"/>
              <a:gd name="connsiteX3" fmla="*/ 285750 w 1725930"/>
              <a:gd name="connsiteY3" fmla="*/ 939510 h 1110960"/>
              <a:gd name="connsiteX4" fmla="*/ 0 w 1725930"/>
              <a:gd name="connsiteY4" fmla="*/ 0 h 1110960"/>
              <a:gd name="connsiteX0" fmla="*/ 0 w 1725930"/>
              <a:gd name="connsiteY0" fmla="*/ 0 h 1110960"/>
              <a:gd name="connsiteX1" fmla="*/ 1725930 w 1725930"/>
              <a:gd name="connsiteY1" fmla="*/ 0 h 1110960"/>
              <a:gd name="connsiteX2" fmla="*/ 1725930 w 1725930"/>
              <a:gd name="connsiteY2" fmla="*/ 1110960 h 1110960"/>
              <a:gd name="connsiteX3" fmla="*/ 342900 w 1725930"/>
              <a:gd name="connsiteY3" fmla="*/ 836640 h 1110960"/>
              <a:gd name="connsiteX4" fmla="*/ 0 w 1725930"/>
              <a:gd name="connsiteY4" fmla="*/ 0 h 1110960"/>
              <a:gd name="connsiteX0" fmla="*/ 0 w 1725930"/>
              <a:gd name="connsiteY0" fmla="*/ 0 h 1110960"/>
              <a:gd name="connsiteX1" fmla="*/ 1725930 w 1725930"/>
              <a:gd name="connsiteY1" fmla="*/ 0 h 1110960"/>
              <a:gd name="connsiteX2" fmla="*/ 1725930 w 1725930"/>
              <a:gd name="connsiteY2" fmla="*/ 1110960 h 1110960"/>
              <a:gd name="connsiteX3" fmla="*/ 400050 w 1725930"/>
              <a:gd name="connsiteY3" fmla="*/ 905220 h 1110960"/>
              <a:gd name="connsiteX4" fmla="*/ 0 w 1725930"/>
              <a:gd name="connsiteY4" fmla="*/ 0 h 11109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25930" h="1110960">
                <a:moveTo>
                  <a:pt x="0" y="0"/>
                </a:moveTo>
                <a:lnTo>
                  <a:pt x="1725930" y="0"/>
                </a:lnTo>
                <a:lnTo>
                  <a:pt x="1725930" y="1110960"/>
                </a:lnTo>
                <a:lnTo>
                  <a:pt x="400050" y="905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598607C5-3CB9-4B66-8F18-571F8A16B204}"/>
              </a:ext>
            </a:extLst>
          </p:cNvPr>
          <p:cNvSpPr/>
          <p:nvPr/>
        </p:nvSpPr>
        <p:spPr>
          <a:xfrm>
            <a:off x="8401050" y="3822492"/>
            <a:ext cx="3334749" cy="1279787"/>
          </a:xfrm>
          <a:custGeom>
            <a:avLst/>
            <a:gdLst>
              <a:gd name="connsiteX0" fmla="*/ 0 w 3334749"/>
              <a:gd name="connsiteY0" fmla="*/ 0 h 1279787"/>
              <a:gd name="connsiteX1" fmla="*/ 3334749 w 3334749"/>
              <a:gd name="connsiteY1" fmla="*/ 0 h 1279787"/>
              <a:gd name="connsiteX2" fmla="*/ 3334749 w 3334749"/>
              <a:gd name="connsiteY2" fmla="*/ 1279787 h 1279787"/>
              <a:gd name="connsiteX3" fmla="*/ 0 w 3334749"/>
              <a:gd name="connsiteY3" fmla="*/ 1279787 h 1279787"/>
              <a:gd name="connsiteX4" fmla="*/ 0 w 3334749"/>
              <a:gd name="connsiteY4" fmla="*/ 0 h 1279787"/>
              <a:gd name="connsiteX0" fmla="*/ 0 w 3334749"/>
              <a:gd name="connsiteY0" fmla="*/ 0 h 1279787"/>
              <a:gd name="connsiteX1" fmla="*/ 3334749 w 3334749"/>
              <a:gd name="connsiteY1" fmla="*/ 0 h 1279787"/>
              <a:gd name="connsiteX2" fmla="*/ 3334749 w 3334749"/>
              <a:gd name="connsiteY2" fmla="*/ 1279787 h 1279787"/>
              <a:gd name="connsiteX3" fmla="*/ 594360 w 3334749"/>
              <a:gd name="connsiteY3" fmla="*/ 879737 h 1279787"/>
              <a:gd name="connsiteX4" fmla="*/ 0 w 3334749"/>
              <a:gd name="connsiteY4" fmla="*/ 0 h 1279787"/>
              <a:gd name="connsiteX0" fmla="*/ 0 w 3334749"/>
              <a:gd name="connsiteY0" fmla="*/ 0 h 1279787"/>
              <a:gd name="connsiteX1" fmla="*/ 3334749 w 3334749"/>
              <a:gd name="connsiteY1" fmla="*/ 0 h 1279787"/>
              <a:gd name="connsiteX2" fmla="*/ 3334749 w 3334749"/>
              <a:gd name="connsiteY2" fmla="*/ 1279787 h 1279787"/>
              <a:gd name="connsiteX3" fmla="*/ 22860 w 3334749"/>
              <a:gd name="connsiteY3" fmla="*/ 971177 h 1279787"/>
              <a:gd name="connsiteX4" fmla="*/ 0 w 3334749"/>
              <a:gd name="connsiteY4" fmla="*/ 0 h 1279787"/>
              <a:gd name="connsiteX0" fmla="*/ 0 w 3334749"/>
              <a:gd name="connsiteY0" fmla="*/ 0 h 1279787"/>
              <a:gd name="connsiteX1" fmla="*/ 2134599 w 3334749"/>
              <a:gd name="connsiteY1" fmla="*/ 22860 h 1279787"/>
              <a:gd name="connsiteX2" fmla="*/ 3334749 w 3334749"/>
              <a:gd name="connsiteY2" fmla="*/ 1279787 h 1279787"/>
              <a:gd name="connsiteX3" fmla="*/ 22860 w 3334749"/>
              <a:gd name="connsiteY3" fmla="*/ 971177 h 1279787"/>
              <a:gd name="connsiteX4" fmla="*/ 0 w 3334749"/>
              <a:gd name="connsiteY4" fmla="*/ 0 h 1279787"/>
              <a:gd name="connsiteX0" fmla="*/ 0 w 3334749"/>
              <a:gd name="connsiteY0" fmla="*/ 0 h 1279787"/>
              <a:gd name="connsiteX1" fmla="*/ 2134599 w 3334749"/>
              <a:gd name="connsiteY1" fmla="*/ 22860 h 1279787"/>
              <a:gd name="connsiteX2" fmla="*/ 3334749 w 3334749"/>
              <a:gd name="connsiteY2" fmla="*/ 1279787 h 1279787"/>
              <a:gd name="connsiteX3" fmla="*/ 22860 w 3334749"/>
              <a:gd name="connsiteY3" fmla="*/ 971177 h 1279787"/>
              <a:gd name="connsiteX4" fmla="*/ 0 w 3334749"/>
              <a:gd name="connsiteY4" fmla="*/ 0 h 1279787"/>
              <a:gd name="connsiteX0" fmla="*/ 0 w 3334749"/>
              <a:gd name="connsiteY0" fmla="*/ 0 h 1279787"/>
              <a:gd name="connsiteX1" fmla="*/ 1665969 w 3334749"/>
              <a:gd name="connsiteY1" fmla="*/ 171450 h 1279787"/>
              <a:gd name="connsiteX2" fmla="*/ 3334749 w 3334749"/>
              <a:gd name="connsiteY2" fmla="*/ 1279787 h 1279787"/>
              <a:gd name="connsiteX3" fmla="*/ 22860 w 3334749"/>
              <a:gd name="connsiteY3" fmla="*/ 971177 h 1279787"/>
              <a:gd name="connsiteX4" fmla="*/ 0 w 3334749"/>
              <a:gd name="connsiteY4" fmla="*/ 0 h 12797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34749" h="1279787">
                <a:moveTo>
                  <a:pt x="0" y="0"/>
                </a:moveTo>
                <a:lnTo>
                  <a:pt x="1665969" y="171450"/>
                </a:lnTo>
                <a:cubicBezTo>
                  <a:pt x="1357359" y="887606"/>
                  <a:pt x="2934699" y="860811"/>
                  <a:pt x="3334749" y="1279787"/>
                </a:cubicBezTo>
                <a:lnTo>
                  <a:pt x="22860" y="971177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7DDD6749-D73B-4560-BD7A-DC401A022B4E}"/>
              </a:ext>
            </a:extLst>
          </p:cNvPr>
          <p:cNvSpPr/>
          <p:nvPr/>
        </p:nvSpPr>
        <p:spPr>
          <a:xfrm>
            <a:off x="10618470" y="4545440"/>
            <a:ext cx="1280384" cy="55683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74B6B2BC-8F00-4969-9ED8-46A5CB5F67EB}"/>
              </a:ext>
            </a:extLst>
          </p:cNvPr>
          <p:cNvSpPr/>
          <p:nvPr/>
        </p:nvSpPr>
        <p:spPr>
          <a:xfrm>
            <a:off x="10492740" y="3154680"/>
            <a:ext cx="1062990" cy="44085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02032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bsah obrázku text&#10;&#10;Popis byl vytvořen automaticky">
            <a:extLst>
              <a:ext uri="{FF2B5EF4-FFF2-40B4-BE49-F238E27FC236}">
                <a16:creationId xmlns:a16="http://schemas.microsoft.com/office/drawing/2014/main" id="{60234B6C-E0AA-409B-BCA2-4FD80B7097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7058" y="368618"/>
            <a:ext cx="6324600" cy="4914900"/>
          </a:xfrm>
          <a:prstGeom prst="rect">
            <a:avLst/>
          </a:prstGeom>
        </p:spPr>
      </p:pic>
      <p:cxnSp>
        <p:nvCxnSpPr>
          <p:cNvPr id="15" name="Přímá spojnice 14">
            <a:extLst>
              <a:ext uri="{FF2B5EF4-FFF2-40B4-BE49-F238E27FC236}">
                <a16:creationId xmlns:a16="http://schemas.microsoft.com/office/drawing/2014/main" id="{435ACB13-E10F-4C12-9C90-7158B9CDFE15}"/>
              </a:ext>
            </a:extLst>
          </p:cNvPr>
          <p:cNvCxnSpPr>
            <a:cxnSpLocks/>
          </p:cNvCxnSpPr>
          <p:nvPr/>
        </p:nvCxnSpPr>
        <p:spPr>
          <a:xfrm flipH="1">
            <a:off x="7679531" y="3822492"/>
            <a:ext cx="1179655" cy="150674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>
            <a:extLst>
              <a:ext uri="{FF2B5EF4-FFF2-40B4-BE49-F238E27FC236}">
                <a16:creationId xmlns:a16="http://schemas.microsoft.com/office/drawing/2014/main" id="{593D12AD-20B2-497E-926D-A294D1745727}"/>
              </a:ext>
            </a:extLst>
          </p:cNvPr>
          <p:cNvSpPr txBox="1"/>
          <p:nvPr/>
        </p:nvSpPr>
        <p:spPr>
          <a:xfrm>
            <a:off x="0" y="137160"/>
            <a:ext cx="5656870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Vnitřní ucho tvoří polokruhové kanálky,</a:t>
            </a:r>
          </a:p>
          <a:p>
            <a:r>
              <a:rPr lang="cs-CZ" sz="2400" dirty="0"/>
              <a:t>s vejčitým a kulovým váčkem a hlemýžděm.</a:t>
            </a:r>
          </a:p>
          <a:p>
            <a:r>
              <a:rPr lang="cs-CZ" sz="2400" dirty="0"/>
              <a:t>Je místem dvou analyzátorů.</a:t>
            </a:r>
          </a:p>
          <a:p>
            <a:r>
              <a:rPr lang="cs-CZ" sz="2400" dirty="0"/>
              <a:t>Prvním analyzátorem je rovnovážné</a:t>
            </a:r>
          </a:p>
          <a:p>
            <a:r>
              <a:rPr lang="cs-CZ" sz="2400" dirty="0"/>
              <a:t>ústrojí, jehož poškozením vznikají poruchy</a:t>
            </a:r>
          </a:p>
          <a:p>
            <a:r>
              <a:rPr lang="cs-CZ" sz="2400" dirty="0"/>
              <a:t>rovnováhy.</a:t>
            </a:r>
          </a:p>
          <a:p>
            <a:r>
              <a:rPr lang="cs-CZ" sz="2400" dirty="0"/>
              <a:t>Druhým analyzátorem sluchu je hlemýžď.</a:t>
            </a:r>
          </a:p>
          <a:p>
            <a:r>
              <a:rPr lang="cs-CZ" sz="2400" dirty="0"/>
              <a:t>Je tvořen stočenou trubičkou, naplněnou</a:t>
            </a:r>
          </a:p>
          <a:p>
            <a:r>
              <a:rPr lang="cs-CZ" sz="2400" dirty="0"/>
              <a:t>tekutinou.</a:t>
            </a:r>
          </a:p>
          <a:p>
            <a:r>
              <a:rPr lang="cs-CZ" sz="2400" dirty="0"/>
              <a:t>Zvukové vibrace způsobí uvnitř hlemýždě</a:t>
            </a:r>
          </a:p>
          <a:p>
            <a:r>
              <a:rPr lang="cs-CZ" sz="2400" dirty="0"/>
              <a:t>pohyb tekutiny. </a:t>
            </a:r>
          </a:p>
          <a:p>
            <a:r>
              <a:rPr lang="cs-CZ" sz="2400" dirty="0"/>
              <a:t>Pohybující se tekutina rozpohybuje vláskové</a:t>
            </a:r>
          </a:p>
          <a:p>
            <a:r>
              <a:rPr lang="cs-CZ" sz="2400" dirty="0"/>
              <a:t>buňky, ty vytvářejí elektrické signály,</a:t>
            </a:r>
          </a:p>
          <a:p>
            <a:r>
              <a:rPr lang="cs-CZ" sz="2400" dirty="0"/>
              <a:t>které jsou přenášeny sluchovým nervem</a:t>
            </a:r>
          </a:p>
          <a:p>
            <a:r>
              <a:rPr lang="cs-CZ" sz="2400" dirty="0"/>
              <a:t>do mozku.</a:t>
            </a:r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7D28BDE7-C253-417D-BCCC-30030AF7DA9F}"/>
              </a:ext>
            </a:extLst>
          </p:cNvPr>
          <p:cNvSpPr/>
          <p:nvPr/>
        </p:nvSpPr>
        <p:spPr>
          <a:xfrm>
            <a:off x="9532620" y="1143000"/>
            <a:ext cx="1485900" cy="50292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AEE9C1A5-63C1-4EB9-9546-F426073843A4}"/>
              </a:ext>
            </a:extLst>
          </p:cNvPr>
          <p:cNvSpPr/>
          <p:nvPr/>
        </p:nvSpPr>
        <p:spPr>
          <a:xfrm>
            <a:off x="10264140" y="3820656"/>
            <a:ext cx="982980" cy="282714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D5920471-7BBB-4FCD-B873-C2B1123585D5}"/>
              </a:ext>
            </a:extLst>
          </p:cNvPr>
          <p:cNvSpPr/>
          <p:nvPr/>
        </p:nvSpPr>
        <p:spPr>
          <a:xfrm>
            <a:off x="8115300" y="4103370"/>
            <a:ext cx="982980" cy="4114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0BCA62AA-E630-4EE1-B0A7-93848F979683}"/>
              </a:ext>
            </a:extLst>
          </p:cNvPr>
          <p:cNvSpPr/>
          <p:nvPr/>
        </p:nvSpPr>
        <p:spPr>
          <a:xfrm>
            <a:off x="8036226" y="4057650"/>
            <a:ext cx="1085850" cy="4114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13">
            <a:extLst>
              <a:ext uri="{FF2B5EF4-FFF2-40B4-BE49-F238E27FC236}">
                <a16:creationId xmlns:a16="http://schemas.microsoft.com/office/drawing/2014/main" id="{D45B9F95-4AFF-44BB-A7F5-93583FAEF8A4}"/>
              </a:ext>
            </a:extLst>
          </p:cNvPr>
          <p:cNvCxnSpPr>
            <a:cxnSpLocks/>
          </p:cNvCxnSpPr>
          <p:nvPr/>
        </p:nvCxnSpPr>
        <p:spPr>
          <a:xfrm flipH="1">
            <a:off x="8768628" y="3440430"/>
            <a:ext cx="274735" cy="66294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délník 19">
            <a:extLst>
              <a:ext uri="{FF2B5EF4-FFF2-40B4-BE49-F238E27FC236}">
                <a16:creationId xmlns:a16="http://schemas.microsoft.com/office/drawing/2014/main" id="{55EE3B58-134C-4675-97A9-A1B4EBE29C56}"/>
              </a:ext>
            </a:extLst>
          </p:cNvPr>
          <p:cNvSpPr/>
          <p:nvPr/>
        </p:nvSpPr>
        <p:spPr>
          <a:xfrm>
            <a:off x="10145050" y="1645920"/>
            <a:ext cx="1167518" cy="5029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227F56E5-C66E-49E1-A3B7-0690B1AC91B2}"/>
              </a:ext>
            </a:extLst>
          </p:cNvPr>
          <p:cNvSpPr/>
          <p:nvPr/>
        </p:nvSpPr>
        <p:spPr>
          <a:xfrm>
            <a:off x="10264140" y="3294876"/>
            <a:ext cx="1167518" cy="5029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F2A3FD0E-391E-4E71-BB84-1C733FD78180}"/>
              </a:ext>
            </a:extLst>
          </p:cNvPr>
          <p:cNvSpPr/>
          <p:nvPr/>
        </p:nvSpPr>
        <p:spPr>
          <a:xfrm>
            <a:off x="8269358" y="4469130"/>
            <a:ext cx="1485900" cy="2514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F7ADF3AA-44F1-4FE0-A96F-29FC568A9098}"/>
              </a:ext>
            </a:extLst>
          </p:cNvPr>
          <p:cNvSpPr/>
          <p:nvPr/>
        </p:nvSpPr>
        <p:spPr>
          <a:xfrm>
            <a:off x="9406890" y="4720590"/>
            <a:ext cx="1905678" cy="35450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12182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>
            <a:extLst>
              <a:ext uri="{FF2B5EF4-FFF2-40B4-BE49-F238E27FC236}">
                <a16:creationId xmlns:a16="http://schemas.microsoft.com/office/drawing/2014/main" id="{DBF914C5-AAB0-4E38-9109-100988BA77C4}"/>
              </a:ext>
            </a:extLst>
          </p:cNvPr>
          <p:cNvGrpSpPr/>
          <p:nvPr/>
        </p:nvGrpSpPr>
        <p:grpSpPr>
          <a:xfrm>
            <a:off x="1738859" y="5432283"/>
            <a:ext cx="1484024" cy="1300397"/>
            <a:chOff x="5321508" y="5370226"/>
            <a:chExt cx="1484024" cy="1300397"/>
          </a:xfrm>
        </p:grpSpPr>
        <p:cxnSp>
          <p:nvCxnSpPr>
            <p:cNvPr id="5" name="Přímá spojnice 4">
              <a:extLst>
                <a:ext uri="{FF2B5EF4-FFF2-40B4-BE49-F238E27FC236}">
                  <a16:creationId xmlns:a16="http://schemas.microsoft.com/office/drawing/2014/main" id="{81562FCA-DB39-49B3-AD02-D00A17EA8184}"/>
                </a:ext>
              </a:extLst>
            </p:cNvPr>
            <p:cNvCxnSpPr/>
            <p:nvPr/>
          </p:nvCxnSpPr>
          <p:spPr>
            <a:xfrm>
              <a:off x="6095999" y="5370226"/>
              <a:ext cx="0" cy="655820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" name="Tětiva 5">
              <a:extLst>
                <a:ext uri="{FF2B5EF4-FFF2-40B4-BE49-F238E27FC236}">
                  <a16:creationId xmlns:a16="http://schemas.microsoft.com/office/drawing/2014/main" id="{8AC0C6C6-13F1-47F7-A08C-0FCEB7B3EE3C}"/>
                </a:ext>
              </a:extLst>
            </p:cNvPr>
            <p:cNvSpPr/>
            <p:nvPr/>
          </p:nvSpPr>
          <p:spPr>
            <a:xfrm rot="6728347">
              <a:off x="5897734" y="5983789"/>
              <a:ext cx="396528" cy="436373"/>
            </a:xfrm>
            <a:prstGeom prst="chor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bdélník 6">
              <a:extLst>
                <a:ext uri="{FF2B5EF4-FFF2-40B4-BE49-F238E27FC236}">
                  <a16:creationId xmlns:a16="http://schemas.microsoft.com/office/drawing/2014/main" id="{73C59A6C-4E01-4E8D-9FEB-5FE460DF765D}"/>
                </a:ext>
              </a:extLst>
            </p:cNvPr>
            <p:cNvSpPr/>
            <p:nvPr/>
          </p:nvSpPr>
          <p:spPr>
            <a:xfrm>
              <a:off x="5321508" y="6201975"/>
              <a:ext cx="1484024" cy="265872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8" name="Přímá spojnice 7">
              <a:extLst>
                <a:ext uri="{FF2B5EF4-FFF2-40B4-BE49-F238E27FC236}">
                  <a16:creationId xmlns:a16="http://schemas.microsoft.com/office/drawing/2014/main" id="{5AA31159-7BFF-4B11-BBE5-A14BFA4A9619}"/>
                </a:ext>
              </a:extLst>
            </p:cNvPr>
            <p:cNvCxnSpPr>
              <a:cxnSpLocks/>
            </p:cNvCxnSpPr>
            <p:nvPr/>
          </p:nvCxnSpPr>
          <p:spPr>
            <a:xfrm>
              <a:off x="5336498" y="6467847"/>
              <a:ext cx="0" cy="202776"/>
            </a:xfrm>
            <a:prstGeom prst="line">
              <a:avLst/>
            </a:prstGeom>
            <a:ln w="762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>
              <a:extLst>
                <a:ext uri="{FF2B5EF4-FFF2-40B4-BE49-F238E27FC236}">
                  <a16:creationId xmlns:a16="http://schemas.microsoft.com/office/drawing/2014/main" id="{001FB35B-C87A-4864-B7D2-2B227F4F684D}"/>
                </a:ext>
              </a:extLst>
            </p:cNvPr>
            <p:cNvCxnSpPr>
              <a:cxnSpLocks/>
            </p:cNvCxnSpPr>
            <p:nvPr/>
          </p:nvCxnSpPr>
          <p:spPr>
            <a:xfrm>
              <a:off x="6805526" y="6467847"/>
              <a:ext cx="0" cy="202776"/>
            </a:xfrm>
            <a:prstGeom prst="line">
              <a:avLst/>
            </a:prstGeom>
            <a:ln w="762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Oblouk 10">
            <a:extLst>
              <a:ext uri="{FF2B5EF4-FFF2-40B4-BE49-F238E27FC236}">
                <a16:creationId xmlns:a16="http://schemas.microsoft.com/office/drawing/2014/main" id="{DCDC4EB5-8E7D-41A4-BE8C-B23B9D9FFB3C}"/>
              </a:ext>
            </a:extLst>
          </p:cNvPr>
          <p:cNvSpPr/>
          <p:nvPr/>
        </p:nvSpPr>
        <p:spPr>
          <a:xfrm rot="2148524">
            <a:off x="1632513" y="3077547"/>
            <a:ext cx="1830072" cy="2342128"/>
          </a:xfrm>
          <a:prstGeom prst="arc">
            <a:avLst>
              <a:gd name="adj1" fmla="val 16200000"/>
              <a:gd name="adj2" fmla="val 154934"/>
            </a:avLst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louk 11">
            <a:extLst>
              <a:ext uri="{FF2B5EF4-FFF2-40B4-BE49-F238E27FC236}">
                <a16:creationId xmlns:a16="http://schemas.microsoft.com/office/drawing/2014/main" id="{7CA50087-9E66-41DE-84BD-0DF4C062FC4B}"/>
              </a:ext>
            </a:extLst>
          </p:cNvPr>
          <p:cNvSpPr/>
          <p:nvPr/>
        </p:nvSpPr>
        <p:spPr>
          <a:xfrm rot="2148524">
            <a:off x="2136870" y="3145569"/>
            <a:ext cx="1830072" cy="2342128"/>
          </a:xfrm>
          <a:prstGeom prst="arc">
            <a:avLst>
              <a:gd name="adj1" fmla="val 16200000"/>
              <a:gd name="adj2" fmla="val 154934"/>
            </a:avLst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louk 12">
            <a:extLst>
              <a:ext uri="{FF2B5EF4-FFF2-40B4-BE49-F238E27FC236}">
                <a16:creationId xmlns:a16="http://schemas.microsoft.com/office/drawing/2014/main" id="{9FF22029-8326-4F21-A60F-2AA466E8F5BD}"/>
              </a:ext>
            </a:extLst>
          </p:cNvPr>
          <p:cNvSpPr/>
          <p:nvPr/>
        </p:nvSpPr>
        <p:spPr>
          <a:xfrm rot="2148524">
            <a:off x="2598330" y="3173906"/>
            <a:ext cx="1830072" cy="2342128"/>
          </a:xfrm>
          <a:prstGeom prst="arc">
            <a:avLst>
              <a:gd name="adj1" fmla="val 16200000"/>
              <a:gd name="adj2" fmla="val 154934"/>
            </a:avLst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louk 13">
            <a:extLst>
              <a:ext uri="{FF2B5EF4-FFF2-40B4-BE49-F238E27FC236}">
                <a16:creationId xmlns:a16="http://schemas.microsoft.com/office/drawing/2014/main" id="{7D8F8042-B4E0-464F-B4AB-808505FAB866}"/>
              </a:ext>
            </a:extLst>
          </p:cNvPr>
          <p:cNvSpPr/>
          <p:nvPr/>
        </p:nvSpPr>
        <p:spPr>
          <a:xfrm rot="2148524">
            <a:off x="3081634" y="3167990"/>
            <a:ext cx="1830072" cy="2342128"/>
          </a:xfrm>
          <a:prstGeom prst="arc">
            <a:avLst>
              <a:gd name="adj1" fmla="val 16200000"/>
              <a:gd name="adj2" fmla="val 154934"/>
            </a:avLst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hnutý pruh 14">
            <a:extLst>
              <a:ext uri="{FF2B5EF4-FFF2-40B4-BE49-F238E27FC236}">
                <a16:creationId xmlns:a16="http://schemas.microsoft.com/office/drawing/2014/main" id="{434AD8C1-0BBB-48B9-8A1F-ABD61CA415E1}"/>
              </a:ext>
            </a:extLst>
          </p:cNvPr>
          <p:cNvSpPr/>
          <p:nvPr/>
        </p:nvSpPr>
        <p:spPr>
          <a:xfrm rot="10800000">
            <a:off x="2086129" y="2119457"/>
            <a:ext cx="854439" cy="3312826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Oblouk 15">
            <a:extLst>
              <a:ext uri="{FF2B5EF4-FFF2-40B4-BE49-F238E27FC236}">
                <a16:creationId xmlns:a16="http://schemas.microsoft.com/office/drawing/2014/main" id="{E5447918-9324-4D94-B5A6-78CAE2AB3E94}"/>
              </a:ext>
            </a:extLst>
          </p:cNvPr>
          <p:cNvSpPr/>
          <p:nvPr/>
        </p:nvSpPr>
        <p:spPr>
          <a:xfrm rot="18913285" flipH="1">
            <a:off x="200406" y="3164947"/>
            <a:ext cx="2150556" cy="1897878"/>
          </a:xfrm>
          <a:prstGeom prst="arc">
            <a:avLst>
              <a:gd name="adj1" fmla="val 16200000"/>
              <a:gd name="adj2" fmla="val 154934"/>
            </a:avLst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louk 16">
            <a:extLst>
              <a:ext uri="{FF2B5EF4-FFF2-40B4-BE49-F238E27FC236}">
                <a16:creationId xmlns:a16="http://schemas.microsoft.com/office/drawing/2014/main" id="{41BB56F2-C63C-4CFA-BE07-4A12E42F99E3}"/>
              </a:ext>
            </a:extLst>
          </p:cNvPr>
          <p:cNvSpPr/>
          <p:nvPr/>
        </p:nvSpPr>
        <p:spPr>
          <a:xfrm rot="18913285" flipH="1">
            <a:off x="669561" y="3174793"/>
            <a:ext cx="2150556" cy="1897878"/>
          </a:xfrm>
          <a:prstGeom prst="arc">
            <a:avLst>
              <a:gd name="adj1" fmla="val 16200000"/>
              <a:gd name="adj2" fmla="val 154934"/>
            </a:avLst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louk 17">
            <a:extLst>
              <a:ext uri="{FF2B5EF4-FFF2-40B4-BE49-F238E27FC236}">
                <a16:creationId xmlns:a16="http://schemas.microsoft.com/office/drawing/2014/main" id="{4EC7D31C-592F-4EF1-AC69-6890433A8448}"/>
              </a:ext>
            </a:extLst>
          </p:cNvPr>
          <p:cNvSpPr/>
          <p:nvPr/>
        </p:nvSpPr>
        <p:spPr>
          <a:xfrm rot="18913285" flipH="1">
            <a:off x="1135981" y="3137393"/>
            <a:ext cx="2150556" cy="1897878"/>
          </a:xfrm>
          <a:prstGeom prst="arc">
            <a:avLst>
              <a:gd name="adj1" fmla="val 16200000"/>
              <a:gd name="adj2" fmla="val 154934"/>
            </a:avLst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louk 18">
            <a:extLst>
              <a:ext uri="{FF2B5EF4-FFF2-40B4-BE49-F238E27FC236}">
                <a16:creationId xmlns:a16="http://schemas.microsoft.com/office/drawing/2014/main" id="{EF0D2B61-8A8B-4CB5-9C6E-38FE4EC0D1FE}"/>
              </a:ext>
            </a:extLst>
          </p:cNvPr>
          <p:cNvSpPr/>
          <p:nvPr/>
        </p:nvSpPr>
        <p:spPr>
          <a:xfrm rot="18913285" flipH="1">
            <a:off x="1575373" y="3111729"/>
            <a:ext cx="2150556" cy="1897878"/>
          </a:xfrm>
          <a:prstGeom prst="arc">
            <a:avLst>
              <a:gd name="adj1" fmla="val 16200000"/>
              <a:gd name="adj2" fmla="val 154934"/>
            </a:avLst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140EF06A-DE26-4EA3-89FB-563779E11A73}"/>
              </a:ext>
            </a:extLst>
          </p:cNvPr>
          <p:cNvSpPr txBox="1"/>
          <p:nvPr/>
        </p:nvSpPr>
        <p:spPr>
          <a:xfrm>
            <a:off x="4488013" y="1065200"/>
            <a:ext cx="6542881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Zvuk vnímáme jako více nebo méně hlasitý.</a:t>
            </a:r>
          </a:p>
          <a:p>
            <a:r>
              <a:rPr lang="cs-CZ" sz="2400" dirty="0">
                <a:solidFill>
                  <a:srgbClr val="FF0000"/>
                </a:solidFill>
              </a:rPr>
              <a:t>Závisí na: vzdálenosti zdroje zvuku od našeho ucha;</a:t>
            </a:r>
          </a:p>
          <a:p>
            <a:r>
              <a:rPr lang="cs-CZ" sz="2400" dirty="0">
                <a:solidFill>
                  <a:srgbClr val="FF0000"/>
                </a:solidFill>
              </a:rPr>
              <a:t>                  na prostředí, kterým se  zvukový rozruch</a:t>
            </a:r>
          </a:p>
          <a:p>
            <a:r>
              <a:rPr lang="cs-CZ" sz="2400" dirty="0">
                <a:solidFill>
                  <a:srgbClr val="FF0000"/>
                </a:solidFill>
              </a:rPr>
              <a:t>                  k našemu uchu šíří;</a:t>
            </a:r>
          </a:p>
          <a:p>
            <a:r>
              <a:rPr lang="cs-CZ" sz="2400" dirty="0">
                <a:solidFill>
                  <a:srgbClr val="FF0000"/>
                </a:solidFill>
              </a:rPr>
              <a:t>                  na našem sluchovém ústrojí, které není</a:t>
            </a:r>
          </a:p>
          <a:p>
            <a:r>
              <a:rPr lang="cs-CZ" sz="2400" dirty="0">
                <a:solidFill>
                  <a:srgbClr val="FF0000"/>
                </a:solidFill>
              </a:rPr>
              <a:t>                  stejně citlivé na všechny kmitočty tónů.</a:t>
            </a:r>
          </a:p>
        </p:txBody>
      </p:sp>
      <p:pic>
        <p:nvPicPr>
          <p:cNvPr id="22" name="Obrázek 21">
            <a:extLst>
              <a:ext uri="{FF2B5EF4-FFF2-40B4-BE49-F238E27FC236}">
                <a16:creationId xmlns:a16="http://schemas.microsoft.com/office/drawing/2014/main" id="{53D41DD3-21A4-4972-AC0E-A55FF05535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2916826" y="2735200"/>
            <a:ext cx="482169" cy="1422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22564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4DB90B50-A179-4FAC-91F6-051120DCB4F6}"/>
              </a:ext>
            </a:extLst>
          </p:cNvPr>
          <p:cNvSpPr txBox="1"/>
          <p:nvPr/>
        </p:nvSpPr>
        <p:spPr>
          <a:xfrm>
            <a:off x="424317" y="1448753"/>
            <a:ext cx="11543096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Naše sluchové ústrojí je nejcitlivější na tóny o kmitočtech od 2 000 Hz do 4 000 Hz.</a:t>
            </a:r>
          </a:p>
          <a:p>
            <a:r>
              <a:rPr lang="cs-CZ" sz="2400" dirty="0">
                <a:solidFill>
                  <a:srgbClr val="FF0000"/>
                </a:solidFill>
              </a:rPr>
              <a:t>Tóny, které mají kmitočet menší než 16 Hz, řadíme mezi </a:t>
            </a:r>
            <a:r>
              <a:rPr lang="cs-CZ" sz="2400" dirty="0"/>
              <a:t>infrazvuk</a:t>
            </a:r>
            <a:r>
              <a:rPr lang="cs-CZ" sz="2400" dirty="0">
                <a:solidFill>
                  <a:srgbClr val="FF0000"/>
                </a:solidFill>
              </a:rPr>
              <a:t>. Tóny, které mají</a:t>
            </a:r>
          </a:p>
          <a:p>
            <a:r>
              <a:rPr lang="cs-CZ" sz="2400" dirty="0">
                <a:solidFill>
                  <a:srgbClr val="FF0000"/>
                </a:solidFill>
              </a:rPr>
              <a:t>kmitočty vyšší než 16 000 Hz, jsou </a:t>
            </a:r>
            <a:r>
              <a:rPr lang="cs-CZ" sz="2400" dirty="0"/>
              <a:t>ultrazvuk</a:t>
            </a:r>
            <a:r>
              <a:rPr lang="cs-CZ" sz="2400" dirty="0">
                <a:solidFill>
                  <a:srgbClr val="FF0000"/>
                </a:solidFill>
              </a:rPr>
              <a:t>.</a:t>
            </a:r>
          </a:p>
          <a:p>
            <a:r>
              <a:rPr lang="cs-CZ" sz="2400" dirty="0"/>
              <a:t>Infrazvuk </a:t>
            </a:r>
            <a:r>
              <a:rPr lang="cs-CZ" sz="2400" dirty="0">
                <a:solidFill>
                  <a:srgbClr val="FF0000"/>
                </a:solidFill>
              </a:rPr>
              <a:t>je zvuk o tak nízkém kmitočtu, že ho lidské ucho není schopné zaznamenat.</a:t>
            </a:r>
          </a:p>
          <a:p>
            <a:r>
              <a:rPr lang="cs-CZ" sz="2400" dirty="0">
                <a:solidFill>
                  <a:srgbClr val="FF0000"/>
                </a:solidFill>
              </a:rPr>
              <a:t>Velryby, sloni, hroši, nosorožci a aligátoři používají infrazvuk k dorozumívání.</a:t>
            </a:r>
          </a:p>
          <a:p>
            <a:r>
              <a:rPr lang="cs-CZ" sz="2400" dirty="0">
                <a:solidFill>
                  <a:srgbClr val="FF0000"/>
                </a:solidFill>
              </a:rPr>
              <a:t>I když ho neslyšíme, může způsobit závratě, nebo i infarkt. Vnímaví jedinci mohou pociťovat</a:t>
            </a:r>
          </a:p>
          <a:p>
            <a:r>
              <a:rPr lang="cs-CZ" sz="2400" dirty="0">
                <a:solidFill>
                  <a:srgbClr val="FF0000"/>
                </a:solidFill>
              </a:rPr>
              <a:t>zalehnutí v uších.</a:t>
            </a:r>
          </a:p>
          <a:p>
            <a:r>
              <a:rPr lang="cs-CZ" sz="2400" dirty="0">
                <a:solidFill>
                  <a:srgbClr val="FF0000"/>
                </a:solidFill>
              </a:rPr>
              <a:t>V běžném životě se člověk setkává se zdroji zvýšených hladin infrazvuku. Jsou to například</a:t>
            </a:r>
          </a:p>
          <a:p>
            <a:r>
              <a:rPr lang="cs-CZ" sz="2400" dirty="0">
                <a:solidFill>
                  <a:srgbClr val="FF0000"/>
                </a:solidFill>
              </a:rPr>
              <a:t>jezy, ventilátory, dieselové agregáty lokomotiv, vzduchotechnické, klimatizační systémy, </a:t>
            </a:r>
          </a:p>
          <a:p>
            <a:r>
              <a:rPr lang="cs-CZ" sz="2400" dirty="0">
                <a:solidFill>
                  <a:srgbClr val="FF0000"/>
                </a:solidFill>
              </a:rPr>
              <a:t>větrné elektrárny.</a:t>
            </a:r>
          </a:p>
        </p:txBody>
      </p:sp>
    </p:spTree>
    <p:extLst>
      <p:ext uri="{BB962C8B-B14F-4D97-AF65-F5344CB8AC3E}">
        <p14:creationId xmlns:p14="http://schemas.microsoft.com/office/powerpoint/2010/main" val="32347758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bsah obrázku osoba, text, fotka&#10;&#10;Popis byl vytvořen automaticky">
            <a:extLst>
              <a:ext uri="{FF2B5EF4-FFF2-40B4-BE49-F238E27FC236}">
                <a16:creationId xmlns:a16="http://schemas.microsoft.com/office/drawing/2014/main" id="{A1915D7D-2110-421F-9361-FBF5C60D25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37254" y="4137659"/>
            <a:ext cx="2726490" cy="2181192"/>
          </a:xfrm>
          <a:prstGeom prst="rect">
            <a:avLst/>
          </a:prstGeom>
        </p:spPr>
      </p:pic>
      <p:pic>
        <p:nvPicPr>
          <p:cNvPr id="6" name="Obrázek 5" descr="Obsah obrázku monitor, interiér, obrazovka, televizor&#10;&#10;Popis byl vytvořen automaticky">
            <a:extLst>
              <a:ext uri="{FF2B5EF4-FFF2-40B4-BE49-F238E27FC236}">
                <a16:creationId xmlns:a16="http://schemas.microsoft.com/office/drawing/2014/main" id="{CA093974-63A7-463D-83AB-A52EC694F99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7199" y="4205821"/>
            <a:ext cx="2726490" cy="2044867"/>
          </a:xfrm>
          <a:prstGeom prst="rect">
            <a:avLst/>
          </a:prstGeom>
        </p:spPr>
      </p:pic>
      <p:sp>
        <p:nvSpPr>
          <p:cNvPr id="7" name="TextovéPole 6">
            <a:extLst>
              <a:ext uri="{FF2B5EF4-FFF2-40B4-BE49-F238E27FC236}">
                <a16:creationId xmlns:a16="http://schemas.microsoft.com/office/drawing/2014/main" id="{3A7ADDC1-22DC-406B-B578-EFEF12FE5BDD}"/>
              </a:ext>
            </a:extLst>
          </p:cNvPr>
          <p:cNvSpPr txBox="1"/>
          <p:nvPr/>
        </p:nvSpPr>
        <p:spPr>
          <a:xfrm>
            <a:off x="4195666" y="5134582"/>
            <a:ext cx="14895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3D snímek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8AE01C5D-85F2-4918-B2C2-D48C9CB69179}"/>
              </a:ext>
            </a:extLst>
          </p:cNvPr>
          <p:cNvSpPr/>
          <p:nvPr/>
        </p:nvSpPr>
        <p:spPr>
          <a:xfrm>
            <a:off x="548640" y="0"/>
            <a:ext cx="8046720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Ultrazvuk </a:t>
            </a:r>
            <a:r>
              <a:rPr lang="cs-CZ" sz="2400" dirty="0">
                <a:solidFill>
                  <a:srgbClr val="FF0000"/>
                </a:solidFill>
              </a:rPr>
              <a:t>je akustické vlnění, jehož frekvence leží na hranici slyšitelnosti lidského ucha (20 k Hz).</a:t>
            </a:r>
          </a:p>
          <a:p>
            <a:r>
              <a:rPr lang="cs-CZ" sz="2400" dirty="0">
                <a:solidFill>
                  <a:srgbClr val="FF0000"/>
                </a:solidFill>
              </a:rPr>
              <a:t>Ultrazvuku se používá v lékařství (snímky růstu dítěte v těle matky). Lze jím určovat </a:t>
            </a:r>
          </a:p>
          <a:p>
            <a:r>
              <a:rPr lang="cs-CZ" sz="2400" dirty="0">
                <a:solidFill>
                  <a:srgbClr val="FF0000"/>
                </a:solidFill>
              </a:rPr>
              <a:t>polohu a vzdálenost různých těles. Využívají ho netopýři nebo delfíni.</a:t>
            </a:r>
          </a:p>
          <a:p>
            <a:r>
              <a:rPr lang="cs-CZ" sz="2400" dirty="0">
                <a:solidFill>
                  <a:srgbClr val="FF0000"/>
                </a:solidFill>
              </a:rPr>
              <a:t>Pes vnímá ultrazvuk až do frekvence 100 kHz, což se využívá při cvičení a ovládání psů pomocí ultrazvukových píšťalek.</a:t>
            </a:r>
          </a:p>
          <a:p>
            <a:r>
              <a:rPr lang="cs-CZ" sz="2400" dirty="0">
                <a:solidFill>
                  <a:srgbClr val="FF0000"/>
                </a:solidFill>
              </a:rPr>
              <a:t>Krtci a jiní domácí škůdci se plaší ultrazvukovými odpuzovači.</a:t>
            </a:r>
          </a:p>
          <a:p>
            <a:r>
              <a:rPr lang="cs-CZ" sz="2400" dirty="0">
                <a:solidFill>
                  <a:srgbClr val="FF0000"/>
                </a:solidFill>
              </a:rPr>
              <a:t>Ultrazvukem lze zjišťovat kazy v kovových odlitcích.</a:t>
            </a:r>
          </a:p>
          <a:p>
            <a:r>
              <a:rPr lang="cs-CZ" sz="2400" dirty="0">
                <a:solidFill>
                  <a:srgbClr val="FF0000"/>
                </a:solidFill>
              </a:rPr>
              <a:t>Pomocí ultrazvuku lze čistit optická zařízení.</a:t>
            </a:r>
          </a:p>
        </p:txBody>
      </p:sp>
    </p:spTree>
    <p:extLst>
      <p:ext uri="{BB962C8B-B14F-4D97-AF65-F5344CB8AC3E}">
        <p14:creationId xmlns:p14="http://schemas.microsoft.com/office/powerpoint/2010/main" val="36891517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6399D49E-6B69-4E83-AFC5-A71DD9072F35}"/>
              </a:ext>
            </a:extLst>
          </p:cNvPr>
          <p:cNvSpPr txBox="1"/>
          <p:nvPr/>
        </p:nvSpPr>
        <p:spPr>
          <a:xfrm>
            <a:off x="514350" y="214313"/>
            <a:ext cx="69546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Vyber si kliknutím na obdélník otázku a odpověz na ni!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50706BB0-853A-4CA8-B98D-3C6982A680D8}"/>
              </a:ext>
            </a:extLst>
          </p:cNvPr>
          <p:cNvSpPr/>
          <p:nvPr/>
        </p:nvSpPr>
        <p:spPr>
          <a:xfrm>
            <a:off x="935357" y="1104246"/>
            <a:ext cx="4843463" cy="268605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6F58BF09-C99F-415A-BC61-34A4B8F282A0}"/>
              </a:ext>
            </a:extLst>
          </p:cNvPr>
          <p:cNvSpPr txBox="1"/>
          <p:nvPr/>
        </p:nvSpPr>
        <p:spPr>
          <a:xfrm>
            <a:off x="1503714" y="1985606"/>
            <a:ext cx="39124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Jakou frekvenci má ultrazvuk?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E7F0B8B0-8F30-4D68-A684-577EB2FE5F4D}"/>
              </a:ext>
            </a:extLst>
          </p:cNvPr>
          <p:cNvSpPr/>
          <p:nvPr/>
        </p:nvSpPr>
        <p:spPr>
          <a:xfrm>
            <a:off x="935354" y="1104246"/>
            <a:ext cx="4843463" cy="268605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1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21F38D62-8B72-45DA-AAB6-275E43633B90}"/>
              </a:ext>
            </a:extLst>
          </p:cNvPr>
          <p:cNvSpPr/>
          <p:nvPr/>
        </p:nvSpPr>
        <p:spPr>
          <a:xfrm>
            <a:off x="6096000" y="1104246"/>
            <a:ext cx="4843463" cy="268605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A059E046-AC9D-4568-8D7B-7531EB554719}"/>
              </a:ext>
            </a:extLst>
          </p:cNvPr>
          <p:cNvSpPr txBox="1"/>
          <p:nvPr/>
        </p:nvSpPr>
        <p:spPr>
          <a:xfrm>
            <a:off x="6664357" y="1985606"/>
            <a:ext cx="39026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Jakou frekvenci má infrazvuk?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4D478B68-0DB9-46EC-8734-F78D97A78B89}"/>
              </a:ext>
            </a:extLst>
          </p:cNvPr>
          <p:cNvSpPr/>
          <p:nvPr/>
        </p:nvSpPr>
        <p:spPr>
          <a:xfrm>
            <a:off x="6096000" y="1104246"/>
            <a:ext cx="4843463" cy="268605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2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85F191B4-CDA4-43AA-911C-DDD26392B6A3}"/>
              </a:ext>
            </a:extLst>
          </p:cNvPr>
          <p:cNvSpPr/>
          <p:nvPr/>
        </p:nvSpPr>
        <p:spPr>
          <a:xfrm>
            <a:off x="935355" y="3957637"/>
            <a:ext cx="4843463" cy="268605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CD270F45-2266-4D73-9F9C-34F74287338D}"/>
              </a:ext>
            </a:extLst>
          </p:cNvPr>
          <p:cNvSpPr txBox="1"/>
          <p:nvPr/>
        </p:nvSpPr>
        <p:spPr>
          <a:xfrm>
            <a:off x="1503714" y="4766578"/>
            <a:ext cx="333764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Vyjmenuj způsoby využití</a:t>
            </a:r>
          </a:p>
          <a:p>
            <a:r>
              <a:rPr lang="cs-CZ" sz="2400" dirty="0"/>
              <a:t>ultrazvuku v lékařství.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AA2F9EF6-2823-44A7-940D-0D410A783F59}"/>
              </a:ext>
            </a:extLst>
          </p:cNvPr>
          <p:cNvSpPr/>
          <p:nvPr/>
        </p:nvSpPr>
        <p:spPr>
          <a:xfrm>
            <a:off x="935354" y="3952790"/>
            <a:ext cx="4843463" cy="268605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3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7F531180-377D-4A5F-ABF8-24FEDAA4A226}"/>
              </a:ext>
            </a:extLst>
          </p:cNvPr>
          <p:cNvSpPr/>
          <p:nvPr/>
        </p:nvSpPr>
        <p:spPr>
          <a:xfrm>
            <a:off x="6096000" y="3957637"/>
            <a:ext cx="4843463" cy="268605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BA8EBAC1-DED2-4C84-84EC-2620E7861D4D}"/>
              </a:ext>
            </a:extLst>
          </p:cNvPr>
          <p:cNvSpPr txBox="1"/>
          <p:nvPr/>
        </p:nvSpPr>
        <p:spPr>
          <a:xfrm>
            <a:off x="6409301" y="5134122"/>
            <a:ext cx="42070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Která zvířata využívají infrazvuk?</a:t>
            </a:r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E51C5991-AC55-41A6-BA2D-0D6109A80F97}"/>
              </a:ext>
            </a:extLst>
          </p:cNvPr>
          <p:cNvSpPr/>
          <p:nvPr/>
        </p:nvSpPr>
        <p:spPr>
          <a:xfrm>
            <a:off x="6096000" y="3952790"/>
            <a:ext cx="4843463" cy="268605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2007164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7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7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7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8" grpId="0" animBg="1"/>
      <p:bldP spid="17" grpId="0" animBg="1"/>
      <p:bldP spid="11" grpId="0" animBg="1"/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5BDAAAC7-5201-4E8D-AB1E-6E6A28A75A6C}"/>
              </a:ext>
            </a:extLst>
          </p:cNvPr>
          <p:cNvSpPr/>
          <p:nvPr/>
        </p:nvSpPr>
        <p:spPr>
          <a:xfrm>
            <a:off x="2476405" y="1549872"/>
            <a:ext cx="418588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http://www.clker.com/clipart-10445.html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43DEA031-BDE1-4D2B-B2AD-3F1F3EB80D67}"/>
              </a:ext>
            </a:extLst>
          </p:cNvPr>
          <p:cNvSpPr txBox="1"/>
          <p:nvPr/>
        </p:nvSpPr>
        <p:spPr>
          <a:xfrm>
            <a:off x="2453545" y="819203"/>
            <a:ext cx="68105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Zdroje obrázků:</a:t>
            </a:r>
          </a:p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[cit. 2019-07-25]. Dostupné pod licencí Public </a:t>
            </a:r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domain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na WWW: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CB95C336-69A1-4CFE-A829-0588607D30E4}"/>
              </a:ext>
            </a:extLst>
          </p:cNvPr>
          <p:cNvSpPr txBox="1"/>
          <p:nvPr/>
        </p:nvSpPr>
        <p:spPr>
          <a:xfrm>
            <a:off x="2316746" y="1549872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&lt;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03D3167E-47FA-484B-A366-7C7919253000}"/>
              </a:ext>
            </a:extLst>
          </p:cNvPr>
          <p:cNvSpPr txBox="1"/>
          <p:nvPr/>
        </p:nvSpPr>
        <p:spPr>
          <a:xfrm>
            <a:off x="6432222" y="1535790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&gt;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5C3AEDBA-7795-47C9-AE07-0B4D8BB54AFE}"/>
              </a:ext>
            </a:extLst>
          </p:cNvPr>
          <p:cNvSpPr/>
          <p:nvPr/>
        </p:nvSpPr>
        <p:spPr>
          <a:xfrm>
            <a:off x="2476405" y="4078058"/>
            <a:ext cx="6096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ALLEYNE, 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</a:rPr>
              <a:t>Blaise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. flickr.com: 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3D </a:t>
            </a:r>
            <a:r>
              <a:rPr lang="cs-CZ" i="1" dirty="0" err="1">
                <a:solidFill>
                  <a:srgbClr val="323D4F"/>
                </a:solidFill>
                <a:latin typeface="Arial" panose="020B0604020202020204" pitchFamily="34" charset="0"/>
              </a:rPr>
              <a:t>Ultrasound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[online]. 2011-08-03 [cit. 2019-07-25]. Dostupný pod licencí 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3"/>
              </a:rPr>
              <a:t>CC-BY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na WWW: 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4"/>
              </a:rPr>
              <a:t>&lt;https://www.flickr.com/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  <a:hlinkClick r:id="rId4"/>
              </a:rPr>
              <a:t>photos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4"/>
              </a:rPr>
              <a:t>/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  <a:hlinkClick r:id="rId4"/>
              </a:rPr>
              <a:t>balleyne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4"/>
              </a:rPr>
              <a:t>/6003686848/&gt;.</a:t>
            </a:r>
            <a:endParaRPr lang="cs-CZ" dirty="0"/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9865213D-A0D3-469E-91AD-DF2A06722E4E}"/>
              </a:ext>
            </a:extLst>
          </p:cNvPr>
          <p:cNvSpPr/>
          <p:nvPr/>
        </p:nvSpPr>
        <p:spPr>
          <a:xfrm>
            <a:off x="2453546" y="2828835"/>
            <a:ext cx="6096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ROSS, 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</a:rPr>
              <a:t>Sage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. flickr.com: </a:t>
            </a:r>
            <a:r>
              <a:rPr lang="cs-CZ" i="1" dirty="0">
                <a:solidFill>
                  <a:srgbClr val="323D4F"/>
                </a:solidFill>
                <a:latin typeface="Arial" panose="020B0604020202020204" pitchFamily="34" charset="0"/>
              </a:rPr>
              <a:t>Baby profile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[online]. 2009-03-07 [cit. 2019-07-25]. Dostupný pod licencí </a:t>
            </a:r>
            <a:r>
              <a:rPr lang="cs-CZ" dirty="0">
                <a:solidFill>
                  <a:srgbClr val="4A6484"/>
                </a:solidFill>
                <a:latin typeface="Arial" panose="020B0604020202020204" pitchFamily="34" charset="0"/>
                <a:hlinkClick r:id="rId5"/>
              </a:rPr>
              <a:t>CC-BY-SA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</a:rPr>
              <a:t> na WWW: &lt;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6"/>
              </a:rPr>
              <a:t>https://www.flickr.com/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  <a:hlinkClick r:id="rId6"/>
              </a:rPr>
              <a:t>photos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6"/>
              </a:rPr>
              <a:t>/</a:t>
            </a:r>
            <a:r>
              <a:rPr lang="cs-CZ" dirty="0" err="1">
                <a:solidFill>
                  <a:srgbClr val="323D4F"/>
                </a:solidFill>
                <a:latin typeface="Arial" panose="020B0604020202020204" pitchFamily="34" charset="0"/>
                <a:hlinkClick r:id="rId6"/>
              </a:rPr>
              <a:t>ragesoss</a:t>
            </a:r>
            <a:r>
              <a:rPr lang="cs-CZ" dirty="0">
                <a:solidFill>
                  <a:srgbClr val="323D4F"/>
                </a:solidFill>
                <a:latin typeface="Arial" panose="020B0604020202020204" pitchFamily="34" charset="0"/>
                <a:hlinkClick r:id="rId6"/>
              </a:rPr>
              <a:t>/3333822811/&gt;.</a:t>
            </a:r>
            <a:endParaRPr lang="cs-CZ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EC074B7D-D0D1-48A6-AC5F-0FE28BE3A7D2}"/>
              </a:ext>
            </a:extLst>
          </p:cNvPr>
          <p:cNvSpPr txBox="1"/>
          <p:nvPr/>
        </p:nvSpPr>
        <p:spPr>
          <a:xfrm flipH="1">
            <a:off x="2453545" y="2435056"/>
            <a:ext cx="60502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Autor obrázku ladičky je Zdeněk </a:t>
            </a:r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Hanzelín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36845878-4213-4AFC-A410-B6C17C7D767F}"/>
              </a:ext>
            </a:extLst>
          </p:cNvPr>
          <p:cNvSpPr txBox="1"/>
          <p:nvPr/>
        </p:nvSpPr>
        <p:spPr>
          <a:xfrm>
            <a:off x="2476405" y="5365240"/>
            <a:ext cx="89306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Anatomy </a:t>
            </a:r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Human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Ear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cs.svg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Chitka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L, </a:t>
            </a:r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Brockmann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2010-03-25 [cit. 2019-07-25].</a:t>
            </a:r>
            <a:b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Dostupný pod licencí </a:t>
            </a:r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Creative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Commons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Chittka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l, </a:t>
            </a:r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Brockmann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 na WWW: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4DA3955E-E312-4594-81EC-7BA2669FB510}"/>
              </a:ext>
            </a:extLst>
          </p:cNvPr>
          <p:cNvSpPr/>
          <p:nvPr/>
        </p:nvSpPr>
        <p:spPr>
          <a:xfrm>
            <a:off x="2476405" y="6011571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https://commons.wikimedia.org/wiki/File:Anatomy_of_the_Human_Ear_cs-2.svg?uselang=cs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C1062FD3-9300-4E48-AF3C-0CB6A8B74C6F}"/>
              </a:ext>
            </a:extLst>
          </p:cNvPr>
          <p:cNvSpPr/>
          <p:nvPr/>
        </p:nvSpPr>
        <p:spPr>
          <a:xfrm>
            <a:off x="2476405" y="1968726"/>
            <a:ext cx="418588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http://www.clker.com/clipart-10967.html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7692B912-41C1-42CA-A2AA-51D4DCE0AB27}"/>
              </a:ext>
            </a:extLst>
          </p:cNvPr>
          <p:cNvSpPr txBox="1"/>
          <p:nvPr/>
        </p:nvSpPr>
        <p:spPr>
          <a:xfrm>
            <a:off x="2316746" y="1978871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&lt;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148B03B9-3BDC-4677-82C2-279A0673E11D}"/>
              </a:ext>
            </a:extLst>
          </p:cNvPr>
          <p:cNvSpPr txBox="1"/>
          <p:nvPr/>
        </p:nvSpPr>
        <p:spPr>
          <a:xfrm>
            <a:off x="6421590" y="1953621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val="212519017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679</TotalTime>
  <Words>696</Words>
  <Application>Microsoft Office PowerPoint</Application>
  <PresentationFormat>Širokoúhlá obrazovka</PresentationFormat>
  <Paragraphs>83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Hanzelin</dc:creator>
  <cp:lastModifiedBy>Zdeněk Hanzelin</cp:lastModifiedBy>
  <cp:revision>60</cp:revision>
  <dcterms:created xsi:type="dcterms:W3CDTF">2019-07-24T11:19:30Z</dcterms:created>
  <dcterms:modified xsi:type="dcterms:W3CDTF">2020-03-17T21:22:22Z</dcterms:modified>
</cp:coreProperties>
</file>