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63" r:id="rId5"/>
    <p:sldId id="264" r:id="rId6"/>
    <p:sldId id="265" r:id="rId7"/>
    <p:sldId id="267" r:id="rId8"/>
    <p:sldId id="266" r:id="rId9"/>
    <p:sldId id="268" r:id="rId10"/>
    <p:sldId id="269" r:id="rId11"/>
    <p:sldId id="270" r:id="rId12"/>
    <p:sldId id="271" r:id="rId13"/>
    <p:sldId id="272" r:id="rId14"/>
    <p:sldId id="258" r:id="rId15"/>
    <p:sldId id="274" r:id="rId16"/>
    <p:sldId id="275" r:id="rId17"/>
    <p:sldId id="276" r:id="rId18"/>
    <p:sldId id="259" r:id="rId19"/>
    <p:sldId id="279" r:id="rId20"/>
    <p:sldId id="280" r:id="rId21"/>
    <p:sldId id="261" r:id="rId22"/>
    <p:sldId id="281" r:id="rId23"/>
    <p:sldId id="277" r:id="rId24"/>
    <p:sldId id="278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27B28DA-B773-4DC5-B915-FF7A9A3342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D5E9F6B7-BA53-4884-A94A-8CD94F7B53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85609ED3-144C-459C-8CB7-87E1C34202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B995A-603C-489D-AF4E-0DAB26E64B21}" type="datetimeFigureOut">
              <a:rPr lang="cs-CZ" smtClean="0"/>
              <a:t>19.03.2020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97F37ACD-85AE-48B9-BF5E-6AD3FF19E4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35E78729-C88B-4E14-8446-BF808B9373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51BB3-AE08-4F0C-A926-5CE2694D5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572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86622D6-79F5-4C36-9F99-53C727349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D73A10F8-10F8-4FA6-94C7-F044AF9D5D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5A98E7B-5169-4B22-8865-76284EF19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B995A-603C-489D-AF4E-0DAB26E64B21}" type="datetimeFigureOut">
              <a:rPr lang="cs-CZ" smtClean="0"/>
              <a:t>19.03.2020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39F5FF27-26FA-4444-82F6-233BCCBF0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C081A0B-4AEF-49A9-96C9-379A27C4E5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51BB3-AE08-4F0C-A926-5CE2694D5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9964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9F2156F-BF58-4645-8116-272F6142FC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FAD20114-A6ED-43FD-913F-317448EB36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5D4BCA26-8784-48AC-979E-8138CB474C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B995A-603C-489D-AF4E-0DAB26E64B21}" type="datetimeFigureOut">
              <a:rPr lang="cs-CZ" smtClean="0"/>
              <a:t>19.03.2020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103D2829-93DF-4C3A-BE15-C3ADC9661E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7EDC050E-2C96-45CF-9CF1-2B2CAA1F8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51BB3-AE08-4F0C-A926-5CE2694D5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23302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EE301F1-1232-48B5-A4A6-C405425C6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704224A-EEA6-409F-988C-691C71FE86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EDCD34D8-E414-4B57-8137-949EA52948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53C6C85E-FA5D-4286-B4EA-73EB3510BB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B995A-603C-489D-AF4E-0DAB26E64B21}" type="datetimeFigureOut">
              <a:rPr lang="cs-CZ" smtClean="0"/>
              <a:t>19.03.2020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37935853-6406-4C23-AB4B-5E59E7691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380BA324-54CB-47C8-B8AB-7EED2692CD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51BB3-AE08-4F0C-A926-5CE2694D5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18501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C014AF9-A749-40C5-8BF7-FBB34C680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C6DEEFD8-1DE1-4818-8B59-15E3AE709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76D2FC36-32B8-4C53-A6F3-FB3523271A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DCD78612-DC89-4EE9-B0D4-341E3E5738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4EB93680-AAF7-48D6-A0E1-82DE8DCA65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2E54479F-A00A-4617-A346-0C24B7762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B995A-603C-489D-AF4E-0DAB26E64B21}" type="datetimeFigureOut">
              <a:rPr lang="cs-CZ" smtClean="0"/>
              <a:t>19.03.2020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BFD26429-8490-44D5-BF04-B59DC839C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5DD55555-F9DB-4DC5-8A5F-8902E80A8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51BB3-AE08-4F0C-A926-5CE2694D5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15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275AD6F-E017-4F09-AAFE-5284D41ADB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615E1F66-FBBE-449B-8548-8E28B65168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B995A-603C-489D-AF4E-0DAB26E64B21}" type="datetimeFigureOut">
              <a:rPr lang="cs-CZ" smtClean="0"/>
              <a:t>19.03.2020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7BEB4825-0FDF-4462-9D77-0DD87C2EC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FD33C676-961B-47D8-9DE0-43BC3CECB7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51BB3-AE08-4F0C-A926-5CE2694D5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659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CCFC3C8D-2DA5-4C00-8D3F-3D48CE74EE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B995A-603C-489D-AF4E-0DAB26E64B21}" type="datetimeFigureOut">
              <a:rPr lang="cs-CZ" smtClean="0"/>
              <a:t>19.03.2020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DEB4DB70-EB1D-4C3A-9068-3F4A66728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D7149FC7-F8FD-47AC-A078-14B458CDF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51BB3-AE08-4F0C-A926-5CE2694D5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25809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02F9290-69C8-4ED3-9BF8-24F0E463A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68024E7E-5127-4CC1-B3DC-0AABF895B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EB921505-D29C-4C9A-BF33-855DF217C3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FDA9BEF8-FF9B-440B-99D5-79077143E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B995A-603C-489D-AF4E-0DAB26E64B21}" type="datetimeFigureOut">
              <a:rPr lang="cs-CZ" smtClean="0"/>
              <a:t>19.03.2020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779A5A97-912F-4B65-BFCB-52A4B0CEF0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63997601-CCEF-4013-A867-16043114D5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51BB3-AE08-4F0C-A926-5CE2694D5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98685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63B16FC-478C-4AA7-95EB-601CF7446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1B031F72-17BD-42A0-BC4E-44ECE2B085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9DCF5E4F-0CA2-44AE-82CA-E540C03B28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262CBD91-6C3E-41CA-BBF2-801A669539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B995A-603C-489D-AF4E-0DAB26E64B21}" type="datetimeFigureOut">
              <a:rPr lang="cs-CZ" smtClean="0"/>
              <a:t>19.03.2020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C7ABD09F-E193-4527-80BF-337CD60EA2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A36E0E5C-3426-4B70-9F29-292B13E90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51BB3-AE08-4F0C-A926-5CE2694D5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83206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7F21635-BEA9-46A4-8565-64650C0F1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46CDD604-A5B0-4268-B4B6-304B96ECE1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85440AC7-43DC-426C-BFDD-2D59C28C5C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B995A-603C-489D-AF4E-0DAB26E64B21}" type="datetimeFigureOut">
              <a:rPr lang="cs-CZ" smtClean="0"/>
              <a:t>19.03.2020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3BF27166-F7D7-4438-8F92-85133D12FA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EEE8BE3B-8533-4013-8FB0-1ED197FA0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51BB3-AE08-4F0C-A926-5CE2694D5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5057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F4C1546C-3125-4154-8F13-245C82DA66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914146D1-F838-4EB3-9DD2-CBB4EBF75D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CF5008B7-D127-4029-87EF-FA2D9373B6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B995A-603C-489D-AF4E-0DAB26E64B21}" type="datetimeFigureOut">
              <a:rPr lang="cs-CZ" smtClean="0"/>
              <a:t>19.03.2020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BC40200A-5B43-4D91-96D8-3F01A38C32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CB6BBEE2-FA14-4C70-8DF3-80A610C66F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51BB3-AE08-4F0C-A926-5CE2694D5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534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5CA145D1-A29F-438E-948C-BDA10EDE5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BA8F5691-663C-484D-962F-76E971D781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3615A906-85EC-4A6A-BF06-2098CCD813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3B995A-603C-489D-AF4E-0DAB26E64B21}" type="datetimeFigureOut">
              <a:rPr lang="cs-CZ" smtClean="0"/>
              <a:t>19.03.2020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4C3CFA18-C086-4A7C-AED0-37997053BC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2218B534-6F27-4047-BFF7-E43105D6D2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51BB3-AE08-4F0C-A926-5CE2694D5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44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commons.wikimedia.org/wiki/File:Most_Hnevin_(02)_2005-11-08.JPG" TargetMode="Externa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commons.wikimedia.org/wiki/File:Most_Hnevin_(02)_2005-11-08.JPG" TargetMode="Externa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commons.wikimedia.org/wiki/File:Most_Hnevin_(02)_2005-11-08.JPG" TargetMode="Externa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commons.wikimedia.org/wiki/File:Most_Hnevin_(02)_2005-11-08.JPG" TargetMode="Externa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s/m/J/k/7/P/U/witch-talking-to-kids-md.png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s://upload.wikimedia.org/wikipedia/commons/e/e9/Divadlo_Most.JPG" TargetMode="External"/><Relationship Id="rId3" Type="http://schemas.openxmlformats.org/officeDocument/2006/relationships/hyperlink" Target="https://commons.wikimedia.org/wiki/File:Most_Hnevin_(02)_2005-11-08.JPG?uselang" TargetMode="External"/><Relationship Id="rId7" Type="http://schemas.openxmlformats.org/officeDocument/2006/relationships/hyperlink" Target="https://commons.wikimedia.org/wiki/File:Most_Benedikt_03.jpg?uselang=cs" TargetMode="External"/><Relationship Id="rId2" Type="http://schemas.openxmlformats.org/officeDocument/2006/relationships/hyperlink" Target="https://commons.wikimedia.org/wiki/User:Norbert_Kaise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mmons.wikimedia.org/wiki/User:Hadonos" TargetMode="External"/><Relationship Id="rId5" Type="http://schemas.openxmlformats.org/officeDocument/2006/relationships/hyperlink" Target="https://commons.wikimedia.org/wiki/File:Most_2015.JPG?uselang" TargetMode="External"/><Relationship Id="rId4" Type="http://schemas.openxmlformats.org/officeDocument/2006/relationships/hyperlink" Target="https://commons.wikimedia.org/w/index.php?title=User:DavidusWikipedista&amp;action=edit&amp;redlink=1" TargetMode="External"/><Relationship Id="rId9" Type="http://schemas.openxmlformats.org/officeDocument/2006/relationships/hyperlink" Target="https://commons.wikimedia.org/wiki/File:Divadlo_Most.JPG?uselang=cs" TargetMode="Externa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ttps://commons.wikimedia.org/wiki/File:Knihovna_Most.JPG?uselang=cs" TargetMode="External"/><Relationship Id="rId3" Type="http://schemas.openxmlformats.org/officeDocument/2006/relationships/hyperlink" Target="https://en.wikipedia.org/wiki/cs:GNU_Free_Documentation_License" TargetMode="External"/><Relationship Id="rId7" Type="http://schemas.openxmlformats.org/officeDocument/2006/relationships/hyperlink" Target="https://commons.wikimedia.org/wiki/User:Hadonos" TargetMode="External"/><Relationship Id="rId2" Type="http://schemas.openxmlformats.org/officeDocument/2006/relationships/hyperlink" Target="https://commons.wikimedia.org/wiki/User:Aktr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mmons.wikimedia.org/wiki/File:Most,_1._n&#225;m&#283;st&#237;,_morov&#253;_sloup,_magistr&#225;t,_SHD_Komes_a_hotel_Cascade.jpg?uselang=cs" TargetMode="External"/><Relationship Id="rId5" Type="http://schemas.openxmlformats.org/officeDocument/2006/relationships/hyperlink" Target="https://commons.wikimedia.org/wiki/User:%C5%A0J%C5%AF" TargetMode="External"/><Relationship Id="rId10" Type="http://schemas.openxmlformats.org/officeDocument/2006/relationships/hyperlink" Target="https://commons.wikimedia.org/wiki/File:Aquadrom_Most.JPG?uselang=cs" TargetMode="External"/><Relationship Id="rId4" Type="http://schemas.openxmlformats.org/officeDocument/2006/relationships/hyperlink" Target="https://commons.wikimedia.org/wiki/File:Most,_Star&#253;_Most,_P&#345;esunut&#253;_kostel_EX.JPG?uselang=cs" TargetMode="External"/><Relationship Id="rId9" Type="http://schemas.openxmlformats.org/officeDocument/2006/relationships/hyperlink" Target="https://commons.wikimedia.org/wiki/File:Planet&#225;rium_v_Most&#283;.JPG?uselang=cs" TargetMode="Externa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hotel-sleeping-accomodation-clip-art-black-white.html" TargetMode="External"/><Relationship Id="rId3" Type="http://schemas.openxmlformats.org/officeDocument/2006/relationships/hyperlink" Target="https://commons.wikimedia.org/wiki/File:Most_autodrom.JPG?uselang=" TargetMode="External"/><Relationship Id="rId7" Type="http://schemas.openxmlformats.org/officeDocument/2006/relationships/hyperlink" Target="http://www.clker.com/clipart-16803.html" TargetMode="External"/><Relationship Id="rId2" Type="http://schemas.openxmlformats.org/officeDocument/2006/relationships/hyperlink" Target="https://commons.wikimedia.org/wiki/User:Hadono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-2264.html" TargetMode="External"/><Relationship Id="rId5" Type="http://schemas.openxmlformats.org/officeDocument/2006/relationships/hyperlink" Target="http://www.clker.com/clipart-25193.html" TargetMode="External"/><Relationship Id="rId10" Type="http://schemas.openxmlformats.org/officeDocument/2006/relationships/hyperlink" Target="http://www.clker.com/clipart-213643.html" TargetMode="External"/><Relationship Id="rId4" Type="http://schemas.openxmlformats.org/officeDocument/2006/relationships/hyperlink" Target="https://commons.wikimedia.org/wiki/File:Hipodrom_Most.JPG?uselang=cs" TargetMode="External"/><Relationship Id="rId9" Type="http://schemas.openxmlformats.org/officeDocument/2006/relationships/hyperlink" Target="http://www.clker.com/clipart-witch-talking-to-kid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6A0A5EB3-7679-4126-9D34-8BF236D04801}"/>
              </a:ext>
            </a:extLst>
          </p:cNvPr>
          <p:cNvSpPr txBox="1"/>
          <p:nvPr/>
        </p:nvSpPr>
        <p:spPr>
          <a:xfrm>
            <a:off x="2928731" y="2921168"/>
            <a:ext cx="489589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Dělení číslem 9</a:t>
            </a:r>
          </a:p>
        </p:txBody>
      </p:sp>
    </p:spTree>
    <p:extLst>
      <p:ext uri="{BB962C8B-B14F-4D97-AF65-F5344CB8AC3E}">
        <p14:creationId xmlns:p14="http://schemas.microsoft.com/office/powerpoint/2010/main" val="2259246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budova, exteriér, tráva, dům&#10;&#10;Popis byl vytvořen automaticky">
            <a:extLst>
              <a:ext uri="{FF2B5EF4-FFF2-40B4-BE49-F238E27FC236}">
                <a16:creationId xmlns:a16="http://schemas.microsoft.com/office/drawing/2014/main" id="{D03C51E7-F260-4529-BCB5-1506D00B77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04" y="1003380"/>
            <a:ext cx="8803180" cy="5586731"/>
          </a:xfrm>
          <a:prstGeom prst="rect">
            <a:avLst/>
          </a:prstGeom>
        </p:spPr>
      </p:pic>
      <p:sp>
        <p:nvSpPr>
          <p:cNvPr id="4" name="Obdélník 3">
            <a:extLst>
              <a:ext uri="{FF2B5EF4-FFF2-40B4-BE49-F238E27FC236}">
                <a16:creationId xmlns:a16="http://schemas.microsoft.com/office/drawing/2014/main" id="{D1DB2FD3-3C90-49A8-A2D5-7C9FC1FA7696}"/>
              </a:ext>
            </a:extLst>
          </p:cNvPr>
          <p:cNvSpPr/>
          <p:nvPr/>
        </p:nvSpPr>
        <p:spPr>
          <a:xfrm>
            <a:off x="348292" y="974032"/>
            <a:ext cx="4412974" cy="1881809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1D003DA6-1348-4B24-81E1-6605F7981A3A}"/>
              </a:ext>
            </a:extLst>
          </p:cNvPr>
          <p:cNvSpPr/>
          <p:nvPr/>
        </p:nvSpPr>
        <p:spPr>
          <a:xfrm>
            <a:off x="348292" y="2855841"/>
            <a:ext cx="4412974" cy="1881809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33263355-9971-4831-AC47-26BDF021F389}"/>
              </a:ext>
            </a:extLst>
          </p:cNvPr>
          <p:cNvSpPr/>
          <p:nvPr/>
        </p:nvSpPr>
        <p:spPr>
          <a:xfrm>
            <a:off x="348292" y="4708302"/>
            <a:ext cx="4412974" cy="1881809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046D0B0C-3B75-4071-8FD5-DB3000E5C2AE}"/>
              </a:ext>
            </a:extLst>
          </p:cNvPr>
          <p:cNvSpPr/>
          <p:nvPr/>
        </p:nvSpPr>
        <p:spPr>
          <a:xfrm>
            <a:off x="4778254" y="974032"/>
            <a:ext cx="4412974" cy="1881809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277DBB0F-9377-4D5F-9E6D-592A2D788F61}"/>
              </a:ext>
            </a:extLst>
          </p:cNvPr>
          <p:cNvSpPr/>
          <p:nvPr/>
        </p:nvSpPr>
        <p:spPr>
          <a:xfrm>
            <a:off x="4761266" y="2855841"/>
            <a:ext cx="4412974" cy="1881809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0327356D-818D-4622-AB8F-A0ABD4E97874}"/>
              </a:ext>
            </a:extLst>
          </p:cNvPr>
          <p:cNvSpPr/>
          <p:nvPr/>
        </p:nvSpPr>
        <p:spPr>
          <a:xfrm>
            <a:off x="4769760" y="4722976"/>
            <a:ext cx="4412974" cy="1881809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B6A5F1BA-E204-4A79-BA03-317E8BC45297}"/>
              </a:ext>
            </a:extLst>
          </p:cNvPr>
          <p:cNvSpPr/>
          <p:nvPr/>
        </p:nvSpPr>
        <p:spPr>
          <a:xfrm>
            <a:off x="9657099" y="521615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9088A667-2BED-45A1-8DC2-83B67362D33E}"/>
              </a:ext>
            </a:extLst>
          </p:cNvPr>
          <p:cNvSpPr/>
          <p:nvPr/>
        </p:nvSpPr>
        <p:spPr>
          <a:xfrm>
            <a:off x="10385969" y="5226561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8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52613CFB-FBDA-4373-9B68-8B3816C1F254}"/>
              </a:ext>
            </a:extLst>
          </p:cNvPr>
          <p:cNvSpPr/>
          <p:nvPr/>
        </p:nvSpPr>
        <p:spPr>
          <a:xfrm>
            <a:off x="11131826" y="5226561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2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543FFF0A-B588-463B-90BA-D5C60E7DA643}"/>
              </a:ext>
            </a:extLst>
          </p:cNvPr>
          <p:cNvSpPr/>
          <p:nvPr/>
        </p:nvSpPr>
        <p:spPr>
          <a:xfrm>
            <a:off x="9665592" y="591567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9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3F2BCFBA-5745-4EC2-B996-B8D35610A567}"/>
              </a:ext>
            </a:extLst>
          </p:cNvPr>
          <p:cNvSpPr/>
          <p:nvPr/>
        </p:nvSpPr>
        <p:spPr>
          <a:xfrm>
            <a:off x="10402956" y="591567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5BAFBCA2-B599-429E-BC48-F9CCAB7596C5}"/>
              </a:ext>
            </a:extLst>
          </p:cNvPr>
          <p:cNvSpPr/>
          <p:nvPr/>
        </p:nvSpPr>
        <p:spPr>
          <a:xfrm>
            <a:off x="11117550" y="5926081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7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F3D393E2-3450-4A22-B307-D86394260A5A}"/>
              </a:ext>
            </a:extLst>
          </p:cNvPr>
          <p:cNvSpPr txBox="1"/>
          <p:nvPr/>
        </p:nvSpPr>
        <p:spPr>
          <a:xfrm>
            <a:off x="9412129" y="983386"/>
            <a:ext cx="17027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72 : 9 =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6E9AC6FA-406E-4F62-80E9-33AA23375F37}"/>
              </a:ext>
            </a:extLst>
          </p:cNvPr>
          <p:cNvSpPr txBox="1"/>
          <p:nvPr/>
        </p:nvSpPr>
        <p:spPr>
          <a:xfrm>
            <a:off x="11113564" y="100420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8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DF6E3C1C-2ABA-4509-938A-5F5B1D6979C6}"/>
              </a:ext>
            </a:extLst>
          </p:cNvPr>
          <p:cNvSpPr txBox="1"/>
          <p:nvPr/>
        </p:nvSpPr>
        <p:spPr>
          <a:xfrm>
            <a:off x="331304" y="228892"/>
            <a:ext cx="101926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Urči výsledek správným kliknutím na číslice klávesnice. Správný výsledek se zabarví zeleně, chybný červeně.</a:t>
            </a:r>
          </a:p>
          <a:p>
            <a:r>
              <a:rPr lang="cs-CZ" dirty="0"/>
              <a:t>Zároveň se odkryje okno obrázku.</a:t>
            </a:r>
          </a:p>
        </p:txBody>
      </p:sp>
    </p:spTree>
    <p:extLst>
      <p:ext uri="{BB962C8B-B14F-4D97-AF65-F5344CB8AC3E}">
        <p14:creationId xmlns:p14="http://schemas.microsoft.com/office/powerpoint/2010/main" val="2985742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4" grpId="0" animBg="1"/>
      <p:bldP spid="19" grpId="0"/>
      <p:bldP spid="2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budova, exteriér, tráva, dům&#10;&#10;Popis byl vytvořen automaticky">
            <a:extLst>
              <a:ext uri="{FF2B5EF4-FFF2-40B4-BE49-F238E27FC236}">
                <a16:creationId xmlns:a16="http://schemas.microsoft.com/office/drawing/2014/main" id="{D03C51E7-F260-4529-BCB5-1506D00B77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04" y="1003380"/>
            <a:ext cx="8803180" cy="5586731"/>
          </a:xfrm>
          <a:prstGeom prst="rect">
            <a:avLst/>
          </a:prstGeom>
        </p:spPr>
      </p:pic>
      <p:sp>
        <p:nvSpPr>
          <p:cNvPr id="7" name="Obdélník 6">
            <a:extLst>
              <a:ext uri="{FF2B5EF4-FFF2-40B4-BE49-F238E27FC236}">
                <a16:creationId xmlns:a16="http://schemas.microsoft.com/office/drawing/2014/main" id="{1D003DA6-1348-4B24-81E1-6605F7981A3A}"/>
              </a:ext>
            </a:extLst>
          </p:cNvPr>
          <p:cNvSpPr/>
          <p:nvPr/>
        </p:nvSpPr>
        <p:spPr>
          <a:xfrm>
            <a:off x="348292" y="2855841"/>
            <a:ext cx="4412974" cy="1881809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33263355-9971-4831-AC47-26BDF021F389}"/>
              </a:ext>
            </a:extLst>
          </p:cNvPr>
          <p:cNvSpPr/>
          <p:nvPr/>
        </p:nvSpPr>
        <p:spPr>
          <a:xfrm>
            <a:off x="348292" y="4708302"/>
            <a:ext cx="4412974" cy="1881809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046D0B0C-3B75-4071-8FD5-DB3000E5C2AE}"/>
              </a:ext>
            </a:extLst>
          </p:cNvPr>
          <p:cNvSpPr/>
          <p:nvPr/>
        </p:nvSpPr>
        <p:spPr>
          <a:xfrm>
            <a:off x="4778254" y="974032"/>
            <a:ext cx="4412974" cy="1881809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277DBB0F-9377-4D5F-9E6D-592A2D788F61}"/>
              </a:ext>
            </a:extLst>
          </p:cNvPr>
          <p:cNvSpPr/>
          <p:nvPr/>
        </p:nvSpPr>
        <p:spPr>
          <a:xfrm>
            <a:off x="4761266" y="2855841"/>
            <a:ext cx="4412974" cy="1881809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0327356D-818D-4622-AB8F-A0ABD4E97874}"/>
              </a:ext>
            </a:extLst>
          </p:cNvPr>
          <p:cNvSpPr/>
          <p:nvPr/>
        </p:nvSpPr>
        <p:spPr>
          <a:xfrm>
            <a:off x="4769760" y="4722976"/>
            <a:ext cx="4412974" cy="1881809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B6A5F1BA-E204-4A79-BA03-317E8BC45297}"/>
              </a:ext>
            </a:extLst>
          </p:cNvPr>
          <p:cNvSpPr/>
          <p:nvPr/>
        </p:nvSpPr>
        <p:spPr>
          <a:xfrm>
            <a:off x="9657099" y="521615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9088A667-2BED-45A1-8DC2-83B67362D33E}"/>
              </a:ext>
            </a:extLst>
          </p:cNvPr>
          <p:cNvSpPr/>
          <p:nvPr/>
        </p:nvSpPr>
        <p:spPr>
          <a:xfrm>
            <a:off x="10385969" y="5226561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8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52613CFB-FBDA-4373-9B68-8B3816C1F254}"/>
              </a:ext>
            </a:extLst>
          </p:cNvPr>
          <p:cNvSpPr/>
          <p:nvPr/>
        </p:nvSpPr>
        <p:spPr>
          <a:xfrm>
            <a:off x="11131826" y="5226561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2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543FFF0A-B588-463B-90BA-D5C60E7DA643}"/>
              </a:ext>
            </a:extLst>
          </p:cNvPr>
          <p:cNvSpPr/>
          <p:nvPr/>
        </p:nvSpPr>
        <p:spPr>
          <a:xfrm>
            <a:off x="9665592" y="591567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9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3F2BCFBA-5745-4EC2-B996-B8D35610A567}"/>
              </a:ext>
            </a:extLst>
          </p:cNvPr>
          <p:cNvSpPr/>
          <p:nvPr/>
        </p:nvSpPr>
        <p:spPr>
          <a:xfrm>
            <a:off x="10402956" y="591567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5BAFBCA2-B599-429E-BC48-F9CCAB7596C5}"/>
              </a:ext>
            </a:extLst>
          </p:cNvPr>
          <p:cNvSpPr/>
          <p:nvPr/>
        </p:nvSpPr>
        <p:spPr>
          <a:xfrm>
            <a:off x="11117550" y="5926081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7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F3D393E2-3450-4A22-B307-D86394260A5A}"/>
              </a:ext>
            </a:extLst>
          </p:cNvPr>
          <p:cNvSpPr txBox="1"/>
          <p:nvPr/>
        </p:nvSpPr>
        <p:spPr>
          <a:xfrm>
            <a:off x="9412129" y="983386"/>
            <a:ext cx="17027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36 : 9 =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6E9AC6FA-406E-4F62-80E9-33AA23375F37}"/>
              </a:ext>
            </a:extLst>
          </p:cNvPr>
          <p:cNvSpPr txBox="1"/>
          <p:nvPr/>
        </p:nvSpPr>
        <p:spPr>
          <a:xfrm>
            <a:off x="11113564" y="100420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4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77A29F0A-CA21-4FA9-90FC-4FB41533B0CC}"/>
              </a:ext>
            </a:extLst>
          </p:cNvPr>
          <p:cNvSpPr txBox="1"/>
          <p:nvPr/>
        </p:nvSpPr>
        <p:spPr>
          <a:xfrm>
            <a:off x="331304" y="228892"/>
            <a:ext cx="101926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Urči výsledek správným kliknutím na číslice klávesnice. Správný výsledek se zabarví zeleně, chybný červeně.</a:t>
            </a:r>
          </a:p>
          <a:p>
            <a:r>
              <a:rPr lang="cs-CZ" dirty="0"/>
              <a:t>Zároveň se odkryje okno obrázku.</a:t>
            </a:r>
          </a:p>
        </p:txBody>
      </p:sp>
    </p:spTree>
    <p:extLst>
      <p:ext uri="{BB962C8B-B14F-4D97-AF65-F5344CB8AC3E}">
        <p14:creationId xmlns:p14="http://schemas.microsoft.com/office/powerpoint/2010/main" val="2862735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9" grpId="0" animBg="1"/>
      <p:bldP spid="19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budova, exteriér, tráva, dům&#10;&#10;Popis byl vytvořen automaticky">
            <a:extLst>
              <a:ext uri="{FF2B5EF4-FFF2-40B4-BE49-F238E27FC236}">
                <a16:creationId xmlns:a16="http://schemas.microsoft.com/office/drawing/2014/main" id="{D03C51E7-F260-4529-BCB5-1506D00B77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04" y="1003380"/>
            <a:ext cx="8803180" cy="5586731"/>
          </a:xfrm>
          <a:prstGeom prst="rect">
            <a:avLst/>
          </a:prstGeom>
        </p:spPr>
      </p:pic>
      <p:sp>
        <p:nvSpPr>
          <p:cNvPr id="7" name="Obdélník 6">
            <a:extLst>
              <a:ext uri="{FF2B5EF4-FFF2-40B4-BE49-F238E27FC236}">
                <a16:creationId xmlns:a16="http://schemas.microsoft.com/office/drawing/2014/main" id="{1D003DA6-1348-4B24-81E1-6605F7981A3A}"/>
              </a:ext>
            </a:extLst>
          </p:cNvPr>
          <p:cNvSpPr/>
          <p:nvPr/>
        </p:nvSpPr>
        <p:spPr>
          <a:xfrm>
            <a:off x="348292" y="2855841"/>
            <a:ext cx="4412974" cy="1881809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33263355-9971-4831-AC47-26BDF021F389}"/>
              </a:ext>
            </a:extLst>
          </p:cNvPr>
          <p:cNvSpPr/>
          <p:nvPr/>
        </p:nvSpPr>
        <p:spPr>
          <a:xfrm>
            <a:off x="348292" y="4708302"/>
            <a:ext cx="4412974" cy="1881809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277DBB0F-9377-4D5F-9E6D-592A2D788F61}"/>
              </a:ext>
            </a:extLst>
          </p:cNvPr>
          <p:cNvSpPr/>
          <p:nvPr/>
        </p:nvSpPr>
        <p:spPr>
          <a:xfrm>
            <a:off x="4761266" y="2855841"/>
            <a:ext cx="4412974" cy="1881809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0327356D-818D-4622-AB8F-A0ABD4E97874}"/>
              </a:ext>
            </a:extLst>
          </p:cNvPr>
          <p:cNvSpPr/>
          <p:nvPr/>
        </p:nvSpPr>
        <p:spPr>
          <a:xfrm>
            <a:off x="4769760" y="4722976"/>
            <a:ext cx="4412974" cy="1881809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B6A5F1BA-E204-4A79-BA03-317E8BC45297}"/>
              </a:ext>
            </a:extLst>
          </p:cNvPr>
          <p:cNvSpPr/>
          <p:nvPr/>
        </p:nvSpPr>
        <p:spPr>
          <a:xfrm>
            <a:off x="9657099" y="521615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9088A667-2BED-45A1-8DC2-83B67362D33E}"/>
              </a:ext>
            </a:extLst>
          </p:cNvPr>
          <p:cNvSpPr/>
          <p:nvPr/>
        </p:nvSpPr>
        <p:spPr>
          <a:xfrm>
            <a:off x="10385969" y="5226561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8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52613CFB-FBDA-4373-9B68-8B3816C1F254}"/>
              </a:ext>
            </a:extLst>
          </p:cNvPr>
          <p:cNvSpPr/>
          <p:nvPr/>
        </p:nvSpPr>
        <p:spPr>
          <a:xfrm>
            <a:off x="11131826" y="5226561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2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543FFF0A-B588-463B-90BA-D5C60E7DA643}"/>
              </a:ext>
            </a:extLst>
          </p:cNvPr>
          <p:cNvSpPr/>
          <p:nvPr/>
        </p:nvSpPr>
        <p:spPr>
          <a:xfrm>
            <a:off x="9665592" y="591567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9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3F2BCFBA-5745-4EC2-B996-B8D35610A567}"/>
              </a:ext>
            </a:extLst>
          </p:cNvPr>
          <p:cNvSpPr/>
          <p:nvPr/>
        </p:nvSpPr>
        <p:spPr>
          <a:xfrm>
            <a:off x="10402956" y="591567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5BAFBCA2-B599-429E-BC48-F9CCAB7596C5}"/>
              </a:ext>
            </a:extLst>
          </p:cNvPr>
          <p:cNvSpPr/>
          <p:nvPr/>
        </p:nvSpPr>
        <p:spPr>
          <a:xfrm>
            <a:off x="11117550" y="5926081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7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F3D393E2-3450-4A22-B307-D86394260A5A}"/>
              </a:ext>
            </a:extLst>
          </p:cNvPr>
          <p:cNvSpPr txBox="1"/>
          <p:nvPr/>
        </p:nvSpPr>
        <p:spPr>
          <a:xfrm>
            <a:off x="9412129" y="983386"/>
            <a:ext cx="17027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81 : 9 =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6E9AC6FA-406E-4F62-80E9-33AA23375F37}"/>
              </a:ext>
            </a:extLst>
          </p:cNvPr>
          <p:cNvSpPr txBox="1"/>
          <p:nvPr/>
        </p:nvSpPr>
        <p:spPr>
          <a:xfrm>
            <a:off x="11113564" y="100420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9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C403E2EA-F780-462F-BD9C-C1A6D369E2BD}"/>
              </a:ext>
            </a:extLst>
          </p:cNvPr>
          <p:cNvSpPr txBox="1"/>
          <p:nvPr/>
        </p:nvSpPr>
        <p:spPr>
          <a:xfrm>
            <a:off x="331304" y="228892"/>
            <a:ext cx="101926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Urči výsledek správným kliknutím na číslice klávesnice. Správný výsledek se zabarví zeleně, chybný červeně.</a:t>
            </a:r>
          </a:p>
          <a:p>
            <a:r>
              <a:rPr lang="cs-CZ" dirty="0"/>
              <a:t>Zároveň se odkryje okno obrázku.</a:t>
            </a:r>
          </a:p>
        </p:txBody>
      </p:sp>
    </p:spTree>
    <p:extLst>
      <p:ext uri="{BB962C8B-B14F-4D97-AF65-F5344CB8AC3E}">
        <p14:creationId xmlns:p14="http://schemas.microsoft.com/office/powerpoint/2010/main" val="1731590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7" grpId="0" animBg="1"/>
      <p:bldP spid="19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budova, exteriér, tráva, dům&#10;&#10;Popis byl vytvořen automaticky">
            <a:extLst>
              <a:ext uri="{FF2B5EF4-FFF2-40B4-BE49-F238E27FC236}">
                <a16:creationId xmlns:a16="http://schemas.microsoft.com/office/drawing/2014/main" id="{D03C51E7-F260-4529-BCB5-1506D00B77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04" y="1003380"/>
            <a:ext cx="8803180" cy="5586731"/>
          </a:xfrm>
          <a:prstGeom prst="rect">
            <a:avLst/>
          </a:prstGeom>
        </p:spPr>
      </p:pic>
      <p:sp>
        <p:nvSpPr>
          <p:cNvPr id="8" name="Obdélník 7">
            <a:extLst>
              <a:ext uri="{FF2B5EF4-FFF2-40B4-BE49-F238E27FC236}">
                <a16:creationId xmlns:a16="http://schemas.microsoft.com/office/drawing/2014/main" id="{33263355-9971-4831-AC47-26BDF021F389}"/>
              </a:ext>
            </a:extLst>
          </p:cNvPr>
          <p:cNvSpPr/>
          <p:nvPr/>
        </p:nvSpPr>
        <p:spPr>
          <a:xfrm>
            <a:off x="348292" y="4708302"/>
            <a:ext cx="4412974" cy="1881809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277DBB0F-9377-4D5F-9E6D-592A2D788F61}"/>
              </a:ext>
            </a:extLst>
          </p:cNvPr>
          <p:cNvSpPr/>
          <p:nvPr/>
        </p:nvSpPr>
        <p:spPr>
          <a:xfrm>
            <a:off x="4761266" y="2855841"/>
            <a:ext cx="4412974" cy="1881809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0327356D-818D-4622-AB8F-A0ABD4E97874}"/>
              </a:ext>
            </a:extLst>
          </p:cNvPr>
          <p:cNvSpPr/>
          <p:nvPr/>
        </p:nvSpPr>
        <p:spPr>
          <a:xfrm>
            <a:off x="4769760" y="4722976"/>
            <a:ext cx="4412974" cy="1881809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F3D393E2-3450-4A22-B307-D86394260A5A}"/>
              </a:ext>
            </a:extLst>
          </p:cNvPr>
          <p:cNvSpPr txBox="1"/>
          <p:nvPr/>
        </p:nvSpPr>
        <p:spPr>
          <a:xfrm>
            <a:off x="9412129" y="983386"/>
            <a:ext cx="17027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18 : 9 =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6E9AC6FA-406E-4F62-80E9-33AA23375F37}"/>
              </a:ext>
            </a:extLst>
          </p:cNvPr>
          <p:cNvSpPr txBox="1"/>
          <p:nvPr/>
        </p:nvSpPr>
        <p:spPr>
          <a:xfrm>
            <a:off x="11113564" y="100420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2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9DDE4574-89FE-4DE7-9E5E-2CC1A2B5BE72}"/>
              </a:ext>
            </a:extLst>
          </p:cNvPr>
          <p:cNvSpPr txBox="1"/>
          <p:nvPr/>
        </p:nvSpPr>
        <p:spPr>
          <a:xfrm>
            <a:off x="331304" y="228892"/>
            <a:ext cx="101926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Urči výsledek správným kliknutím na číslice klávesnice. Správný výsledek se zabarví zeleně, chybný červeně.</a:t>
            </a:r>
          </a:p>
          <a:p>
            <a:r>
              <a:rPr lang="cs-CZ" dirty="0"/>
              <a:t>Zároveň se odkryje okno obrázku.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6DC31ACB-C0D1-4928-9137-B8E218769316}"/>
              </a:ext>
            </a:extLst>
          </p:cNvPr>
          <p:cNvSpPr/>
          <p:nvPr/>
        </p:nvSpPr>
        <p:spPr>
          <a:xfrm>
            <a:off x="9657099" y="521615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6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DAA13E00-988D-475B-82D9-AC9E3317C8BE}"/>
              </a:ext>
            </a:extLst>
          </p:cNvPr>
          <p:cNvSpPr/>
          <p:nvPr/>
        </p:nvSpPr>
        <p:spPr>
          <a:xfrm>
            <a:off x="10385969" y="5226561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8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3203AC95-9152-4EB0-AF31-8DC28FA57C75}"/>
              </a:ext>
            </a:extLst>
          </p:cNvPr>
          <p:cNvSpPr/>
          <p:nvPr/>
        </p:nvSpPr>
        <p:spPr>
          <a:xfrm>
            <a:off x="11131826" y="5226561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2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F9A5A5E5-FE27-4110-B20E-CD763D4E455D}"/>
              </a:ext>
            </a:extLst>
          </p:cNvPr>
          <p:cNvSpPr/>
          <p:nvPr/>
        </p:nvSpPr>
        <p:spPr>
          <a:xfrm>
            <a:off x="9665592" y="591567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9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52CAE01C-9990-4CAF-B9B3-8E2235C56646}"/>
              </a:ext>
            </a:extLst>
          </p:cNvPr>
          <p:cNvSpPr/>
          <p:nvPr/>
        </p:nvSpPr>
        <p:spPr>
          <a:xfrm>
            <a:off x="10402956" y="591567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C24562DB-0976-4087-83BF-6C15D1EA69D9}"/>
              </a:ext>
            </a:extLst>
          </p:cNvPr>
          <p:cNvSpPr/>
          <p:nvPr/>
        </p:nvSpPr>
        <p:spPr>
          <a:xfrm>
            <a:off x="11117550" y="5926081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3047932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10" grpId="0" animBg="1"/>
      <p:bldP spid="19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budova, exteriér, tráva, dům&#10;&#10;Popis byl vytvořen automaticky">
            <a:extLst>
              <a:ext uri="{FF2B5EF4-FFF2-40B4-BE49-F238E27FC236}">
                <a16:creationId xmlns:a16="http://schemas.microsoft.com/office/drawing/2014/main" id="{D03C51E7-F260-4529-BCB5-1506D00B77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04" y="1003380"/>
            <a:ext cx="8803180" cy="5586731"/>
          </a:xfrm>
          <a:prstGeom prst="rect">
            <a:avLst/>
          </a:prstGeom>
        </p:spPr>
      </p:pic>
      <p:sp>
        <p:nvSpPr>
          <p:cNvPr id="8" name="Obdélník 7">
            <a:extLst>
              <a:ext uri="{FF2B5EF4-FFF2-40B4-BE49-F238E27FC236}">
                <a16:creationId xmlns:a16="http://schemas.microsoft.com/office/drawing/2014/main" id="{33263355-9971-4831-AC47-26BDF021F389}"/>
              </a:ext>
            </a:extLst>
          </p:cNvPr>
          <p:cNvSpPr/>
          <p:nvPr/>
        </p:nvSpPr>
        <p:spPr>
          <a:xfrm>
            <a:off x="348292" y="4708302"/>
            <a:ext cx="4412974" cy="1881809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0327356D-818D-4622-AB8F-A0ABD4E97874}"/>
              </a:ext>
            </a:extLst>
          </p:cNvPr>
          <p:cNvSpPr/>
          <p:nvPr/>
        </p:nvSpPr>
        <p:spPr>
          <a:xfrm>
            <a:off x="4769760" y="4722976"/>
            <a:ext cx="4412974" cy="1881809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B6A5F1BA-E204-4A79-BA03-317E8BC45297}"/>
              </a:ext>
            </a:extLst>
          </p:cNvPr>
          <p:cNvSpPr/>
          <p:nvPr/>
        </p:nvSpPr>
        <p:spPr>
          <a:xfrm>
            <a:off x="9657099" y="521615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9088A667-2BED-45A1-8DC2-83B67362D33E}"/>
              </a:ext>
            </a:extLst>
          </p:cNvPr>
          <p:cNvSpPr/>
          <p:nvPr/>
        </p:nvSpPr>
        <p:spPr>
          <a:xfrm>
            <a:off x="10385969" y="5226561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8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52613CFB-FBDA-4373-9B68-8B3816C1F254}"/>
              </a:ext>
            </a:extLst>
          </p:cNvPr>
          <p:cNvSpPr/>
          <p:nvPr/>
        </p:nvSpPr>
        <p:spPr>
          <a:xfrm>
            <a:off x="11131826" y="5226561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2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543FFF0A-B588-463B-90BA-D5C60E7DA643}"/>
              </a:ext>
            </a:extLst>
          </p:cNvPr>
          <p:cNvSpPr/>
          <p:nvPr/>
        </p:nvSpPr>
        <p:spPr>
          <a:xfrm>
            <a:off x="9665592" y="591567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9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3F2BCFBA-5745-4EC2-B996-B8D35610A567}"/>
              </a:ext>
            </a:extLst>
          </p:cNvPr>
          <p:cNvSpPr/>
          <p:nvPr/>
        </p:nvSpPr>
        <p:spPr>
          <a:xfrm>
            <a:off x="10402956" y="591567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5BAFBCA2-B599-429E-BC48-F9CCAB7596C5}"/>
              </a:ext>
            </a:extLst>
          </p:cNvPr>
          <p:cNvSpPr/>
          <p:nvPr/>
        </p:nvSpPr>
        <p:spPr>
          <a:xfrm>
            <a:off x="11117550" y="5926081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7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F3D393E2-3450-4A22-B307-D86394260A5A}"/>
              </a:ext>
            </a:extLst>
          </p:cNvPr>
          <p:cNvSpPr txBox="1"/>
          <p:nvPr/>
        </p:nvSpPr>
        <p:spPr>
          <a:xfrm>
            <a:off x="9412129" y="983386"/>
            <a:ext cx="17027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63 : 9 =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6E9AC6FA-406E-4F62-80E9-33AA23375F37}"/>
              </a:ext>
            </a:extLst>
          </p:cNvPr>
          <p:cNvSpPr txBox="1"/>
          <p:nvPr/>
        </p:nvSpPr>
        <p:spPr>
          <a:xfrm>
            <a:off x="11113564" y="100420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7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6D6A0325-3487-4CF5-97E5-F86F034F5E28}"/>
              </a:ext>
            </a:extLst>
          </p:cNvPr>
          <p:cNvSpPr txBox="1"/>
          <p:nvPr/>
        </p:nvSpPr>
        <p:spPr>
          <a:xfrm>
            <a:off x="331304" y="228892"/>
            <a:ext cx="101926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Urči výsledek správným kliknutím na číslice klávesnice. Správný výsledek se zabarví zeleně, chybný červeně.</a:t>
            </a:r>
          </a:p>
          <a:p>
            <a:r>
              <a:rPr lang="cs-CZ" dirty="0"/>
              <a:t>Zároveň se odkryje okno obrázku.</a:t>
            </a:r>
          </a:p>
        </p:txBody>
      </p:sp>
    </p:spTree>
    <p:extLst>
      <p:ext uri="{BB962C8B-B14F-4D97-AF65-F5344CB8AC3E}">
        <p14:creationId xmlns:p14="http://schemas.microsoft.com/office/powerpoint/2010/main" val="2524518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8" grpId="0" animBg="1"/>
      <p:bldP spid="19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budova, exteriér, tráva, dům&#10;&#10;Popis byl vytvořen automaticky">
            <a:extLst>
              <a:ext uri="{FF2B5EF4-FFF2-40B4-BE49-F238E27FC236}">
                <a16:creationId xmlns:a16="http://schemas.microsoft.com/office/drawing/2014/main" id="{D03C51E7-F260-4529-BCB5-1506D00B77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04" y="1003380"/>
            <a:ext cx="8803180" cy="5586731"/>
          </a:xfrm>
          <a:prstGeom prst="rect">
            <a:avLst/>
          </a:prstGeom>
        </p:spPr>
      </p:pic>
      <p:sp>
        <p:nvSpPr>
          <p:cNvPr id="13" name="Obdélník 12">
            <a:extLst>
              <a:ext uri="{FF2B5EF4-FFF2-40B4-BE49-F238E27FC236}">
                <a16:creationId xmlns:a16="http://schemas.microsoft.com/office/drawing/2014/main" id="{B6A5F1BA-E204-4A79-BA03-317E8BC45297}"/>
              </a:ext>
            </a:extLst>
          </p:cNvPr>
          <p:cNvSpPr/>
          <p:nvPr/>
        </p:nvSpPr>
        <p:spPr>
          <a:xfrm>
            <a:off x="9657099" y="521615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9088A667-2BED-45A1-8DC2-83B67362D33E}"/>
              </a:ext>
            </a:extLst>
          </p:cNvPr>
          <p:cNvSpPr/>
          <p:nvPr/>
        </p:nvSpPr>
        <p:spPr>
          <a:xfrm>
            <a:off x="10385969" y="5226561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8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52613CFB-FBDA-4373-9B68-8B3816C1F254}"/>
              </a:ext>
            </a:extLst>
          </p:cNvPr>
          <p:cNvSpPr/>
          <p:nvPr/>
        </p:nvSpPr>
        <p:spPr>
          <a:xfrm>
            <a:off x="11131826" y="5226561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2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543FFF0A-B588-463B-90BA-D5C60E7DA643}"/>
              </a:ext>
            </a:extLst>
          </p:cNvPr>
          <p:cNvSpPr/>
          <p:nvPr/>
        </p:nvSpPr>
        <p:spPr>
          <a:xfrm>
            <a:off x="9665592" y="591567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9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3F2BCFBA-5745-4EC2-B996-B8D35610A567}"/>
              </a:ext>
            </a:extLst>
          </p:cNvPr>
          <p:cNvSpPr/>
          <p:nvPr/>
        </p:nvSpPr>
        <p:spPr>
          <a:xfrm>
            <a:off x="10402956" y="591567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5BAFBCA2-B599-429E-BC48-F9CCAB7596C5}"/>
              </a:ext>
            </a:extLst>
          </p:cNvPr>
          <p:cNvSpPr/>
          <p:nvPr/>
        </p:nvSpPr>
        <p:spPr>
          <a:xfrm>
            <a:off x="11117550" y="5926081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7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F3D393E2-3450-4A22-B307-D86394260A5A}"/>
              </a:ext>
            </a:extLst>
          </p:cNvPr>
          <p:cNvSpPr txBox="1"/>
          <p:nvPr/>
        </p:nvSpPr>
        <p:spPr>
          <a:xfrm>
            <a:off x="9412129" y="983386"/>
            <a:ext cx="17027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54 : 9 =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6E9AC6FA-406E-4F62-80E9-33AA23375F37}"/>
              </a:ext>
            </a:extLst>
          </p:cNvPr>
          <p:cNvSpPr txBox="1"/>
          <p:nvPr/>
        </p:nvSpPr>
        <p:spPr>
          <a:xfrm>
            <a:off x="11113564" y="100420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6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FFAF2568-D37F-4986-B4C0-122E894DDB0C}"/>
              </a:ext>
            </a:extLst>
          </p:cNvPr>
          <p:cNvSpPr txBox="1"/>
          <p:nvPr/>
        </p:nvSpPr>
        <p:spPr>
          <a:xfrm>
            <a:off x="331304" y="228892"/>
            <a:ext cx="101926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Urči výsledek správným kliknutím na číslice klávesnice. Správný výsledek se zabarví zeleně, chybný červeně.</a:t>
            </a:r>
          </a:p>
          <a:p>
            <a:r>
              <a:rPr lang="cs-CZ" dirty="0"/>
              <a:t>Zároveň se odkryje okno obrázku.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1871F483-4F1E-46C0-8CB1-5BC9D1B281F5}"/>
              </a:ext>
            </a:extLst>
          </p:cNvPr>
          <p:cNvSpPr/>
          <p:nvPr/>
        </p:nvSpPr>
        <p:spPr>
          <a:xfrm>
            <a:off x="4769760" y="4722976"/>
            <a:ext cx="4412974" cy="1881809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88410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9" grpId="0"/>
      <p:bldP spid="25" grpId="0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budova, exteriér, tráva, dům&#10;&#10;Popis byl vytvořen automaticky">
            <a:extLst>
              <a:ext uri="{FF2B5EF4-FFF2-40B4-BE49-F238E27FC236}">
                <a16:creationId xmlns:a16="http://schemas.microsoft.com/office/drawing/2014/main" id="{D03C51E7-F260-4529-BCB5-1506D00B77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04" y="1003380"/>
            <a:ext cx="8803180" cy="5586731"/>
          </a:xfrm>
          <a:prstGeom prst="rect">
            <a:avLst/>
          </a:prstGeom>
        </p:spPr>
      </p:pic>
      <p:sp>
        <p:nvSpPr>
          <p:cNvPr id="13" name="Obdélník 12">
            <a:extLst>
              <a:ext uri="{FF2B5EF4-FFF2-40B4-BE49-F238E27FC236}">
                <a16:creationId xmlns:a16="http://schemas.microsoft.com/office/drawing/2014/main" id="{B6A5F1BA-E204-4A79-BA03-317E8BC45297}"/>
              </a:ext>
            </a:extLst>
          </p:cNvPr>
          <p:cNvSpPr/>
          <p:nvPr/>
        </p:nvSpPr>
        <p:spPr>
          <a:xfrm>
            <a:off x="9657099" y="521615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9088A667-2BED-45A1-8DC2-83B67362D33E}"/>
              </a:ext>
            </a:extLst>
          </p:cNvPr>
          <p:cNvSpPr/>
          <p:nvPr/>
        </p:nvSpPr>
        <p:spPr>
          <a:xfrm>
            <a:off x="10385969" y="5226561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8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52613CFB-FBDA-4373-9B68-8B3816C1F254}"/>
              </a:ext>
            </a:extLst>
          </p:cNvPr>
          <p:cNvSpPr/>
          <p:nvPr/>
        </p:nvSpPr>
        <p:spPr>
          <a:xfrm>
            <a:off x="11131826" y="5226561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2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543FFF0A-B588-463B-90BA-D5C60E7DA643}"/>
              </a:ext>
            </a:extLst>
          </p:cNvPr>
          <p:cNvSpPr/>
          <p:nvPr/>
        </p:nvSpPr>
        <p:spPr>
          <a:xfrm>
            <a:off x="9665592" y="591567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9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3F2BCFBA-5745-4EC2-B996-B8D35610A567}"/>
              </a:ext>
            </a:extLst>
          </p:cNvPr>
          <p:cNvSpPr/>
          <p:nvPr/>
        </p:nvSpPr>
        <p:spPr>
          <a:xfrm>
            <a:off x="10402956" y="591567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5BAFBCA2-B599-429E-BC48-F9CCAB7596C5}"/>
              </a:ext>
            </a:extLst>
          </p:cNvPr>
          <p:cNvSpPr/>
          <p:nvPr/>
        </p:nvSpPr>
        <p:spPr>
          <a:xfrm>
            <a:off x="11117550" y="5926081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7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E7A986CD-B400-4D71-A9B2-8C4D5C359E2A}"/>
              </a:ext>
            </a:extLst>
          </p:cNvPr>
          <p:cNvSpPr txBox="1"/>
          <p:nvPr/>
        </p:nvSpPr>
        <p:spPr>
          <a:xfrm>
            <a:off x="9227086" y="1743259"/>
            <a:ext cx="2964914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Kostel Nanebevzetí Panny</a:t>
            </a:r>
          </a:p>
          <a:p>
            <a:r>
              <a:rPr lang="cs-CZ" dirty="0"/>
              <a:t>Marie v Mostě. Tento pozdně</a:t>
            </a:r>
          </a:p>
          <a:p>
            <a:r>
              <a:rPr lang="cs-CZ" dirty="0"/>
              <a:t>gotický chrám byl v roce</a:t>
            </a:r>
          </a:p>
          <a:p>
            <a:r>
              <a:rPr lang="cs-CZ" dirty="0"/>
              <a:t>1975 přesunut po kolejích</a:t>
            </a:r>
          </a:p>
          <a:p>
            <a:r>
              <a:rPr lang="cs-CZ" dirty="0"/>
              <a:t>o 841 metrů, aby byl</a:t>
            </a:r>
          </a:p>
          <a:p>
            <a:r>
              <a:rPr lang="cs-CZ" dirty="0"/>
              <a:t>zachráněn z města, které bylo</a:t>
            </a:r>
          </a:p>
          <a:p>
            <a:r>
              <a:rPr lang="cs-CZ" dirty="0"/>
              <a:t>srovnáno  se zemí kvůli těžbě</a:t>
            </a:r>
          </a:p>
          <a:p>
            <a:r>
              <a:rPr lang="cs-CZ" dirty="0"/>
              <a:t>uhlí.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9860EA74-4DD7-47BA-B843-83A5421F71F4}"/>
              </a:ext>
            </a:extLst>
          </p:cNvPr>
          <p:cNvSpPr txBox="1"/>
          <p:nvPr/>
        </p:nvSpPr>
        <p:spPr>
          <a:xfrm>
            <a:off x="331304" y="228892"/>
            <a:ext cx="101926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Urči výsledek správným kliknutím na číslice klávesnice. Správný výsledek se zabarví zeleně, chybný červeně.</a:t>
            </a:r>
          </a:p>
          <a:p>
            <a:r>
              <a:rPr lang="cs-CZ" dirty="0"/>
              <a:t>Zároveň se odkryje okno obrázku.</a:t>
            </a:r>
          </a:p>
        </p:txBody>
      </p:sp>
    </p:spTree>
    <p:extLst>
      <p:ext uri="{BB962C8B-B14F-4D97-AF65-F5344CB8AC3E}">
        <p14:creationId xmlns:p14="http://schemas.microsoft.com/office/powerpoint/2010/main" val="6110247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>
            <a:extLst>
              <a:ext uri="{FF2B5EF4-FFF2-40B4-BE49-F238E27FC236}">
                <a16:creationId xmlns:a16="http://schemas.microsoft.com/office/drawing/2014/main" id="{B6A5F1BA-E204-4A79-BA03-317E8BC45297}"/>
              </a:ext>
            </a:extLst>
          </p:cNvPr>
          <p:cNvSpPr/>
          <p:nvPr/>
        </p:nvSpPr>
        <p:spPr>
          <a:xfrm>
            <a:off x="9657099" y="521615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9088A667-2BED-45A1-8DC2-83B67362D33E}"/>
              </a:ext>
            </a:extLst>
          </p:cNvPr>
          <p:cNvSpPr/>
          <p:nvPr/>
        </p:nvSpPr>
        <p:spPr>
          <a:xfrm>
            <a:off x="10385969" y="5226561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0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543FFF0A-B588-463B-90BA-D5C60E7DA643}"/>
              </a:ext>
            </a:extLst>
          </p:cNvPr>
          <p:cNvSpPr/>
          <p:nvPr/>
        </p:nvSpPr>
        <p:spPr>
          <a:xfrm>
            <a:off x="9665592" y="591567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10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3F2BCFBA-5745-4EC2-B996-B8D35610A567}"/>
              </a:ext>
            </a:extLst>
          </p:cNvPr>
          <p:cNvSpPr/>
          <p:nvPr/>
        </p:nvSpPr>
        <p:spPr>
          <a:xfrm>
            <a:off x="10402956" y="591567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5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DF6E3C1C-2ABA-4509-938A-5F5B1D6979C6}"/>
              </a:ext>
            </a:extLst>
          </p:cNvPr>
          <p:cNvSpPr txBox="1"/>
          <p:nvPr/>
        </p:nvSpPr>
        <p:spPr>
          <a:xfrm>
            <a:off x="331304" y="228892"/>
            <a:ext cx="101926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Urči výsledek správným kliknutím na číslice klávesnice. Správný výsledek se zabarví zeleně, chybný červeně.</a:t>
            </a:r>
          </a:p>
          <a:p>
            <a:r>
              <a:rPr lang="cs-CZ" dirty="0"/>
              <a:t>Zároveň se odkryje okno obrázku.</a:t>
            </a:r>
          </a:p>
        </p:txBody>
      </p:sp>
      <p:pic>
        <p:nvPicPr>
          <p:cNvPr id="5" name="Obrázek 4" descr="Obsah obrázku exteriér, budova, lavice, park&#10;&#10;Popis byl vytvořen automaticky">
            <a:extLst>
              <a:ext uri="{FF2B5EF4-FFF2-40B4-BE49-F238E27FC236}">
                <a16:creationId xmlns:a16="http://schemas.microsoft.com/office/drawing/2014/main" id="{0407B085-90B5-4A49-97B3-BA20A8F52A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03" y="909069"/>
            <a:ext cx="8833773" cy="5685308"/>
          </a:xfrm>
          <a:prstGeom prst="rect">
            <a:avLst/>
          </a:prstGeom>
        </p:spPr>
      </p:pic>
      <p:sp>
        <p:nvSpPr>
          <p:cNvPr id="4" name="Obdélník 3">
            <a:extLst>
              <a:ext uri="{FF2B5EF4-FFF2-40B4-BE49-F238E27FC236}">
                <a16:creationId xmlns:a16="http://schemas.microsoft.com/office/drawing/2014/main" id="{D1DB2FD3-3C90-49A8-A2D5-7C9FC1FA7696}"/>
              </a:ext>
            </a:extLst>
          </p:cNvPr>
          <p:cNvSpPr/>
          <p:nvPr/>
        </p:nvSpPr>
        <p:spPr>
          <a:xfrm>
            <a:off x="314224" y="946802"/>
            <a:ext cx="4412974" cy="2799236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277DBB0F-9377-4D5F-9E6D-592A2D788F61}"/>
              </a:ext>
            </a:extLst>
          </p:cNvPr>
          <p:cNvSpPr/>
          <p:nvPr/>
        </p:nvSpPr>
        <p:spPr>
          <a:xfrm>
            <a:off x="4744278" y="931208"/>
            <a:ext cx="4412974" cy="2774784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046D0B0C-3B75-4071-8FD5-DB3000E5C2AE}"/>
              </a:ext>
            </a:extLst>
          </p:cNvPr>
          <p:cNvSpPr/>
          <p:nvPr/>
        </p:nvSpPr>
        <p:spPr>
          <a:xfrm>
            <a:off x="339221" y="3746038"/>
            <a:ext cx="4412974" cy="2830342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1D003DA6-1348-4B24-81E1-6605F7981A3A}"/>
              </a:ext>
            </a:extLst>
          </p:cNvPr>
          <p:cNvSpPr/>
          <p:nvPr/>
        </p:nvSpPr>
        <p:spPr>
          <a:xfrm>
            <a:off x="4769182" y="3746038"/>
            <a:ext cx="4412974" cy="2808293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763EB174-9EA0-4A7D-AA7F-07928E346302}"/>
              </a:ext>
            </a:extLst>
          </p:cNvPr>
          <p:cNvSpPr txBox="1"/>
          <p:nvPr/>
        </p:nvSpPr>
        <p:spPr>
          <a:xfrm>
            <a:off x="9479955" y="1427993"/>
            <a:ext cx="17027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27 : 9 =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A4B34D3F-8DF2-4843-B44E-1CDFD2A80D14}"/>
              </a:ext>
            </a:extLst>
          </p:cNvPr>
          <p:cNvSpPr txBox="1"/>
          <p:nvPr/>
        </p:nvSpPr>
        <p:spPr>
          <a:xfrm>
            <a:off x="11159952" y="1435269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936140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>
            <a:extLst>
              <a:ext uri="{FF2B5EF4-FFF2-40B4-BE49-F238E27FC236}">
                <a16:creationId xmlns:a16="http://schemas.microsoft.com/office/drawing/2014/main" id="{B6A5F1BA-E204-4A79-BA03-317E8BC45297}"/>
              </a:ext>
            </a:extLst>
          </p:cNvPr>
          <p:cNvSpPr/>
          <p:nvPr/>
        </p:nvSpPr>
        <p:spPr>
          <a:xfrm>
            <a:off x="9657099" y="521615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9088A667-2BED-45A1-8DC2-83B67362D33E}"/>
              </a:ext>
            </a:extLst>
          </p:cNvPr>
          <p:cNvSpPr/>
          <p:nvPr/>
        </p:nvSpPr>
        <p:spPr>
          <a:xfrm>
            <a:off x="10385969" y="5226561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0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543FFF0A-B588-463B-90BA-D5C60E7DA643}"/>
              </a:ext>
            </a:extLst>
          </p:cNvPr>
          <p:cNvSpPr/>
          <p:nvPr/>
        </p:nvSpPr>
        <p:spPr>
          <a:xfrm>
            <a:off x="9665592" y="591567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10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3F2BCFBA-5745-4EC2-B996-B8D35610A567}"/>
              </a:ext>
            </a:extLst>
          </p:cNvPr>
          <p:cNvSpPr/>
          <p:nvPr/>
        </p:nvSpPr>
        <p:spPr>
          <a:xfrm>
            <a:off x="10402956" y="591567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5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DF6E3C1C-2ABA-4509-938A-5F5B1D6979C6}"/>
              </a:ext>
            </a:extLst>
          </p:cNvPr>
          <p:cNvSpPr txBox="1"/>
          <p:nvPr/>
        </p:nvSpPr>
        <p:spPr>
          <a:xfrm>
            <a:off x="331304" y="228892"/>
            <a:ext cx="101926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Urči výsledek správným kliknutím na číslice klávesnice. Správný výsledek se zabarví zeleně, chybný červeně.</a:t>
            </a:r>
          </a:p>
          <a:p>
            <a:r>
              <a:rPr lang="cs-CZ" dirty="0"/>
              <a:t>Zároveň se odkryje okno obrázku.</a:t>
            </a:r>
          </a:p>
        </p:txBody>
      </p:sp>
      <p:pic>
        <p:nvPicPr>
          <p:cNvPr id="5" name="Obrázek 4" descr="Obsah obrázku exteriér, budova, lavice, park&#10;&#10;Popis byl vytvořen automaticky">
            <a:extLst>
              <a:ext uri="{FF2B5EF4-FFF2-40B4-BE49-F238E27FC236}">
                <a16:creationId xmlns:a16="http://schemas.microsoft.com/office/drawing/2014/main" id="{0407B085-90B5-4A49-97B3-BA20A8F52A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03" y="909069"/>
            <a:ext cx="8833773" cy="5685308"/>
          </a:xfrm>
          <a:prstGeom prst="rect">
            <a:avLst/>
          </a:prstGeom>
        </p:spPr>
      </p:pic>
      <p:sp>
        <p:nvSpPr>
          <p:cNvPr id="10" name="Obdélník 9">
            <a:extLst>
              <a:ext uri="{FF2B5EF4-FFF2-40B4-BE49-F238E27FC236}">
                <a16:creationId xmlns:a16="http://schemas.microsoft.com/office/drawing/2014/main" id="{277DBB0F-9377-4D5F-9E6D-592A2D788F61}"/>
              </a:ext>
            </a:extLst>
          </p:cNvPr>
          <p:cNvSpPr/>
          <p:nvPr/>
        </p:nvSpPr>
        <p:spPr>
          <a:xfrm>
            <a:off x="4748189" y="937744"/>
            <a:ext cx="4412974" cy="2808294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046D0B0C-3B75-4071-8FD5-DB3000E5C2AE}"/>
              </a:ext>
            </a:extLst>
          </p:cNvPr>
          <p:cNvSpPr/>
          <p:nvPr/>
        </p:nvSpPr>
        <p:spPr>
          <a:xfrm>
            <a:off x="339221" y="3746038"/>
            <a:ext cx="4412974" cy="2830342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1D003DA6-1348-4B24-81E1-6605F7981A3A}"/>
              </a:ext>
            </a:extLst>
          </p:cNvPr>
          <p:cNvSpPr/>
          <p:nvPr/>
        </p:nvSpPr>
        <p:spPr>
          <a:xfrm>
            <a:off x="4769182" y="3746038"/>
            <a:ext cx="4412974" cy="2808293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763EB174-9EA0-4A7D-AA7F-07928E346302}"/>
              </a:ext>
            </a:extLst>
          </p:cNvPr>
          <p:cNvSpPr txBox="1"/>
          <p:nvPr/>
        </p:nvSpPr>
        <p:spPr>
          <a:xfrm>
            <a:off x="9479955" y="1427993"/>
            <a:ext cx="17027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90 : 9 =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A4B34D3F-8DF2-4843-B44E-1CDFD2A80D14}"/>
              </a:ext>
            </a:extLst>
          </p:cNvPr>
          <p:cNvSpPr txBox="1"/>
          <p:nvPr/>
        </p:nvSpPr>
        <p:spPr>
          <a:xfrm>
            <a:off x="11159952" y="143526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2338741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0" grpId="0" animBg="1"/>
      <p:bldP spid="6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>
            <a:extLst>
              <a:ext uri="{FF2B5EF4-FFF2-40B4-BE49-F238E27FC236}">
                <a16:creationId xmlns:a16="http://schemas.microsoft.com/office/drawing/2014/main" id="{B6A5F1BA-E204-4A79-BA03-317E8BC45297}"/>
              </a:ext>
            </a:extLst>
          </p:cNvPr>
          <p:cNvSpPr/>
          <p:nvPr/>
        </p:nvSpPr>
        <p:spPr>
          <a:xfrm>
            <a:off x="9657099" y="521615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9088A667-2BED-45A1-8DC2-83B67362D33E}"/>
              </a:ext>
            </a:extLst>
          </p:cNvPr>
          <p:cNvSpPr/>
          <p:nvPr/>
        </p:nvSpPr>
        <p:spPr>
          <a:xfrm>
            <a:off x="10385969" y="5226561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0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543FFF0A-B588-463B-90BA-D5C60E7DA643}"/>
              </a:ext>
            </a:extLst>
          </p:cNvPr>
          <p:cNvSpPr/>
          <p:nvPr/>
        </p:nvSpPr>
        <p:spPr>
          <a:xfrm>
            <a:off x="9665592" y="591567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10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3F2BCFBA-5745-4EC2-B996-B8D35610A567}"/>
              </a:ext>
            </a:extLst>
          </p:cNvPr>
          <p:cNvSpPr/>
          <p:nvPr/>
        </p:nvSpPr>
        <p:spPr>
          <a:xfrm>
            <a:off x="10402956" y="591567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5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DF6E3C1C-2ABA-4509-938A-5F5B1D6979C6}"/>
              </a:ext>
            </a:extLst>
          </p:cNvPr>
          <p:cNvSpPr txBox="1"/>
          <p:nvPr/>
        </p:nvSpPr>
        <p:spPr>
          <a:xfrm>
            <a:off x="331304" y="228892"/>
            <a:ext cx="101926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Urči výsledek správným kliknutím na číslice klávesnice. Správný výsledek se zabarví zeleně, chybný červeně.</a:t>
            </a:r>
          </a:p>
          <a:p>
            <a:r>
              <a:rPr lang="cs-CZ" dirty="0"/>
              <a:t>Zároveň se odkryje okno obrázku.</a:t>
            </a:r>
          </a:p>
        </p:txBody>
      </p:sp>
      <p:pic>
        <p:nvPicPr>
          <p:cNvPr id="5" name="Obrázek 4" descr="Obsah obrázku exteriér, budova, lavice, park&#10;&#10;Popis byl vytvořen automaticky">
            <a:extLst>
              <a:ext uri="{FF2B5EF4-FFF2-40B4-BE49-F238E27FC236}">
                <a16:creationId xmlns:a16="http://schemas.microsoft.com/office/drawing/2014/main" id="{0407B085-90B5-4A49-97B3-BA20A8F52A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03" y="909069"/>
            <a:ext cx="8833773" cy="5685308"/>
          </a:xfrm>
          <a:prstGeom prst="rect">
            <a:avLst/>
          </a:prstGeom>
        </p:spPr>
      </p:pic>
      <p:sp>
        <p:nvSpPr>
          <p:cNvPr id="9" name="Obdélník 8">
            <a:extLst>
              <a:ext uri="{FF2B5EF4-FFF2-40B4-BE49-F238E27FC236}">
                <a16:creationId xmlns:a16="http://schemas.microsoft.com/office/drawing/2014/main" id="{046D0B0C-3B75-4071-8FD5-DB3000E5C2AE}"/>
              </a:ext>
            </a:extLst>
          </p:cNvPr>
          <p:cNvSpPr/>
          <p:nvPr/>
        </p:nvSpPr>
        <p:spPr>
          <a:xfrm>
            <a:off x="339221" y="3746038"/>
            <a:ext cx="4412974" cy="2830342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1D003DA6-1348-4B24-81E1-6605F7981A3A}"/>
              </a:ext>
            </a:extLst>
          </p:cNvPr>
          <p:cNvSpPr/>
          <p:nvPr/>
        </p:nvSpPr>
        <p:spPr>
          <a:xfrm>
            <a:off x="4769182" y="3746038"/>
            <a:ext cx="4412974" cy="2808293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763EB174-9EA0-4A7D-AA7F-07928E346302}"/>
              </a:ext>
            </a:extLst>
          </p:cNvPr>
          <p:cNvSpPr txBox="1"/>
          <p:nvPr/>
        </p:nvSpPr>
        <p:spPr>
          <a:xfrm>
            <a:off x="9479955" y="1427993"/>
            <a:ext cx="17027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45 : 9 =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A4B34D3F-8DF2-4843-B44E-1CDFD2A80D14}"/>
              </a:ext>
            </a:extLst>
          </p:cNvPr>
          <p:cNvSpPr txBox="1"/>
          <p:nvPr/>
        </p:nvSpPr>
        <p:spPr>
          <a:xfrm>
            <a:off x="11159952" y="1435269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49268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9" grpId="0" animBg="1"/>
      <p:bldP spid="6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>
            <a:extLst>
              <a:ext uri="{FF2B5EF4-FFF2-40B4-BE49-F238E27FC236}">
                <a16:creationId xmlns:a16="http://schemas.microsoft.com/office/drawing/2014/main" id="{B6A5F1BA-E204-4A79-BA03-317E8BC45297}"/>
              </a:ext>
            </a:extLst>
          </p:cNvPr>
          <p:cNvSpPr/>
          <p:nvPr/>
        </p:nvSpPr>
        <p:spPr>
          <a:xfrm>
            <a:off x="9657099" y="521615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9088A667-2BED-45A1-8DC2-83B67362D33E}"/>
              </a:ext>
            </a:extLst>
          </p:cNvPr>
          <p:cNvSpPr/>
          <p:nvPr/>
        </p:nvSpPr>
        <p:spPr>
          <a:xfrm>
            <a:off x="10385969" y="5226561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0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543FFF0A-B588-463B-90BA-D5C60E7DA643}"/>
              </a:ext>
            </a:extLst>
          </p:cNvPr>
          <p:cNvSpPr/>
          <p:nvPr/>
        </p:nvSpPr>
        <p:spPr>
          <a:xfrm>
            <a:off x="9665592" y="591567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10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3F2BCFBA-5745-4EC2-B996-B8D35610A567}"/>
              </a:ext>
            </a:extLst>
          </p:cNvPr>
          <p:cNvSpPr/>
          <p:nvPr/>
        </p:nvSpPr>
        <p:spPr>
          <a:xfrm>
            <a:off x="10402956" y="5915673"/>
            <a:ext cx="728870" cy="67870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/>
              <a:t>5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DF6E3C1C-2ABA-4509-938A-5F5B1D6979C6}"/>
              </a:ext>
            </a:extLst>
          </p:cNvPr>
          <p:cNvSpPr txBox="1"/>
          <p:nvPr/>
        </p:nvSpPr>
        <p:spPr>
          <a:xfrm>
            <a:off x="331304" y="228892"/>
            <a:ext cx="101926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Urči výsledek správným kliknutím na číslice klávesnice. Správný výsledek se zabarví zeleně, chybný červeně.</a:t>
            </a:r>
          </a:p>
          <a:p>
            <a:r>
              <a:rPr lang="cs-CZ" dirty="0"/>
              <a:t>Zároveň se odkryje okno obrázku.</a:t>
            </a:r>
          </a:p>
        </p:txBody>
      </p:sp>
      <p:pic>
        <p:nvPicPr>
          <p:cNvPr id="5" name="Obrázek 4" descr="Obsah obrázku exteriér, budova, lavice, park&#10;&#10;Popis byl vytvořen automaticky">
            <a:extLst>
              <a:ext uri="{FF2B5EF4-FFF2-40B4-BE49-F238E27FC236}">
                <a16:creationId xmlns:a16="http://schemas.microsoft.com/office/drawing/2014/main" id="{0407B085-90B5-4A49-97B3-BA20A8F52A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03" y="909069"/>
            <a:ext cx="8833773" cy="5685308"/>
          </a:xfrm>
          <a:prstGeom prst="rect">
            <a:avLst/>
          </a:prstGeom>
        </p:spPr>
      </p:pic>
      <p:sp>
        <p:nvSpPr>
          <p:cNvPr id="7" name="Obdélník 6">
            <a:extLst>
              <a:ext uri="{FF2B5EF4-FFF2-40B4-BE49-F238E27FC236}">
                <a16:creationId xmlns:a16="http://schemas.microsoft.com/office/drawing/2014/main" id="{1D003DA6-1348-4B24-81E1-6605F7981A3A}"/>
              </a:ext>
            </a:extLst>
          </p:cNvPr>
          <p:cNvSpPr/>
          <p:nvPr/>
        </p:nvSpPr>
        <p:spPr>
          <a:xfrm>
            <a:off x="4769182" y="3746038"/>
            <a:ext cx="4412974" cy="2808293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763EB174-9EA0-4A7D-AA7F-07928E346302}"/>
              </a:ext>
            </a:extLst>
          </p:cNvPr>
          <p:cNvSpPr txBox="1"/>
          <p:nvPr/>
        </p:nvSpPr>
        <p:spPr>
          <a:xfrm>
            <a:off x="9479955" y="1427993"/>
            <a:ext cx="14430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 : 9 =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A4B34D3F-8DF2-4843-B44E-1CDFD2A80D14}"/>
              </a:ext>
            </a:extLst>
          </p:cNvPr>
          <p:cNvSpPr txBox="1"/>
          <p:nvPr/>
        </p:nvSpPr>
        <p:spPr>
          <a:xfrm>
            <a:off x="11159952" y="1435269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4282061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7" grpId="0" animBg="1"/>
      <p:bldP spid="6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bsah obrázku exteriér, budova, lavice, park&#10;&#10;Popis byl vytvořen automaticky">
            <a:extLst>
              <a:ext uri="{FF2B5EF4-FFF2-40B4-BE49-F238E27FC236}">
                <a16:creationId xmlns:a16="http://schemas.microsoft.com/office/drawing/2014/main" id="{0407B085-90B5-4A49-97B3-BA20A8F52A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03" y="909069"/>
            <a:ext cx="8833773" cy="5685308"/>
          </a:xfrm>
          <a:prstGeom prst="rect">
            <a:avLst/>
          </a:prstGeom>
        </p:spPr>
      </p:pic>
      <p:sp>
        <p:nvSpPr>
          <p:cNvPr id="2" name="TextovéPole 1">
            <a:extLst>
              <a:ext uri="{FF2B5EF4-FFF2-40B4-BE49-F238E27FC236}">
                <a16:creationId xmlns:a16="http://schemas.microsoft.com/office/drawing/2014/main" id="{59547DFA-FA80-4823-A89C-308AED696274}"/>
              </a:ext>
            </a:extLst>
          </p:cNvPr>
          <p:cNvSpPr txBox="1"/>
          <p:nvPr/>
        </p:nvSpPr>
        <p:spPr>
          <a:xfrm>
            <a:off x="9165076" y="2551394"/>
            <a:ext cx="32978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1.náměstí s morovým</a:t>
            </a:r>
          </a:p>
          <a:p>
            <a:r>
              <a:rPr lang="cs-CZ" dirty="0"/>
              <a:t> sloupem ze Starého Mostu.</a:t>
            </a:r>
          </a:p>
          <a:p>
            <a:r>
              <a:rPr lang="cs-CZ" dirty="0"/>
              <a:t>V pozadí budova magistrátu a</a:t>
            </a:r>
          </a:p>
          <a:p>
            <a:r>
              <a:rPr lang="cs-CZ" dirty="0"/>
              <a:t>hotelu.</a:t>
            </a:r>
          </a:p>
        </p:txBody>
      </p:sp>
    </p:spTree>
    <p:extLst>
      <p:ext uri="{BB962C8B-B14F-4D97-AF65-F5344CB8AC3E}">
        <p14:creationId xmlns:p14="http://schemas.microsoft.com/office/powerpoint/2010/main" val="6475235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>
            <a:hlinkClick r:id="rId2"/>
            <a:extLst>
              <a:ext uri="{FF2B5EF4-FFF2-40B4-BE49-F238E27FC236}">
                <a16:creationId xmlns:a16="http://schemas.microsoft.com/office/drawing/2014/main" id="{9E0FF070-935B-4D39-AE6D-60E941BC56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304" y="1040340"/>
            <a:ext cx="7420131" cy="5227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22110F3E-743A-4EE7-956C-BF4EC2FADBD4}"/>
              </a:ext>
            </a:extLst>
          </p:cNvPr>
          <p:cNvSpPr txBox="1"/>
          <p:nvPr/>
        </p:nvSpPr>
        <p:spPr>
          <a:xfrm>
            <a:off x="331304" y="228892"/>
            <a:ext cx="101926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Urči výsledek správným kliknutím na číslice klávesnice. Správný výsledek se zabarví zeleně, chybný červeně.</a:t>
            </a:r>
          </a:p>
          <a:p>
            <a:r>
              <a:rPr lang="cs-CZ" dirty="0"/>
              <a:t>Zároveň se odkryje okno obrázku.</a:t>
            </a:r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9F57BF39-F03E-49C6-941B-BB08D5CFC1CC}"/>
              </a:ext>
            </a:extLst>
          </p:cNvPr>
          <p:cNvSpPr/>
          <p:nvPr/>
        </p:nvSpPr>
        <p:spPr>
          <a:xfrm>
            <a:off x="347814" y="1005014"/>
            <a:ext cx="7403621" cy="2548328"/>
          </a:xfrm>
          <a:custGeom>
            <a:avLst/>
            <a:gdLst>
              <a:gd name="connsiteX0" fmla="*/ 0 w 7403621"/>
              <a:gd name="connsiteY0" fmla="*/ 0 h 2533338"/>
              <a:gd name="connsiteX1" fmla="*/ 7403621 w 7403621"/>
              <a:gd name="connsiteY1" fmla="*/ 0 h 2533338"/>
              <a:gd name="connsiteX2" fmla="*/ 7403621 w 7403621"/>
              <a:gd name="connsiteY2" fmla="*/ 2533338 h 2533338"/>
              <a:gd name="connsiteX3" fmla="*/ 0 w 7403621"/>
              <a:gd name="connsiteY3" fmla="*/ 2533338 h 2533338"/>
              <a:gd name="connsiteX4" fmla="*/ 0 w 7403621"/>
              <a:gd name="connsiteY4" fmla="*/ 0 h 2533338"/>
              <a:gd name="connsiteX0" fmla="*/ 0 w 7403621"/>
              <a:gd name="connsiteY0" fmla="*/ 0 h 2533338"/>
              <a:gd name="connsiteX1" fmla="*/ 7403621 w 7403621"/>
              <a:gd name="connsiteY1" fmla="*/ 0 h 2533338"/>
              <a:gd name="connsiteX2" fmla="*/ 3865943 w 7403621"/>
              <a:gd name="connsiteY2" fmla="*/ 2518348 h 2533338"/>
              <a:gd name="connsiteX3" fmla="*/ 0 w 7403621"/>
              <a:gd name="connsiteY3" fmla="*/ 2533338 h 2533338"/>
              <a:gd name="connsiteX4" fmla="*/ 0 w 7403621"/>
              <a:gd name="connsiteY4" fmla="*/ 0 h 2533338"/>
              <a:gd name="connsiteX0" fmla="*/ 0 w 7403621"/>
              <a:gd name="connsiteY0" fmla="*/ 0 h 2548328"/>
              <a:gd name="connsiteX1" fmla="*/ 7403621 w 7403621"/>
              <a:gd name="connsiteY1" fmla="*/ 0 h 2548328"/>
              <a:gd name="connsiteX2" fmla="*/ 3865943 w 7403621"/>
              <a:gd name="connsiteY2" fmla="*/ 2518348 h 2548328"/>
              <a:gd name="connsiteX3" fmla="*/ 3822492 w 7403621"/>
              <a:gd name="connsiteY3" fmla="*/ 2548328 h 2548328"/>
              <a:gd name="connsiteX4" fmla="*/ 0 w 7403621"/>
              <a:gd name="connsiteY4" fmla="*/ 0 h 25483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03621" h="2548328">
                <a:moveTo>
                  <a:pt x="0" y="0"/>
                </a:moveTo>
                <a:lnTo>
                  <a:pt x="7403621" y="0"/>
                </a:lnTo>
                <a:lnTo>
                  <a:pt x="3865943" y="2518348"/>
                </a:lnTo>
                <a:lnTo>
                  <a:pt x="3822492" y="2548328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826190F9-C121-499F-BF8A-A6B0A3020366}"/>
              </a:ext>
            </a:extLst>
          </p:cNvPr>
          <p:cNvSpPr/>
          <p:nvPr/>
        </p:nvSpPr>
        <p:spPr>
          <a:xfrm>
            <a:off x="331304" y="1019331"/>
            <a:ext cx="3805981" cy="5227820"/>
          </a:xfrm>
          <a:custGeom>
            <a:avLst/>
            <a:gdLst>
              <a:gd name="connsiteX0" fmla="*/ 0 w 3805981"/>
              <a:gd name="connsiteY0" fmla="*/ 0 h 5227820"/>
              <a:gd name="connsiteX1" fmla="*/ 3805981 w 3805981"/>
              <a:gd name="connsiteY1" fmla="*/ 0 h 5227820"/>
              <a:gd name="connsiteX2" fmla="*/ 3805981 w 3805981"/>
              <a:gd name="connsiteY2" fmla="*/ 5227820 h 5227820"/>
              <a:gd name="connsiteX3" fmla="*/ 0 w 3805981"/>
              <a:gd name="connsiteY3" fmla="*/ 5227820 h 5227820"/>
              <a:gd name="connsiteX4" fmla="*/ 0 w 3805981"/>
              <a:gd name="connsiteY4" fmla="*/ 0 h 5227820"/>
              <a:gd name="connsiteX0" fmla="*/ 0 w 3805981"/>
              <a:gd name="connsiteY0" fmla="*/ 0 h 5227820"/>
              <a:gd name="connsiteX1" fmla="*/ 3776001 w 3805981"/>
              <a:gd name="connsiteY1" fmla="*/ 2518348 h 5227820"/>
              <a:gd name="connsiteX2" fmla="*/ 3805981 w 3805981"/>
              <a:gd name="connsiteY2" fmla="*/ 5227820 h 5227820"/>
              <a:gd name="connsiteX3" fmla="*/ 0 w 3805981"/>
              <a:gd name="connsiteY3" fmla="*/ 5227820 h 5227820"/>
              <a:gd name="connsiteX4" fmla="*/ 0 w 3805981"/>
              <a:gd name="connsiteY4" fmla="*/ 0 h 5227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5981" h="5227820">
                <a:moveTo>
                  <a:pt x="0" y="0"/>
                </a:moveTo>
                <a:lnTo>
                  <a:pt x="3776001" y="2518348"/>
                </a:lnTo>
                <a:lnTo>
                  <a:pt x="3805981" y="5227820"/>
                </a:lnTo>
                <a:lnTo>
                  <a:pt x="0" y="52278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03E5190D-94E6-4C1B-80AE-6106F498EC8C}"/>
              </a:ext>
            </a:extLst>
          </p:cNvPr>
          <p:cNvSpPr/>
          <p:nvPr/>
        </p:nvSpPr>
        <p:spPr>
          <a:xfrm>
            <a:off x="4107305" y="1040340"/>
            <a:ext cx="3644130" cy="5206811"/>
          </a:xfrm>
          <a:custGeom>
            <a:avLst/>
            <a:gdLst>
              <a:gd name="connsiteX0" fmla="*/ 0 w 3614150"/>
              <a:gd name="connsiteY0" fmla="*/ 0 h 5206811"/>
              <a:gd name="connsiteX1" fmla="*/ 3614150 w 3614150"/>
              <a:gd name="connsiteY1" fmla="*/ 0 h 5206811"/>
              <a:gd name="connsiteX2" fmla="*/ 3614150 w 3614150"/>
              <a:gd name="connsiteY2" fmla="*/ 5206811 h 5206811"/>
              <a:gd name="connsiteX3" fmla="*/ 0 w 3614150"/>
              <a:gd name="connsiteY3" fmla="*/ 5206811 h 5206811"/>
              <a:gd name="connsiteX4" fmla="*/ 0 w 3614150"/>
              <a:gd name="connsiteY4" fmla="*/ 0 h 5206811"/>
              <a:gd name="connsiteX0" fmla="*/ 0 w 3644130"/>
              <a:gd name="connsiteY0" fmla="*/ 2488368 h 5206811"/>
              <a:gd name="connsiteX1" fmla="*/ 3644130 w 3644130"/>
              <a:gd name="connsiteY1" fmla="*/ 0 h 5206811"/>
              <a:gd name="connsiteX2" fmla="*/ 3644130 w 3644130"/>
              <a:gd name="connsiteY2" fmla="*/ 5206811 h 5206811"/>
              <a:gd name="connsiteX3" fmla="*/ 29980 w 3644130"/>
              <a:gd name="connsiteY3" fmla="*/ 5206811 h 5206811"/>
              <a:gd name="connsiteX4" fmla="*/ 0 w 3644130"/>
              <a:gd name="connsiteY4" fmla="*/ 2488368 h 52068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44130" h="5206811">
                <a:moveTo>
                  <a:pt x="0" y="2488368"/>
                </a:moveTo>
                <a:lnTo>
                  <a:pt x="3644130" y="0"/>
                </a:lnTo>
                <a:lnTo>
                  <a:pt x="3644130" y="5206811"/>
                </a:lnTo>
                <a:lnTo>
                  <a:pt x="29980" y="5206811"/>
                </a:lnTo>
                <a:lnTo>
                  <a:pt x="0" y="2488368"/>
                </a:lnTo>
                <a:close/>
              </a:path>
            </a:pathLst>
          </a:cu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D49944D6-4F67-46E8-9EA4-668B3BA71745}"/>
              </a:ext>
            </a:extLst>
          </p:cNvPr>
          <p:cNvSpPr txBox="1"/>
          <p:nvPr/>
        </p:nvSpPr>
        <p:spPr>
          <a:xfrm>
            <a:off x="8057656" y="1265192"/>
            <a:ext cx="10294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Dělenec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09C644D5-62E4-44A1-8924-62DA1E308F4D}"/>
              </a:ext>
            </a:extLst>
          </p:cNvPr>
          <p:cNvSpPr txBox="1"/>
          <p:nvPr/>
        </p:nvSpPr>
        <p:spPr>
          <a:xfrm>
            <a:off x="4222354" y="3454195"/>
            <a:ext cx="10294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Dělenec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BE2BBCB4-E9F5-42AE-829A-218C295C8355}"/>
              </a:ext>
            </a:extLst>
          </p:cNvPr>
          <p:cNvSpPr txBox="1"/>
          <p:nvPr/>
        </p:nvSpPr>
        <p:spPr>
          <a:xfrm>
            <a:off x="331304" y="3433186"/>
            <a:ext cx="10294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Dělenec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48AFAFE7-90A8-450E-8593-0219B79EBD5E}"/>
              </a:ext>
            </a:extLst>
          </p:cNvPr>
          <p:cNvSpPr txBox="1"/>
          <p:nvPr/>
        </p:nvSpPr>
        <p:spPr>
          <a:xfrm>
            <a:off x="5427635" y="3429000"/>
            <a:ext cx="8599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Dělitel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6C98B0CE-A1DF-433B-AEF5-6A4677364FAE}"/>
              </a:ext>
            </a:extLst>
          </p:cNvPr>
          <p:cNvSpPr txBox="1"/>
          <p:nvPr/>
        </p:nvSpPr>
        <p:spPr>
          <a:xfrm>
            <a:off x="1540919" y="3443690"/>
            <a:ext cx="8599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Dělitel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3F1B5F66-EFE7-4399-A00F-5F362C084543}"/>
              </a:ext>
            </a:extLst>
          </p:cNvPr>
          <p:cNvSpPr txBox="1"/>
          <p:nvPr/>
        </p:nvSpPr>
        <p:spPr>
          <a:xfrm>
            <a:off x="9431420" y="1265192"/>
            <a:ext cx="8599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Dělitel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4761B953-E6D7-4250-AA3E-150EA6556766}"/>
              </a:ext>
            </a:extLst>
          </p:cNvPr>
          <p:cNvSpPr txBox="1"/>
          <p:nvPr/>
        </p:nvSpPr>
        <p:spPr>
          <a:xfrm>
            <a:off x="6613600" y="3429000"/>
            <a:ext cx="7005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Podíl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C7249DC1-099C-4E40-9B0E-865FA1253C32}"/>
              </a:ext>
            </a:extLst>
          </p:cNvPr>
          <p:cNvSpPr txBox="1"/>
          <p:nvPr/>
        </p:nvSpPr>
        <p:spPr>
          <a:xfrm>
            <a:off x="2761617" y="3429000"/>
            <a:ext cx="7005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Podíl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441EE8F7-0965-4E68-93F3-E1560A7A77B4}"/>
              </a:ext>
            </a:extLst>
          </p:cNvPr>
          <p:cNvSpPr txBox="1"/>
          <p:nvPr/>
        </p:nvSpPr>
        <p:spPr>
          <a:xfrm>
            <a:off x="10893273" y="1272249"/>
            <a:ext cx="7005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Podíl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15EB1938-097D-4731-8306-AB81023F46EE}"/>
              </a:ext>
            </a:extLst>
          </p:cNvPr>
          <p:cNvSpPr txBox="1"/>
          <p:nvPr/>
        </p:nvSpPr>
        <p:spPr>
          <a:xfrm>
            <a:off x="8469443" y="5396459"/>
            <a:ext cx="704039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81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EF79315B-DA70-4E5E-8F5A-86A67CFE57E0}"/>
              </a:ext>
            </a:extLst>
          </p:cNvPr>
          <p:cNvSpPr txBox="1"/>
          <p:nvPr/>
        </p:nvSpPr>
        <p:spPr>
          <a:xfrm>
            <a:off x="9646420" y="5423117"/>
            <a:ext cx="444352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9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4DCBAB0B-8F79-47F7-BC84-274A631E3216}"/>
              </a:ext>
            </a:extLst>
          </p:cNvPr>
          <p:cNvSpPr txBox="1"/>
          <p:nvPr/>
        </p:nvSpPr>
        <p:spPr>
          <a:xfrm>
            <a:off x="10624115" y="5423117"/>
            <a:ext cx="444352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7</a:t>
            </a:r>
          </a:p>
        </p:txBody>
      </p: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FBCA14B3-110C-4E3F-BC3D-FCEC086F0EC5}"/>
              </a:ext>
            </a:extLst>
          </p:cNvPr>
          <p:cNvGrpSpPr/>
          <p:nvPr/>
        </p:nvGrpSpPr>
        <p:grpSpPr>
          <a:xfrm>
            <a:off x="9646420" y="1595195"/>
            <a:ext cx="1746126" cy="718449"/>
            <a:chOff x="3612436" y="1370343"/>
            <a:chExt cx="1746126" cy="718449"/>
          </a:xfrm>
        </p:grpSpPr>
        <p:sp>
          <p:nvSpPr>
            <p:cNvPr id="16" name="TextovéPole 15">
              <a:extLst>
                <a:ext uri="{FF2B5EF4-FFF2-40B4-BE49-F238E27FC236}">
                  <a16:creationId xmlns:a16="http://schemas.microsoft.com/office/drawing/2014/main" id="{0A1E8E45-E40E-4C2B-8979-BADFD4F3298F}"/>
                </a:ext>
              </a:extLst>
            </p:cNvPr>
            <p:cNvSpPr txBox="1"/>
            <p:nvPr/>
          </p:nvSpPr>
          <p:spPr>
            <a:xfrm>
              <a:off x="4914210" y="1380906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9</a:t>
              </a:r>
            </a:p>
          </p:txBody>
        </p:sp>
        <p:sp>
          <p:nvSpPr>
            <p:cNvPr id="20" name="TextovéPole 19">
              <a:extLst>
                <a:ext uri="{FF2B5EF4-FFF2-40B4-BE49-F238E27FC236}">
                  <a16:creationId xmlns:a16="http://schemas.microsoft.com/office/drawing/2014/main" id="{8668EC8A-0E24-4BB9-A9CE-9C299F7CCE20}"/>
                </a:ext>
              </a:extLst>
            </p:cNvPr>
            <p:cNvSpPr txBox="1"/>
            <p:nvPr/>
          </p:nvSpPr>
          <p:spPr>
            <a:xfrm>
              <a:off x="3612436" y="1370343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9</a:t>
              </a:r>
            </a:p>
          </p:txBody>
        </p:sp>
      </p:grp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24FA21EC-56F2-415D-9D7D-5562216461FC}"/>
              </a:ext>
            </a:extLst>
          </p:cNvPr>
          <p:cNvSpPr txBox="1"/>
          <p:nvPr/>
        </p:nvSpPr>
        <p:spPr>
          <a:xfrm>
            <a:off x="8302475" y="1590403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81</a:t>
            </a:r>
          </a:p>
        </p:txBody>
      </p:sp>
    </p:spTree>
    <p:extLst>
      <p:ext uri="{BB962C8B-B14F-4D97-AF65-F5344CB8AC3E}">
        <p14:creationId xmlns:p14="http://schemas.microsoft.com/office/powerpoint/2010/main" val="582851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2" grpId="0" animBg="1"/>
      <p:bldP spid="2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>
            <a:hlinkClick r:id="rId2"/>
            <a:extLst>
              <a:ext uri="{FF2B5EF4-FFF2-40B4-BE49-F238E27FC236}">
                <a16:creationId xmlns:a16="http://schemas.microsoft.com/office/drawing/2014/main" id="{9E0FF070-935B-4D39-AE6D-60E941BC56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304" y="1040340"/>
            <a:ext cx="7420131" cy="5227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22110F3E-743A-4EE7-956C-BF4EC2FADBD4}"/>
              </a:ext>
            </a:extLst>
          </p:cNvPr>
          <p:cNvSpPr txBox="1"/>
          <p:nvPr/>
        </p:nvSpPr>
        <p:spPr>
          <a:xfrm>
            <a:off x="331304" y="266674"/>
            <a:ext cx="101926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Urči výsledek správným kliknutím na číslice klávesnice. Správný výsledek se zabarví zeleně, chybný červeně.</a:t>
            </a:r>
          </a:p>
          <a:p>
            <a:r>
              <a:rPr lang="cs-CZ" dirty="0"/>
              <a:t>Zároveň se odkryje okno obrázku.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826190F9-C121-499F-BF8A-A6B0A3020366}"/>
              </a:ext>
            </a:extLst>
          </p:cNvPr>
          <p:cNvSpPr/>
          <p:nvPr/>
        </p:nvSpPr>
        <p:spPr>
          <a:xfrm>
            <a:off x="331304" y="1019331"/>
            <a:ext cx="3805981" cy="5227820"/>
          </a:xfrm>
          <a:custGeom>
            <a:avLst/>
            <a:gdLst>
              <a:gd name="connsiteX0" fmla="*/ 0 w 3805981"/>
              <a:gd name="connsiteY0" fmla="*/ 0 h 5227820"/>
              <a:gd name="connsiteX1" fmla="*/ 3805981 w 3805981"/>
              <a:gd name="connsiteY1" fmla="*/ 0 h 5227820"/>
              <a:gd name="connsiteX2" fmla="*/ 3805981 w 3805981"/>
              <a:gd name="connsiteY2" fmla="*/ 5227820 h 5227820"/>
              <a:gd name="connsiteX3" fmla="*/ 0 w 3805981"/>
              <a:gd name="connsiteY3" fmla="*/ 5227820 h 5227820"/>
              <a:gd name="connsiteX4" fmla="*/ 0 w 3805981"/>
              <a:gd name="connsiteY4" fmla="*/ 0 h 5227820"/>
              <a:gd name="connsiteX0" fmla="*/ 0 w 3805981"/>
              <a:gd name="connsiteY0" fmla="*/ 0 h 5227820"/>
              <a:gd name="connsiteX1" fmla="*/ 3776001 w 3805981"/>
              <a:gd name="connsiteY1" fmla="*/ 2518348 h 5227820"/>
              <a:gd name="connsiteX2" fmla="*/ 3805981 w 3805981"/>
              <a:gd name="connsiteY2" fmla="*/ 5227820 h 5227820"/>
              <a:gd name="connsiteX3" fmla="*/ 0 w 3805981"/>
              <a:gd name="connsiteY3" fmla="*/ 5227820 h 5227820"/>
              <a:gd name="connsiteX4" fmla="*/ 0 w 3805981"/>
              <a:gd name="connsiteY4" fmla="*/ 0 h 5227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5981" h="5227820">
                <a:moveTo>
                  <a:pt x="0" y="0"/>
                </a:moveTo>
                <a:lnTo>
                  <a:pt x="3776001" y="2518348"/>
                </a:lnTo>
                <a:lnTo>
                  <a:pt x="3805981" y="5227820"/>
                </a:lnTo>
                <a:lnTo>
                  <a:pt x="0" y="52278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03E5190D-94E6-4C1B-80AE-6106F498EC8C}"/>
              </a:ext>
            </a:extLst>
          </p:cNvPr>
          <p:cNvSpPr/>
          <p:nvPr/>
        </p:nvSpPr>
        <p:spPr>
          <a:xfrm>
            <a:off x="4107305" y="1040340"/>
            <a:ext cx="3644130" cy="5206811"/>
          </a:xfrm>
          <a:custGeom>
            <a:avLst/>
            <a:gdLst>
              <a:gd name="connsiteX0" fmla="*/ 0 w 3614150"/>
              <a:gd name="connsiteY0" fmla="*/ 0 h 5206811"/>
              <a:gd name="connsiteX1" fmla="*/ 3614150 w 3614150"/>
              <a:gd name="connsiteY1" fmla="*/ 0 h 5206811"/>
              <a:gd name="connsiteX2" fmla="*/ 3614150 w 3614150"/>
              <a:gd name="connsiteY2" fmla="*/ 5206811 h 5206811"/>
              <a:gd name="connsiteX3" fmla="*/ 0 w 3614150"/>
              <a:gd name="connsiteY3" fmla="*/ 5206811 h 5206811"/>
              <a:gd name="connsiteX4" fmla="*/ 0 w 3614150"/>
              <a:gd name="connsiteY4" fmla="*/ 0 h 5206811"/>
              <a:gd name="connsiteX0" fmla="*/ 0 w 3644130"/>
              <a:gd name="connsiteY0" fmla="*/ 2488368 h 5206811"/>
              <a:gd name="connsiteX1" fmla="*/ 3644130 w 3644130"/>
              <a:gd name="connsiteY1" fmla="*/ 0 h 5206811"/>
              <a:gd name="connsiteX2" fmla="*/ 3644130 w 3644130"/>
              <a:gd name="connsiteY2" fmla="*/ 5206811 h 5206811"/>
              <a:gd name="connsiteX3" fmla="*/ 29980 w 3644130"/>
              <a:gd name="connsiteY3" fmla="*/ 5206811 h 5206811"/>
              <a:gd name="connsiteX4" fmla="*/ 0 w 3644130"/>
              <a:gd name="connsiteY4" fmla="*/ 2488368 h 52068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44130" h="5206811">
                <a:moveTo>
                  <a:pt x="0" y="2488368"/>
                </a:moveTo>
                <a:lnTo>
                  <a:pt x="3644130" y="0"/>
                </a:lnTo>
                <a:lnTo>
                  <a:pt x="3644130" y="5206811"/>
                </a:lnTo>
                <a:lnTo>
                  <a:pt x="29980" y="5206811"/>
                </a:lnTo>
                <a:lnTo>
                  <a:pt x="0" y="2488368"/>
                </a:lnTo>
                <a:close/>
              </a:path>
            </a:pathLst>
          </a:cu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09C644D5-62E4-44A1-8924-62DA1E308F4D}"/>
              </a:ext>
            </a:extLst>
          </p:cNvPr>
          <p:cNvSpPr txBox="1"/>
          <p:nvPr/>
        </p:nvSpPr>
        <p:spPr>
          <a:xfrm>
            <a:off x="4222354" y="3454195"/>
            <a:ext cx="10294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Dělenec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BE2BBCB4-E9F5-42AE-829A-218C295C8355}"/>
              </a:ext>
            </a:extLst>
          </p:cNvPr>
          <p:cNvSpPr txBox="1"/>
          <p:nvPr/>
        </p:nvSpPr>
        <p:spPr>
          <a:xfrm>
            <a:off x="8171160" y="1244622"/>
            <a:ext cx="10294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Dělenec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48AFAFE7-90A8-450E-8593-0219B79EBD5E}"/>
              </a:ext>
            </a:extLst>
          </p:cNvPr>
          <p:cNvSpPr txBox="1"/>
          <p:nvPr/>
        </p:nvSpPr>
        <p:spPr>
          <a:xfrm>
            <a:off x="5427635" y="3429000"/>
            <a:ext cx="8599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Dělitel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6C98B0CE-A1DF-433B-AEF5-6A4677364FAE}"/>
              </a:ext>
            </a:extLst>
          </p:cNvPr>
          <p:cNvSpPr txBox="1"/>
          <p:nvPr/>
        </p:nvSpPr>
        <p:spPr>
          <a:xfrm>
            <a:off x="9380775" y="1255126"/>
            <a:ext cx="8599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Dělitel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4761B953-E6D7-4250-AA3E-150EA6556766}"/>
              </a:ext>
            </a:extLst>
          </p:cNvPr>
          <p:cNvSpPr txBox="1"/>
          <p:nvPr/>
        </p:nvSpPr>
        <p:spPr>
          <a:xfrm>
            <a:off x="6613600" y="3429000"/>
            <a:ext cx="7005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Podíl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C7249DC1-099C-4E40-9B0E-865FA1253C32}"/>
              </a:ext>
            </a:extLst>
          </p:cNvPr>
          <p:cNvSpPr txBox="1"/>
          <p:nvPr/>
        </p:nvSpPr>
        <p:spPr>
          <a:xfrm>
            <a:off x="10601473" y="1240436"/>
            <a:ext cx="7005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Podíl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15EB1938-097D-4731-8306-AB81023F46EE}"/>
              </a:ext>
            </a:extLst>
          </p:cNvPr>
          <p:cNvSpPr txBox="1"/>
          <p:nvPr/>
        </p:nvSpPr>
        <p:spPr>
          <a:xfrm>
            <a:off x="8469443" y="5396459"/>
            <a:ext cx="704039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81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EF79315B-DA70-4E5E-8F5A-86A67CFE57E0}"/>
              </a:ext>
            </a:extLst>
          </p:cNvPr>
          <p:cNvSpPr txBox="1"/>
          <p:nvPr/>
        </p:nvSpPr>
        <p:spPr>
          <a:xfrm>
            <a:off x="9646420" y="5423117"/>
            <a:ext cx="444352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9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4DCBAB0B-8F79-47F7-BC84-274A631E3216}"/>
              </a:ext>
            </a:extLst>
          </p:cNvPr>
          <p:cNvSpPr txBox="1"/>
          <p:nvPr/>
        </p:nvSpPr>
        <p:spPr>
          <a:xfrm>
            <a:off x="10624115" y="5423117"/>
            <a:ext cx="444352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7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F624DC9A-E8DB-4829-91EF-0835B4F2E8F5}"/>
              </a:ext>
            </a:extLst>
          </p:cNvPr>
          <p:cNvSpPr txBox="1"/>
          <p:nvPr/>
        </p:nvSpPr>
        <p:spPr>
          <a:xfrm>
            <a:off x="9588588" y="1676245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9</a:t>
            </a:r>
          </a:p>
        </p:txBody>
      </p:sp>
      <p:grpSp>
        <p:nvGrpSpPr>
          <p:cNvPr id="23" name="Skupina 22">
            <a:extLst>
              <a:ext uri="{FF2B5EF4-FFF2-40B4-BE49-F238E27FC236}">
                <a16:creationId xmlns:a16="http://schemas.microsoft.com/office/drawing/2014/main" id="{AA8E5A6D-9970-40F6-8950-D801316FAB2A}"/>
              </a:ext>
            </a:extLst>
          </p:cNvPr>
          <p:cNvGrpSpPr/>
          <p:nvPr/>
        </p:nvGrpSpPr>
        <p:grpSpPr>
          <a:xfrm>
            <a:off x="8331815" y="1655147"/>
            <a:ext cx="2849212" cy="707886"/>
            <a:chOff x="433399" y="3854305"/>
            <a:chExt cx="2849212" cy="707886"/>
          </a:xfrm>
        </p:grpSpPr>
        <p:sp>
          <p:nvSpPr>
            <p:cNvPr id="22" name="TextovéPole 21">
              <a:extLst>
                <a:ext uri="{FF2B5EF4-FFF2-40B4-BE49-F238E27FC236}">
                  <a16:creationId xmlns:a16="http://schemas.microsoft.com/office/drawing/2014/main" id="{1C77F2DC-CCCA-453B-9D1F-59901E1BE470}"/>
                </a:ext>
              </a:extLst>
            </p:cNvPr>
            <p:cNvSpPr txBox="1"/>
            <p:nvPr/>
          </p:nvSpPr>
          <p:spPr>
            <a:xfrm>
              <a:off x="2838259" y="3854305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4</a:t>
              </a:r>
            </a:p>
          </p:txBody>
        </p:sp>
        <p:sp>
          <p:nvSpPr>
            <p:cNvPr id="25" name="TextovéPole 24">
              <a:extLst>
                <a:ext uri="{FF2B5EF4-FFF2-40B4-BE49-F238E27FC236}">
                  <a16:creationId xmlns:a16="http://schemas.microsoft.com/office/drawing/2014/main" id="{37BC8D7F-DF20-4179-A587-7817085CD0F5}"/>
                </a:ext>
              </a:extLst>
            </p:cNvPr>
            <p:cNvSpPr txBox="1"/>
            <p:nvPr/>
          </p:nvSpPr>
          <p:spPr>
            <a:xfrm>
              <a:off x="433399" y="3854305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36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72802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4" grpId="0" animBg="1"/>
      <p:bldP spid="2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>
            <a:hlinkClick r:id="rId2"/>
            <a:extLst>
              <a:ext uri="{FF2B5EF4-FFF2-40B4-BE49-F238E27FC236}">
                <a16:creationId xmlns:a16="http://schemas.microsoft.com/office/drawing/2014/main" id="{9E0FF070-935B-4D39-AE6D-60E941BC56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304" y="1040340"/>
            <a:ext cx="7420131" cy="5227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22110F3E-743A-4EE7-956C-BF4EC2FADBD4}"/>
              </a:ext>
            </a:extLst>
          </p:cNvPr>
          <p:cNvSpPr txBox="1"/>
          <p:nvPr/>
        </p:nvSpPr>
        <p:spPr>
          <a:xfrm>
            <a:off x="331304" y="266674"/>
            <a:ext cx="101926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Urči výsledek správným kliknutím na číslice klávesnice. Správný výsledek se zabarví zeleně, chybný červeně.</a:t>
            </a:r>
          </a:p>
          <a:p>
            <a:r>
              <a:rPr lang="cs-CZ" dirty="0"/>
              <a:t>Zároveň se odkryje okno obrázku.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03E5190D-94E6-4C1B-80AE-6106F498EC8C}"/>
              </a:ext>
            </a:extLst>
          </p:cNvPr>
          <p:cNvSpPr/>
          <p:nvPr/>
        </p:nvSpPr>
        <p:spPr>
          <a:xfrm>
            <a:off x="4110603" y="1025649"/>
            <a:ext cx="3644130" cy="5206811"/>
          </a:xfrm>
          <a:custGeom>
            <a:avLst/>
            <a:gdLst>
              <a:gd name="connsiteX0" fmla="*/ 0 w 3614150"/>
              <a:gd name="connsiteY0" fmla="*/ 0 h 5206811"/>
              <a:gd name="connsiteX1" fmla="*/ 3614150 w 3614150"/>
              <a:gd name="connsiteY1" fmla="*/ 0 h 5206811"/>
              <a:gd name="connsiteX2" fmla="*/ 3614150 w 3614150"/>
              <a:gd name="connsiteY2" fmla="*/ 5206811 h 5206811"/>
              <a:gd name="connsiteX3" fmla="*/ 0 w 3614150"/>
              <a:gd name="connsiteY3" fmla="*/ 5206811 h 5206811"/>
              <a:gd name="connsiteX4" fmla="*/ 0 w 3614150"/>
              <a:gd name="connsiteY4" fmla="*/ 0 h 5206811"/>
              <a:gd name="connsiteX0" fmla="*/ 0 w 3644130"/>
              <a:gd name="connsiteY0" fmla="*/ 2488368 h 5206811"/>
              <a:gd name="connsiteX1" fmla="*/ 3644130 w 3644130"/>
              <a:gd name="connsiteY1" fmla="*/ 0 h 5206811"/>
              <a:gd name="connsiteX2" fmla="*/ 3644130 w 3644130"/>
              <a:gd name="connsiteY2" fmla="*/ 5206811 h 5206811"/>
              <a:gd name="connsiteX3" fmla="*/ 29980 w 3644130"/>
              <a:gd name="connsiteY3" fmla="*/ 5206811 h 5206811"/>
              <a:gd name="connsiteX4" fmla="*/ 0 w 3644130"/>
              <a:gd name="connsiteY4" fmla="*/ 2488368 h 52068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44130" h="5206811">
                <a:moveTo>
                  <a:pt x="0" y="2488368"/>
                </a:moveTo>
                <a:lnTo>
                  <a:pt x="3644130" y="0"/>
                </a:lnTo>
                <a:lnTo>
                  <a:pt x="3644130" y="5206811"/>
                </a:lnTo>
                <a:lnTo>
                  <a:pt x="29980" y="5206811"/>
                </a:lnTo>
                <a:lnTo>
                  <a:pt x="0" y="2488368"/>
                </a:lnTo>
                <a:close/>
              </a:path>
            </a:pathLst>
          </a:cu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09C644D5-62E4-44A1-8924-62DA1E308F4D}"/>
              </a:ext>
            </a:extLst>
          </p:cNvPr>
          <p:cNvSpPr txBox="1"/>
          <p:nvPr/>
        </p:nvSpPr>
        <p:spPr>
          <a:xfrm>
            <a:off x="8225311" y="1466812"/>
            <a:ext cx="10294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Dělenec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48AFAFE7-90A8-450E-8593-0219B79EBD5E}"/>
              </a:ext>
            </a:extLst>
          </p:cNvPr>
          <p:cNvSpPr txBox="1"/>
          <p:nvPr/>
        </p:nvSpPr>
        <p:spPr>
          <a:xfrm>
            <a:off x="9430592" y="1441617"/>
            <a:ext cx="8599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Dělitel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4761B953-E6D7-4250-AA3E-150EA6556766}"/>
              </a:ext>
            </a:extLst>
          </p:cNvPr>
          <p:cNvSpPr txBox="1"/>
          <p:nvPr/>
        </p:nvSpPr>
        <p:spPr>
          <a:xfrm>
            <a:off x="10616557" y="1441617"/>
            <a:ext cx="7005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Podíl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15EB1938-097D-4731-8306-AB81023F46EE}"/>
              </a:ext>
            </a:extLst>
          </p:cNvPr>
          <p:cNvSpPr txBox="1"/>
          <p:nvPr/>
        </p:nvSpPr>
        <p:spPr>
          <a:xfrm>
            <a:off x="8469443" y="5396459"/>
            <a:ext cx="704039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81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EF79315B-DA70-4E5E-8F5A-86A67CFE57E0}"/>
              </a:ext>
            </a:extLst>
          </p:cNvPr>
          <p:cNvSpPr txBox="1"/>
          <p:nvPr/>
        </p:nvSpPr>
        <p:spPr>
          <a:xfrm>
            <a:off x="9646420" y="5423117"/>
            <a:ext cx="444352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9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4DCBAB0B-8F79-47F7-BC84-274A631E3216}"/>
              </a:ext>
            </a:extLst>
          </p:cNvPr>
          <p:cNvSpPr txBox="1"/>
          <p:nvPr/>
        </p:nvSpPr>
        <p:spPr>
          <a:xfrm>
            <a:off x="10624115" y="5423117"/>
            <a:ext cx="444352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7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786E7950-CD24-49F1-AB1D-F24C9CA88B6D}"/>
              </a:ext>
            </a:extLst>
          </p:cNvPr>
          <p:cNvSpPr txBox="1"/>
          <p:nvPr/>
        </p:nvSpPr>
        <p:spPr>
          <a:xfrm>
            <a:off x="10682231" y="1841727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7</a:t>
            </a:r>
          </a:p>
        </p:txBody>
      </p:sp>
      <p:grpSp>
        <p:nvGrpSpPr>
          <p:cNvPr id="6" name="Skupina 5">
            <a:extLst>
              <a:ext uri="{FF2B5EF4-FFF2-40B4-BE49-F238E27FC236}">
                <a16:creationId xmlns:a16="http://schemas.microsoft.com/office/drawing/2014/main" id="{FA7320B2-C091-4CB1-B4BE-978AECAF958C}"/>
              </a:ext>
            </a:extLst>
          </p:cNvPr>
          <p:cNvGrpSpPr/>
          <p:nvPr/>
        </p:nvGrpSpPr>
        <p:grpSpPr>
          <a:xfrm>
            <a:off x="8388015" y="1866922"/>
            <a:ext cx="1702757" cy="707886"/>
            <a:chOff x="4385058" y="3854305"/>
            <a:chExt cx="1702757" cy="707886"/>
          </a:xfrm>
        </p:grpSpPr>
        <p:sp>
          <p:nvSpPr>
            <p:cNvPr id="20" name="TextovéPole 19">
              <a:extLst>
                <a:ext uri="{FF2B5EF4-FFF2-40B4-BE49-F238E27FC236}">
                  <a16:creationId xmlns:a16="http://schemas.microsoft.com/office/drawing/2014/main" id="{38A09A2F-1933-46E1-8ED2-7C4CDDBDF7D2}"/>
                </a:ext>
              </a:extLst>
            </p:cNvPr>
            <p:cNvSpPr txBox="1"/>
            <p:nvPr/>
          </p:nvSpPr>
          <p:spPr>
            <a:xfrm>
              <a:off x="5643463" y="3854305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9</a:t>
              </a:r>
            </a:p>
          </p:txBody>
        </p:sp>
        <p:sp>
          <p:nvSpPr>
            <p:cNvPr id="21" name="TextovéPole 20">
              <a:extLst>
                <a:ext uri="{FF2B5EF4-FFF2-40B4-BE49-F238E27FC236}">
                  <a16:creationId xmlns:a16="http://schemas.microsoft.com/office/drawing/2014/main" id="{CCA93F6F-77D2-4DAA-85C3-ECE6543EE93C}"/>
                </a:ext>
              </a:extLst>
            </p:cNvPr>
            <p:cNvSpPr txBox="1"/>
            <p:nvPr/>
          </p:nvSpPr>
          <p:spPr>
            <a:xfrm>
              <a:off x="4385058" y="3854305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63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82857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5" grpId="0" animBg="1"/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>
            <a:hlinkClick r:id="rId2"/>
            <a:extLst>
              <a:ext uri="{FF2B5EF4-FFF2-40B4-BE49-F238E27FC236}">
                <a16:creationId xmlns:a16="http://schemas.microsoft.com/office/drawing/2014/main" id="{9E0FF070-935B-4D39-AE6D-60E941BC56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304" y="1040340"/>
            <a:ext cx="7420131" cy="5227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C69FC426-6AB6-4517-B30A-30A78A903C7F}"/>
              </a:ext>
            </a:extLst>
          </p:cNvPr>
          <p:cNvSpPr txBox="1"/>
          <p:nvPr/>
        </p:nvSpPr>
        <p:spPr>
          <a:xfrm>
            <a:off x="8015926" y="2563318"/>
            <a:ext cx="389767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Hrad Hněvín leží na stejnojmenném</a:t>
            </a:r>
          </a:p>
          <a:p>
            <a:r>
              <a:rPr lang="cs-CZ" dirty="0"/>
              <a:t>vrchu ve městě Most.</a:t>
            </a:r>
          </a:p>
          <a:p>
            <a:r>
              <a:rPr lang="cs-CZ" dirty="0"/>
              <a:t>Původní hrad byl zbořen po třicetileté</a:t>
            </a:r>
          </a:p>
          <a:p>
            <a:r>
              <a:rPr lang="cs-CZ" dirty="0"/>
              <a:t>válce. Dnes slouží jako hotel, restaurace</a:t>
            </a:r>
          </a:p>
          <a:p>
            <a:r>
              <a:rPr lang="cs-CZ" dirty="0"/>
              <a:t>a rozhledna.</a:t>
            </a:r>
          </a:p>
        </p:txBody>
      </p:sp>
    </p:spTree>
    <p:extLst>
      <p:ext uri="{BB962C8B-B14F-4D97-AF65-F5344CB8AC3E}">
        <p14:creationId xmlns:p14="http://schemas.microsoft.com/office/powerpoint/2010/main" val="37788919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E4C7A741-F347-4A0B-BAF1-773968D73E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04" y="1139252"/>
            <a:ext cx="8676495" cy="5446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>
            <a:extLst>
              <a:ext uri="{FF2B5EF4-FFF2-40B4-BE49-F238E27FC236}">
                <a16:creationId xmlns:a16="http://schemas.microsoft.com/office/drawing/2014/main" id="{FB782DAD-83F8-4A7F-8D14-104214A82CCD}"/>
              </a:ext>
            </a:extLst>
          </p:cNvPr>
          <p:cNvSpPr/>
          <p:nvPr/>
        </p:nvSpPr>
        <p:spPr>
          <a:xfrm>
            <a:off x="4823791" y="1139252"/>
            <a:ext cx="4356286" cy="5446817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" name="Skupina 7">
            <a:extLst>
              <a:ext uri="{FF2B5EF4-FFF2-40B4-BE49-F238E27FC236}">
                <a16:creationId xmlns:a16="http://schemas.microsoft.com/office/drawing/2014/main" id="{8B9BC777-1A4B-4037-8BBA-62D0C14C3AB2}"/>
              </a:ext>
            </a:extLst>
          </p:cNvPr>
          <p:cNvGrpSpPr/>
          <p:nvPr/>
        </p:nvGrpSpPr>
        <p:grpSpPr>
          <a:xfrm>
            <a:off x="467505" y="1139252"/>
            <a:ext cx="4356286" cy="5446817"/>
            <a:chOff x="467505" y="1139252"/>
            <a:chExt cx="4356286" cy="5446817"/>
          </a:xfrm>
        </p:grpSpPr>
        <p:sp>
          <p:nvSpPr>
            <p:cNvPr id="2" name="Obdélník 1">
              <a:extLst>
                <a:ext uri="{FF2B5EF4-FFF2-40B4-BE49-F238E27FC236}">
                  <a16:creationId xmlns:a16="http://schemas.microsoft.com/office/drawing/2014/main" id="{4DCA4903-0B60-4C3B-9643-A9CCB6EEE142}"/>
                </a:ext>
              </a:extLst>
            </p:cNvPr>
            <p:cNvSpPr/>
            <p:nvPr/>
          </p:nvSpPr>
          <p:spPr>
            <a:xfrm>
              <a:off x="467505" y="1139252"/>
              <a:ext cx="4356286" cy="5446817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6" name="Obrázek 5" descr="Obsah obrázku hra, stůl, kreslení&#10;&#10;Popis byl vytvořen automaticky">
              <a:extLst>
                <a:ext uri="{FF2B5EF4-FFF2-40B4-BE49-F238E27FC236}">
                  <a16:creationId xmlns:a16="http://schemas.microsoft.com/office/drawing/2014/main" id="{BFDCF60D-B994-4885-BA85-A0B566FDD61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4428" y="1373481"/>
              <a:ext cx="1778656" cy="1778656"/>
            </a:xfrm>
            <a:prstGeom prst="rect">
              <a:avLst/>
            </a:prstGeom>
          </p:spPr>
        </p:pic>
        <p:sp>
          <p:nvSpPr>
            <p:cNvPr id="7" name="TextovéPole 6">
              <a:extLst>
                <a:ext uri="{FF2B5EF4-FFF2-40B4-BE49-F238E27FC236}">
                  <a16:creationId xmlns:a16="http://schemas.microsoft.com/office/drawing/2014/main" id="{219FEF42-F7AC-4C3F-B0F7-02B76A323F8D}"/>
                </a:ext>
              </a:extLst>
            </p:cNvPr>
            <p:cNvSpPr txBox="1"/>
            <p:nvPr/>
          </p:nvSpPr>
          <p:spPr>
            <a:xfrm>
              <a:off x="622852" y="3244199"/>
              <a:ext cx="3894784" cy="267765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V obchodním domě zahájili</a:t>
              </a:r>
            </a:p>
            <a:p>
              <a:r>
                <a:rPr lang="cs-CZ" sz="2400" dirty="0"/>
                <a:t>výprodej knih.</a:t>
              </a:r>
            </a:p>
            <a:p>
              <a:r>
                <a:rPr lang="cs-CZ" sz="2400" dirty="0"/>
                <a:t>Pohádky prodávali za 9 kč,</a:t>
              </a:r>
            </a:p>
            <a:p>
              <a:r>
                <a:rPr lang="cs-CZ" sz="2400" dirty="0"/>
                <a:t>dobrodružné knihy za 8 kč a</a:t>
              </a:r>
            </a:p>
            <a:p>
              <a:r>
                <a:rPr lang="cs-CZ" sz="2400" dirty="0"/>
                <a:t>cvičebnice za 7 kč.</a:t>
              </a:r>
            </a:p>
            <a:p>
              <a:r>
                <a:rPr lang="cs-CZ" sz="2400" dirty="0">
                  <a:solidFill>
                    <a:srgbClr val="FF0000"/>
                  </a:solidFill>
                </a:rPr>
                <a:t>Kolik korun zaplatí učitelka za </a:t>
              </a:r>
            </a:p>
            <a:p>
              <a:r>
                <a:rPr lang="cs-CZ" sz="2400" dirty="0">
                  <a:solidFill>
                    <a:srgbClr val="FF0000"/>
                  </a:solidFill>
                </a:rPr>
                <a:t>5 žáků?</a:t>
              </a:r>
            </a:p>
          </p:txBody>
        </p:sp>
      </p:grpSp>
      <p:sp>
        <p:nvSpPr>
          <p:cNvPr id="9" name="TextovéPole 8">
            <a:extLst>
              <a:ext uri="{FF2B5EF4-FFF2-40B4-BE49-F238E27FC236}">
                <a16:creationId xmlns:a16="http://schemas.microsoft.com/office/drawing/2014/main" id="{6B068121-1EB5-431D-B55F-28FCA2EFF3BA}"/>
              </a:ext>
            </a:extLst>
          </p:cNvPr>
          <p:cNvSpPr txBox="1"/>
          <p:nvPr/>
        </p:nvSpPr>
        <p:spPr>
          <a:xfrm>
            <a:off x="9180077" y="1339479"/>
            <a:ext cx="30531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Za 5 žáků učitelka zaplatí :</a:t>
            </a:r>
          </a:p>
          <a:p>
            <a:r>
              <a:rPr lang="cs-CZ" dirty="0"/>
              <a:t>za pohádky 45 kč</a:t>
            </a:r>
          </a:p>
          <a:p>
            <a:r>
              <a:rPr lang="cs-CZ" dirty="0"/>
              <a:t>za dobrodružné knihy 40 kč</a:t>
            </a:r>
          </a:p>
          <a:p>
            <a:r>
              <a:rPr lang="cs-CZ" dirty="0"/>
              <a:t>za cvičebnice 35 kč. </a:t>
            </a:r>
          </a:p>
          <a:p>
            <a:r>
              <a:rPr lang="cs-CZ" dirty="0"/>
              <a:t>Celkem utratí 120 kč.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D8F42A05-18C6-45DE-AD9B-EFDF325F3B2D}"/>
              </a:ext>
            </a:extLst>
          </p:cNvPr>
          <p:cNvSpPr txBox="1"/>
          <p:nvPr/>
        </p:nvSpPr>
        <p:spPr>
          <a:xfrm>
            <a:off x="622852" y="450574"/>
            <a:ext cx="88805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Příklad vypočítej a zkontroluj si výsledek kliknutím na odpověď. Zároveň se ti odkryje obrázek.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318F4FBC-7634-4616-A530-A86EE46CDE1D}"/>
              </a:ext>
            </a:extLst>
          </p:cNvPr>
          <p:cNvSpPr/>
          <p:nvPr/>
        </p:nvSpPr>
        <p:spPr>
          <a:xfrm>
            <a:off x="9180077" y="1339479"/>
            <a:ext cx="2879401" cy="1477328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odpověď</a:t>
            </a:r>
          </a:p>
        </p:txBody>
      </p:sp>
    </p:spTree>
    <p:extLst>
      <p:ext uri="{BB962C8B-B14F-4D97-AF65-F5344CB8AC3E}">
        <p14:creationId xmlns:p14="http://schemas.microsoft.com/office/powerpoint/2010/main" val="157263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E4C7A741-F347-4A0B-BAF1-773968D73E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04" y="1139252"/>
            <a:ext cx="8676495" cy="5446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>
            <a:extLst>
              <a:ext uri="{FF2B5EF4-FFF2-40B4-BE49-F238E27FC236}">
                <a16:creationId xmlns:a16="http://schemas.microsoft.com/office/drawing/2014/main" id="{6B068121-1EB5-431D-B55F-28FCA2EFF3BA}"/>
              </a:ext>
            </a:extLst>
          </p:cNvPr>
          <p:cNvSpPr txBox="1"/>
          <p:nvPr/>
        </p:nvSpPr>
        <p:spPr>
          <a:xfrm>
            <a:off x="9180077" y="1339479"/>
            <a:ext cx="3053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Pokladník má v pokladně celkem 95 kč.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D8F42A05-18C6-45DE-AD9B-EFDF325F3B2D}"/>
              </a:ext>
            </a:extLst>
          </p:cNvPr>
          <p:cNvSpPr txBox="1"/>
          <p:nvPr/>
        </p:nvSpPr>
        <p:spPr>
          <a:xfrm>
            <a:off x="467504" y="483841"/>
            <a:ext cx="88805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Příklad vypočítej a zkontroluj si výsledek kliknutím na odpověď. Zároveň se ti odkryje obrázek.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318F4FBC-7634-4616-A530-A86EE46CDE1D}"/>
              </a:ext>
            </a:extLst>
          </p:cNvPr>
          <p:cNvSpPr/>
          <p:nvPr/>
        </p:nvSpPr>
        <p:spPr>
          <a:xfrm>
            <a:off x="9180077" y="1139252"/>
            <a:ext cx="2879401" cy="1477328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odpověď</a:t>
            </a:r>
          </a:p>
        </p:txBody>
      </p:sp>
      <p:grpSp>
        <p:nvGrpSpPr>
          <p:cNvPr id="15" name="Skupina 14">
            <a:extLst>
              <a:ext uri="{FF2B5EF4-FFF2-40B4-BE49-F238E27FC236}">
                <a16:creationId xmlns:a16="http://schemas.microsoft.com/office/drawing/2014/main" id="{1CD15390-4899-4E0B-B774-CFE86A9BABB9}"/>
              </a:ext>
            </a:extLst>
          </p:cNvPr>
          <p:cNvGrpSpPr/>
          <p:nvPr/>
        </p:nvGrpSpPr>
        <p:grpSpPr>
          <a:xfrm>
            <a:off x="4762324" y="1139252"/>
            <a:ext cx="4356286" cy="5446817"/>
            <a:chOff x="4762324" y="1139252"/>
            <a:chExt cx="4356286" cy="5446817"/>
          </a:xfrm>
        </p:grpSpPr>
        <p:sp>
          <p:nvSpPr>
            <p:cNvPr id="5" name="Obdélník 4">
              <a:extLst>
                <a:ext uri="{FF2B5EF4-FFF2-40B4-BE49-F238E27FC236}">
                  <a16:creationId xmlns:a16="http://schemas.microsoft.com/office/drawing/2014/main" id="{FB782DAD-83F8-4A7F-8D14-104214A82CCD}"/>
                </a:ext>
              </a:extLst>
            </p:cNvPr>
            <p:cNvSpPr/>
            <p:nvPr/>
          </p:nvSpPr>
          <p:spPr>
            <a:xfrm>
              <a:off x="4762324" y="1139252"/>
              <a:ext cx="4356286" cy="5446817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4" name="Obrázek 3">
              <a:extLst>
                <a:ext uri="{FF2B5EF4-FFF2-40B4-BE49-F238E27FC236}">
                  <a16:creationId xmlns:a16="http://schemas.microsoft.com/office/drawing/2014/main" id="{961AA04C-90D7-48D3-B715-28C52636AC5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46883" y="1554725"/>
              <a:ext cx="1773643" cy="1874275"/>
            </a:xfrm>
            <a:prstGeom prst="rect">
              <a:avLst/>
            </a:prstGeom>
          </p:spPr>
        </p:pic>
        <p:pic>
          <p:nvPicPr>
            <p:cNvPr id="13" name="Obrázek 12" descr="Obsah obrázku kreslení&#10;&#10;Popis byl vytvořen automaticky">
              <a:extLst>
                <a:ext uri="{FF2B5EF4-FFF2-40B4-BE49-F238E27FC236}">
                  <a16:creationId xmlns:a16="http://schemas.microsoft.com/office/drawing/2014/main" id="{D1041029-9EE6-4A46-AB2C-A9584F44680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52118" y="1621124"/>
              <a:ext cx="1294964" cy="1195683"/>
            </a:xfrm>
            <a:prstGeom prst="rect">
              <a:avLst/>
            </a:prstGeom>
          </p:spPr>
        </p:pic>
        <p:sp>
          <p:nvSpPr>
            <p:cNvPr id="14" name="TextovéPole 13">
              <a:extLst>
                <a:ext uri="{FF2B5EF4-FFF2-40B4-BE49-F238E27FC236}">
                  <a16:creationId xmlns:a16="http://schemas.microsoft.com/office/drawing/2014/main" id="{BFA3E6FD-40B1-4CC0-940C-027B2724B088}"/>
                </a:ext>
              </a:extLst>
            </p:cNvPr>
            <p:cNvSpPr txBox="1"/>
            <p:nvPr/>
          </p:nvSpPr>
          <p:spPr>
            <a:xfrm>
              <a:off x="5031317" y="3631827"/>
              <a:ext cx="3495124" cy="230832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Pokladník  má v pokladně  </a:t>
              </a:r>
            </a:p>
            <a:p>
              <a:r>
                <a:rPr lang="cs-CZ" sz="2400" dirty="0"/>
                <a:t>9 pětikorun</a:t>
              </a:r>
            </a:p>
            <a:p>
              <a:r>
                <a:rPr lang="cs-CZ" sz="2400" dirty="0"/>
                <a:t>10 dvoukorun</a:t>
              </a:r>
            </a:p>
            <a:p>
              <a:r>
                <a:rPr lang="cs-CZ" sz="2400" dirty="0"/>
                <a:t>3 desetikoruny</a:t>
              </a:r>
            </a:p>
            <a:p>
              <a:r>
                <a:rPr lang="cs-CZ" sz="2400" dirty="0">
                  <a:solidFill>
                    <a:srgbClr val="FF0000"/>
                  </a:solidFill>
                </a:rPr>
                <a:t>Kolik</a:t>
              </a:r>
              <a:r>
                <a:rPr lang="cs-CZ" sz="2400" dirty="0"/>
                <a:t> </a:t>
              </a:r>
              <a:r>
                <a:rPr lang="cs-CZ" sz="2400" dirty="0">
                  <a:solidFill>
                    <a:srgbClr val="FF0000"/>
                  </a:solidFill>
                </a:rPr>
                <a:t>korun má celkem v</a:t>
              </a:r>
            </a:p>
            <a:p>
              <a:r>
                <a:rPr lang="cs-CZ" sz="2400" dirty="0">
                  <a:solidFill>
                    <a:srgbClr val="FF0000"/>
                  </a:solidFill>
                </a:rPr>
                <a:t>pokladně?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26534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E4C7A741-F347-4A0B-BAF1-773968D73E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04" y="1139252"/>
            <a:ext cx="8676495" cy="5446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>
            <a:extLst>
              <a:ext uri="{FF2B5EF4-FFF2-40B4-BE49-F238E27FC236}">
                <a16:creationId xmlns:a16="http://schemas.microsoft.com/office/drawing/2014/main" id="{D8F42A05-18C6-45DE-AD9B-EFDF325F3B2D}"/>
              </a:ext>
            </a:extLst>
          </p:cNvPr>
          <p:cNvSpPr txBox="1"/>
          <p:nvPr/>
        </p:nvSpPr>
        <p:spPr>
          <a:xfrm>
            <a:off x="467504" y="483841"/>
            <a:ext cx="88805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Příklad vypočítej a zkontroluj si výsledek kliknutím na odpověď. Zároveň se ti odkryje obrázek.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BD0A8EB7-D8BD-4BE7-BF51-2467BD1AE3FA}"/>
              </a:ext>
            </a:extLst>
          </p:cNvPr>
          <p:cNvSpPr txBox="1"/>
          <p:nvPr/>
        </p:nvSpPr>
        <p:spPr>
          <a:xfrm>
            <a:off x="9348012" y="2788170"/>
            <a:ext cx="26922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Pohled na nový Most.</a:t>
            </a:r>
          </a:p>
          <a:p>
            <a:r>
              <a:rPr lang="cs-CZ" dirty="0"/>
              <a:t>Po demolici starého Mostu</a:t>
            </a:r>
          </a:p>
          <a:p>
            <a:r>
              <a:rPr lang="cs-CZ" dirty="0"/>
              <a:t>vznikala nová sídliště.</a:t>
            </a:r>
          </a:p>
        </p:txBody>
      </p:sp>
    </p:spTree>
    <p:extLst>
      <p:ext uri="{BB962C8B-B14F-4D97-AF65-F5344CB8AC3E}">
        <p14:creationId xmlns:p14="http://schemas.microsoft.com/office/powerpoint/2010/main" val="40553120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603D1F29-C616-4042-8D9F-8E71864B011C}"/>
              </a:ext>
            </a:extLst>
          </p:cNvPr>
          <p:cNvSpPr txBox="1"/>
          <p:nvPr/>
        </p:nvSpPr>
        <p:spPr>
          <a:xfrm>
            <a:off x="419724" y="570548"/>
            <a:ext cx="88805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Příklad vypočítej a zkontroluj si výsledek kliknutím na odpověď. Zároveň se ti odkryje obrázek.</a:t>
            </a:r>
          </a:p>
        </p:txBody>
      </p:sp>
      <p:pic>
        <p:nvPicPr>
          <p:cNvPr id="9" name="Obrázek 8" descr="Obsah obrázku hora, exteriér, tráva, příroda&#10;&#10;Popis byl vytvořen automaticky">
            <a:extLst>
              <a:ext uri="{FF2B5EF4-FFF2-40B4-BE49-F238E27FC236}">
                <a16:creationId xmlns:a16="http://schemas.microsoft.com/office/drawing/2014/main" id="{998B1DC0-547A-472B-8357-9519BD83B5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724" y="1174031"/>
            <a:ext cx="7920905" cy="5267711"/>
          </a:xfrm>
          <a:prstGeom prst="rect">
            <a:avLst/>
          </a:prstGeom>
        </p:spPr>
      </p:pic>
      <p:grpSp>
        <p:nvGrpSpPr>
          <p:cNvPr id="7" name="Skupina 6">
            <a:extLst>
              <a:ext uri="{FF2B5EF4-FFF2-40B4-BE49-F238E27FC236}">
                <a16:creationId xmlns:a16="http://schemas.microsoft.com/office/drawing/2014/main" id="{8921FF6F-3082-44AD-BFF7-D6D8E29318C5}"/>
              </a:ext>
            </a:extLst>
          </p:cNvPr>
          <p:cNvGrpSpPr/>
          <p:nvPr/>
        </p:nvGrpSpPr>
        <p:grpSpPr>
          <a:xfrm>
            <a:off x="419724" y="1174031"/>
            <a:ext cx="7920904" cy="5291528"/>
            <a:chOff x="419724" y="1259174"/>
            <a:chExt cx="7920904" cy="5291528"/>
          </a:xfrm>
        </p:grpSpPr>
        <p:pic>
          <p:nvPicPr>
            <p:cNvPr id="3" name="Obrázek 2" descr="Obsah obrázku hora, exteriér, tráva, příroda&#10;&#10;Popis byl vytvořen automaticky">
              <a:extLst>
                <a:ext uri="{FF2B5EF4-FFF2-40B4-BE49-F238E27FC236}">
                  <a16:creationId xmlns:a16="http://schemas.microsoft.com/office/drawing/2014/main" id="{B6F7F494-C893-4B4B-8BA6-D18E1B29B94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9724" y="1282991"/>
              <a:ext cx="7920904" cy="5267711"/>
            </a:xfrm>
            <a:prstGeom prst="rect">
              <a:avLst/>
            </a:prstGeom>
          </p:spPr>
        </p:pic>
        <p:sp>
          <p:nvSpPr>
            <p:cNvPr id="5" name="Obdélník 4">
              <a:extLst>
                <a:ext uri="{FF2B5EF4-FFF2-40B4-BE49-F238E27FC236}">
                  <a16:creationId xmlns:a16="http://schemas.microsoft.com/office/drawing/2014/main" id="{E7DC602C-F448-46ED-8A58-9E5C01E0836C}"/>
                </a:ext>
              </a:extLst>
            </p:cNvPr>
            <p:cNvSpPr/>
            <p:nvPr/>
          </p:nvSpPr>
          <p:spPr>
            <a:xfrm>
              <a:off x="419724" y="1259174"/>
              <a:ext cx="7914807" cy="5276537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>
              <a:extLst>
                <a:ext uri="{FF2B5EF4-FFF2-40B4-BE49-F238E27FC236}">
                  <a16:creationId xmlns:a16="http://schemas.microsoft.com/office/drawing/2014/main" id="{CB090844-875D-4C37-9318-3A036D451D13}"/>
                </a:ext>
              </a:extLst>
            </p:cNvPr>
            <p:cNvSpPr txBox="1"/>
            <p:nvPr/>
          </p:nvSpPr>
          <p:spPr>
            <a:xfrm>
              <a:off x="2473377" y="3189556"/>
              <a:ext cx="455701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/>
                <a:t>( 100 – 19 ) : 9 </a:t>
              </a:r>
            </a:p>
          </p:txBody>
        </p:sp>
      </p:grpSp>
      <p:sp>
        <p:nvSpPr>
          <p:cNvPr id="10" name="TextovéPole 9">
            <a:extLst>
              <a:ext uri="{FF2B5EF4-FFF2-40B4-BE49-F238E27FC236}">
                <a16:creationId xmlns:a16="http://schemas.microsoft.com/office/drawing/2014/main" id="{2E4786B4-8624-4987-AA98-0BECE0478DEF}"/>
              </a:ext>
            </a:extLst>
          </p:cNvPr>
          <p:cNvSpPr txBox="1"/>
          <p:nvPr/>
        </p:nvSpPr>
        <p:spPr>
          <a:xfrm flipH="1">
            <a:off x="8599575" y="2642748"/>
            <a:ext cx="32805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( 100 – 19 ) : 9 = 9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2FDC2B5E-5AF8-45B0-B49F-331E0875B3B7}"/>
              </a:ext>
            </a:extLst>
          </p:cNvPr>
          <p:cNvSpPr/>
          <p:nvPr/>
        </p:nvSpPr>
        <p:spPr>
          <a:xfrm>
            <a:off x="8599575" y="2080591"/>
            <a:ext cx="3049086" cy="173170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odpověď</a:t>
            </a:r>
          </a:p>
        </p:txBody>
      </p:sp>
    </p:spTree>
    <p:extLst>
      <p:ext uri="{BB962C8B-B14F-4D97-AF65-F5344CB8AC3E}">
        <p14:creationId xmlns:p14="http://schemas.microsoft.com/office/powerpoint/2010/main" val="2312683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Obsah obrázku hora, exteriér, tráva, příroda&#10;&#10;Popis byl vytvořen automaticky">
            <a:extLst>
              <a:ext uri="{FF2B5EF4-FFF2-40B4-BE49-F238E27FC236}">
                <a16:creationId xmlns:a16="http://schemas.microsoft.com/office/drawing/2014/main" id="{998B1DC0-547A-472B-8357-9519BD83B5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724" y="1174031"/>
            <a:ext cx="7920905" cy="5267711"/>
          </a:xfrm>
          <a:prstGeom prst="rect">
            <a:avLst/>
          </a:prstGeom>
        </p:spPr>
      </p:pic>
      <p:sp>
        <p:nvSpPr>
          <p:cNvPr id="2" name="TextovéPole 1">
            <a:extLst>
              <a:ext uri="{FF2B5EF4-FFF2-40B4-BE49-F238E27FC236}">
                <a16:creationId xmlns:a16="http://schemas.microsoft.com/office/drawing/2014/main" id="{AE79162E-B79D-4173-95C0-51FBAB007478}"/>
              </a:ext>
            </a:extLst>
          </p:cNvPr>
          <p:cNvSpPr txBox="1"/>
          <p:nvPr/>
        </p:nvSpPr>
        <p:spPr>
          <a:xfrm>
            <a:off x="8454453" y="2293879"/>
            <a:ext cx="356482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Pohled na rekreační nádrž Benedikt.</a:t>
            </a:r>
          </a:p>
          <a:p>
            <a:r>
              <a:rPr lang="cs-CZ" dirty="0"/>
              <a:t>Nádrž vznikla zatopením tehdejšího</a:t>
            </a:r>
          </a:p>
          <a:p>
            <a:r>
              <a:rPr lang="cs-CZ" dirty="0"/>
              <a:t>lomu.</a:t>
            </a:r>
          </a:p>
          <a:p>
            <a:r>
              <a:rPr lang="cs-CZ" dirty="0"/>
              <a:t>Slouží k rekreačnímu a sportovním</a:t>
            </a:r>
          </a:p>
          <a:p>
            <a:r>
              <a:rPr lang="cs-CZ" dirty="0"/>
              <a:t>vyžití.</a:t>
            </a:r>
          </a:p>
        </p:txBody>
      </p:sp>
    </p:spTree>
    <p:extLst>
      <p:ext uri="{BB962C8B-B14F-4D97-AF65-F5344CB8AC3E}">
        <p14:creationId xmlns:p14="http://schemas.microsoft.com/office/powerpoint/2010/main" val="27052602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5841CEFF-A36D-4787-AE97-7ECB5EA7A3D2}"/>
              </a:ext>
            </a:extLst>
          </p:cNvPr>
          <p:cNvSpPr txBox="1"/>
          <p:nvPr/>
        </p:nvSpPr>
        <p:spPr>
          <a:xfrm>
            <a:off x="334780" y="390666"/>
            <a:ext cx="88805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Příklad vypočítej a zkontroluj si výsledek kliknutím na odpověď. Zároveň se ti odkryje obrázek.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73C96A9D-16EB-4B10-84F0-167CDF10B10D}"/>
              </a:ext>
            </a:extLst>
          </p:cNvPr>
          <p:cNvSpPr txBox="1"/>
          <p:nvPr/>
        </p:nvSpPr>
        <p:spPr>
          <a:xfrm>
            <a:off x="8664315" y="1974117"/>
            <a:ext cx="327487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Ve druhém patře bylo ubytováno</a:t>
            </a:r>
          </a:p>
          <a:p>
            <a:r>
              <a:rPr lang="cs-CZ" dirty="0"/>
              <a:t>jen 9 turistů.</a:t>
            </a:r>
          </a:p>
          <a:p>
            <a:endParaRPr lang="cs-CZ" dirty="0"/>
          </a:p>
          <a:p>
            <a:r>
              <a:rPr lang="cs-CZ" dirty="0"/>
              <a:t>V hotelu bylo celkem ubytováno</a:t>
            </a:r>
          </a:p>
          <a:p>
            <a:r>
              <a:rPr lang="cs-CZ" dirty="0"/>
              <a:t>90 turistů.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A468EA4A-2D8E-4994-B413-90052B1C2DFE}"/>
              </a:ext>
            </a:extLst>
          </p:cNvPr>
          <p:cNvSpPr/>
          <p:nvPr/>
        </p:nvSpPr>
        <p:spPr>
          <a:xfrm>
            <a:off x="8664315" y="1843790"/>
            <a:ext cx="3527685" cy="160765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odpověď</a:t>
            </a:r>
          </a:p>
        </p:txBody>
      </p:sp>
      <p:pic>
        <p:nvPicPr>
          <p:cNvPr id="13" name="Obrázek 12" descr="Obsah obrázku budova, exteriér, hodiny, velké&#10;&#10;Popis byl vytvořen automaticky">
            <a:extLst>
              <a:ext uri="{FF2B5EF4-FFF2-40B4-BE49-F238E27FC236}">
                <a16:creationId xmlns:a16="http://schemas.microsoft.com/office/drawing/2014/main" id="{B194BFA5-B8DE-4B78-A111-5A6D548051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0" y="1038325"/>
            <a:ext cx="8329535" cy="5619782"/>
          </a:xfrm>
          <a:prstGeom prst="rect">
            <a:avLst/>
          </a:prstGeom>
        </p:spPr>
      </p:pic>
      <p:grpSp>
        <p:nvGrpSpPr>
          <p:cNvPr id="9" name="Skupina 8">
            <a:extLst>
              <a:ext uri="{FF2B5EF4-FFF2-40B4-BE49-F238E27FC236}">
                <a16:creationId xmlns:a16="http://schemas.microsoft.com/office/drawing/2014/main" id="{44BDFAA4-FB1E-4D44-B3FA-EEE8543881CE}"/>
              </a:ext>
            </a:extLst>
          </p:cNvPr>
          <p:cNvGrpSpPr/>
          <p:nvPr/>
        </p:nvGrpSpPr>
        <p:grpSpPr>
          <a:xfrm>
            <a:off x="334780" y="1038325"/>
            <a:ext cx="8329535" cy="5631418"/>
            <a:chOff x="334780" y="1056109"/>
            <a:chExt cx="8329535" cy="5631418"/>
          </a:xfrm>
        </p:grpSpPr>
        <p:pic>
          <p:nvPicPr>
            <p:cNvPr id="3" name="Obrázek 2" descr="Obsah obrázku budova, exteriér, hodiny, velké&#10;&#10;Popis byl vytvořen automaticky">
              <a:extLst>
                <a:ext uri="{FF2B5EF4-FFF2-40B4-BE49-F238E27FC236}">
                  <a16:creationId xmlns:a16="http://schemas.microsoft.com/office/drawing/2014/main" id="{CF778060-48A3-49CB-8790-44B1128A8C8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4780" y="1056109"/>
              <a:ext cx="8299554" cy="5535737"/>
            </a:xfrm>
            <a:prstGeom prst="rect">
              <a:avLst/>
            </a:prstGeom>
          </p:spPr>
        </p:pic>
        <p:sp>
          <p:nvSpPr>
            <p:cNvPr id="5" name="Obdélník 4">
              <a:extLst>
                <a:ext uri="{FF2B5EF4-FFF2-40B4-BE49-F238E27FC236}">
                  <a16:creationId xmlns:a16="http://schemas.microsoft.com/office/drawing/2014/main" id="{93F52210-9078-4495-81A7-2B00CA8EB47B}"/>
                </a:ext>
              </a:extLst>
            </p:cNvPr>
            <p:cNvSpPr/>
            <p:nvPr/>
          </p:nvSpPr>
          <p:spPr>
            <a:xfrm>
              <a:off x="334780" y="1066215"/>
              <a:ext cx="8329535" cy="562131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7" name="Obrázek 6" descr="Obsah obrázku kreslení&#10;&#10;Popis byl vytvořen automaticky">
              <a:extLst>
                <a:ext uri="{FF2B5EF4-FFF2-40B4-BE49-F238E27FC236}">
                  <a16:creationId xmlns:a16="http://schemas.microsoft.com/office/drawing/2014/main" id="{CAA0275C-DACF-48BF-8992-1574984AE80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84274" y="1379096"/>
              <a:ext cx="1975008" cy="1908732"/>
            </a:xfrm>
            <a:prstGeom prst="rect">
              <a:avLst/>
            </a:prstGeom>
          </p:spPr>
        </p:pic>
        <p:sp>
          <p:nvSpPr>
            <p:cNvPr id="8" name="TextovéPole 7">
              <a:extLst>
                <a:ext uri="{FF2B5EF4-FFF2-40B4-BE49-F238E27FC236}">
                  <a16:creationId xmlns:a16="http://schemas.microsoft.com/office/drawing/2014/main" id="{F7189B24-5142-4BF7-B0A9-5FA58105B769}"/>
                </a:ext>
              </a:extLst>
            </p:cNvPr>
            <p:cNvSpPr txBox="1"/>
            <p:nvPr/>
          </p:nvSpPr>
          <p:spPr>
            <a:xfrm>
              <a:off x="524656" y="3570173"/>
              <a:ext cx="6828792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V prvním patře hotelu bylo ubytováno 81 turistů.</a:t>
              </a:r>
            </a:p>
            <a:p>
              <a:r>
                <a:rPr lang="cs-CZ" sz="2400" dirty="0"/>
                <a:t>Ve druhém patře bylo ubytováno 9 krát méně turistů.</a:t>
              </a:r>
            </a:p>
            <a:p>
              <a:r>
                <a:rPr lang="cs-CZ" sz="2400" dirty="0">
                  <a:solidFill>
                    <a:srgbClr val="FF0000"/>
                  </a:solidFill>
                </a:rPr>
                <a:t>Kolik turistů bylo ubytováno ve druhém patře?</a:t>
              </a:r>
            </a:p>
            <a:p>
              <a:r>
                <a:rPr lang="cs-CZ" sz="2400" dirty="0">
                  <a:solidFill>
                    <a:srgbClr val="FF0000"/>
                  </a:solidFill>
                </a:rPr>
                <a:t>Kolik celkem bylo ubytováno turistů?</a:t>
              </a:r>
            </a:p>
          </p:txBody>
        </p:sp>
      </p:grp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26E16855-F25A-42AA-BA81-9CB16A3A65E9}"/>
              </a:ext>
            </a:extLst>
          </p:cNvPr>
          <p:cNvSpPr txBox="1"/>
          <p:nvPr/>
        </p:nvSpPr>
        <p:spPr>
          <a:xfrm>
            <a:off x="8892209" y="4015409"/>
            <a:ext cx="315541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Planetárium Most je veřejně </a:t>
            </a:r>
          </a:p>
          <a:p>
            <a:r>
              <a:rPr lang="cs-CZ" dirty="0"/>
              <a:t>vzdělávací zařízení.</a:t>
            </a:r>
          </a:p>
          <a:p>
            <a:r>
              <a:rPr lang="cs-CZ" dirty="0"/>
              <a:t>Připravuje výukové projekty pro</a:t>
            </a:r>
          </a:p>
          <a:p>
            <a:r>
              <a:rPr lang="cs-CZ" dirty="0"/>
              <a:t>školy.</a:t>
            </a:r>
          </a:p>
        </p:txBody>
      </p:sp>
    </p:spTree>
    <p:extLst>
      <p:ext uri="{BB962C8B-B14F-4D97-AF65-F5344CB8AC3E}">
        <p14:creationId xmlns:p14="http://schemas.microsoft.com/office/powerpoint/2010/main" val="3231135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1" grpId="0" animBg="1"/>
      <p:bldP spid="1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12" descr="Obsah obrázku exteriér, tráva, budova, silnice&#10;&#10;Popis byl vytvořen automaticky">
            <a:extLst>
              <a:ext uri="{FF2B5EF4-FFF2-40B4-BE49-F238E27FC236}">
                <a16:creationId xmlns:a16="http://schemas.microsoft.com/office/drawing/2014/main" id="{8C8B0430-93D1-461F-A295-A0474D744C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0" y="886170"/>
            <a:ext cx="8090782" cy="5791198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93B1FA7A-78F1-4C55-B3B1-00396B9CAD86}"/>
              </a:ext>
            </a:extLst>
          </p:cNvPr>
          <p:cNvSpPr txBox="1"/>
          <p:nvPr/>
        </p:nvSpPr>
        <p:spPr>
          <a:xfrm>
            <a:off x="334780" y="390666"/>
            <a:ext cx="88805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Příklad vypočítej a zkontroluj si výsledek kliknutím na odpověď. Zároveň se ti odkryje obrázek.</a:t>
            </a:r>
          </a:p>
        </p:txBody>
      </p:sp>
      <p:grpSp>
        <p:nvGrpSpPr>
          <p:cNvPr id="11" name="Skupina 10">
            <a:extLst>
              <a:ext uri="{FF2B5EF4-FFF2-40B4-BE49-F238E27FC236}">
                <a16:creationId xmlns:a16="http://schemas.microsoft.com/office/drawing/2014/main" id="{2C587914-782C-4401-9A31-3B648166ECF9}"/>
              </a:ext>
            </a:extLst>
          </p:cNvPr>
          <p:cNvGrpSpPr/>
          <p:nvPr/>
        </p:nvGrpSpPr>
        <p:grpSpPr>
          <a:xfrm>
            <a:off x="334780" y="886170"/>
            <a:ext cx="8090782" cy="5791198"/>
            <a:chOff x="334780" y="861393"/>
            <a:chExt cx="8090782" cy="5791198"/>
          </a:xfrm>
        </p:grpSpPr>
        <p:pic>
          <p:nvPicPr>
            <p:cNvPr id="3" name="Obrázek 2" descr="Obsah obrázku exteriér, tráva, budova, silnice&#10;&#10;Popis byl vytvořen automaticky">
              <a:extLst>
                <a:ext uri="{FF2B5EF4-FFF2-40B4-BE49-F238E27FC236}">
                  <a16:creationId xmlns:a16="http://schemas.microsoft.com/office/drawing/2014/main" id="{785D8024-38ED-41D9-AA96-AF3A93AC65A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4780" y="861393"/>
              <a:ext cx="8090782" cy="5791198"/>
            </a:xfrm>
            <a:prstGeom prst="rect">
              <a:avLst/>
            </a:prstGeom>
          </p:spPr>
        </p:pic>
        <p:sp>
          <p:nvSpPr>
            <p:cNvPr id="5" name="Obdélník 4">
              <a:extLst>
                <a:ext uri="{FF2B5EF4-FFF2-40B4-BE49-F238E27FC236}">
                  <a16:creationId xmlns:a16="http://schemas.microsoft.com/office/drawing/2014/main" id="{CB53B76A-19FF-476F-B828-327A903A1BB8}"/>
                </a:ext>
              </a:extLst>
            </p:cNvPr>
            <p:cNvSpPr/>
            <p:nvPr/>
          </p:nvSpPr>
          <p:spPr>
            <a:xfrm>
              <a:off x="334780" y="861393"/>
              <a:ext cx="8090782" cy="579119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>
              <a:extLst>
                <a:ext uri="{FF2B5EF4-FFF2-40B4-BE49-F238E27FC236}">
                  <a16:creationId xmlns:a16="http://schemas.microsoft.com/office/drawing/2014/main" id="{21934801-BDF8-4FE9-8A21-1656A750BD3A}"/>
                </a:ext>
              </a:extLst>
            </p:cNvPr>
            <p:cNvSpPr/>
            <p:nvPr/>
          </p:nvSpPr>
          <p:spPr>
            <a:xfrm>
              <a:off x="784363" y="1351722"/>
              <a:ext cx="2952750" cy="268729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170" name="Picture 2" descr="Witch Talking To Kids Clip Art">
              <a:hlinkClick r:id="rId3" tooltip="Download as SVG file"/>
              <a:extLst>
                <a:ext uri="{FF2B5EF4-FFF2-40B4-BE49-F238E27FC236}">
                  <a16:creationId xmlns:a16="http://schemas.microsoft.com/office/drawing/2014/main" id="{9D7DDDFC-1405-4924-865F-76EE71BC00B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4363" y="1467264"/>
              <a:ext cx="2857500" cy="25717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Měsíc 6">
              <a:extLst>
                <a:ext uri="{FF2B5EF4-FFF2-40B4-BE49-F238E27FC236}">
                  <a16:creationId xmlns:a16="http://schemas.microsoft.com/office/drawing/2014/main" id="{3439C234-C173-466B-A652-0A82E312D6E7}"/>
                </a:ext>
              </a:extLst>
            </p:cNvPr>
            <p:cNvSpPr/>
            <p:nvPr/>
          </p:nvSpPr>
          <p:spPr>
            <a:xfrm>
              <a:off x="1669774" y="1467264"/>
              <a:ext cx="265043" cy="503582"/>
            </a:xfrm>
            <a:prstGeom prst="moon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>
              <a:extLst>
                <a:ext uri="{FF2B5EF4-FFF2-40B4-BE49-F238E27FC236}">
                  <a16:creationId xmlns:a16="http://schemas.microsoft.com/office/drawing/2014/main" id="{4FD3ABDD-7FE7-461A-9EA4-3FC2EC90082D}"/>
                </a:ext>
              </a:extLst>
            </p:cNvPr>
            <p:cNvSpPr txBox="1"/>
            <p:nvPr/>
          </p:nvSpPr>
          <p:spPr>
            <a:xfrm>
              <a:off x="784362" y="4532243"/>
              <a:ext cx="7127185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Na stezce odvahy se nebálo 36 dětí. Dětí, které se bály</a:t>
              </a:r>
            </a:p>
            <a:p>
              <a:r>
                <a:rPr lang="cs-CZ" sz="2400" dirty="0"/>
                <a:t>bylo 9 krát méně.</a:t>
              </a:r>
            </a:p>
            <a:p>
              <a:r>
                <a:rPr lang="cs-CZ" sz="2400" dirty="0">
                  <a:solidFill>
                    <a:srgbClr val="FF0000"/>
                  </a:solidFill>
                </a:rPr>
                <a:t>Kolik dětí se bálo?</a:t>
              </a:r>
            </a:p>
          </p:txBody>
        </p:sp>
      </p:grpSp>
      <p:sp>
        <p:nvSpPr>
          <p:cNvPr id="9" name="TextovéPole 8">
            <a:extLst>
              <a:ext uri="{FF2B5EF4-FFF2-40B4-BE49-F238E27FC236}">
                <a16:creationId xmlns:a16="http://schemas.microsoft.com/office/drawing/2014/main" id="{FB205AFE-DE5B-4A01-B367-43E4CA2C749E}"/>
              </a:ext>
            </a:extLst>
          </p:cNvPr>
          <p:cNvSpPr txBox="1"/>
          <p:nvPr/>
        </p:nvSpPr>
        <p:spPr>
          <a:xfrm>
            <a:off x="8719930" y="2941983"/>
            <a:ext cx="28267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Čtyři děti z kolektivu se bály.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A10E933B-27A7-41B8-8C07-53C256385C44}"/>
              </a:ext>
            </a:extLst>
          </p:cNvPr>
          <p:cNvSpPr/>
          <p:nvPr/>
        </p:nvSpPr>
        <p:spPr>
          <a:xfrm>
            <a:off x="8627165" y="2398643"/>
            <a:ext cx="3230055" cy="1640371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odpověď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296C85E3-0C58-437D-AC00-57CF2864C857}"/>
              </a:ext>
            </a:extLst>
          </p:cNvPr>
          <p:cNvSpPr txBox="1"/>
          <p:nvPr/>
        </p:nvSpPr>
        <p:spPr>
          <a:xfrm>
            <a:off x="8472797" y="4557020"/>
            <a:ext cx="36583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Vzhledem k demolici starého Mostu</a:t>
            </a:r>
          </a:p>
          <a:p>
            <a:r>
              <a:rPr lang="cs-CZ" dirty="0"/>
              <a:t>byla v osmdesátých letech postavena</a:t>
            </a:r>
          </a:p>
          <a:p>
            <a:r>
              <a:rPr lang="cs-CZ" dirty="0"/>
              <a:t>nová budova divadla.</a:t>
            </a:r>
          </a:p>
        </p:txBody>
      </p:sp>
    </p:spTree>
    <p:extLst>
      <p:ext uri="{BB962C8B-B14F-4D97-AF65-F5344CB8AC3E}">
        <p14:creationId xmlns:p14="http://schemas.microsoft.com/office/powerpoint/2010/main" val="2412363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 animBg="1"/>
      <p:bldP spid="1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>
            <a:extLst>
              <a:ext uri="{FF2B5EF4-FFF2-40B4-BE49-F238E27FC236}">
                <a16:creationId xmlns:a16="http://schemas.microsoft.com/office/drawing/2014/main" id="{CE067E75-4A69-4BD5-8C80-B4FEB73B7C48}"/>
              </a:ext>
            </a:extLst>
          </p:cNvPr>
          <p:cNvSpPr txBox="1"/>
          <p:nvPr/>
        </p:nvSpPr>
        <p:spPr>
          <a:xfrm>
            <a:off x="334780" y="390666"/>
            <a:ext cx="88805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Příklad vypočítej a zkontroluj si výsledek kliknutím na odpověď. Zároveň se ti odkryje obrázek.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4D8E15F7-CA7C-4C7B-A47E-4C4EDD69F87B}"/>
              </a:ext>
            </a:extLst>
          </p:cNvPr>
          <p:cNvSpPr txBox="1"/>
          <p:nvPr/>
        </p:nvSpPr>
        <p:spPr>
          <a:xfrm>
            <a:off x="8727617" y="2548328"/>
            <a:ext cx="333956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Jeden díl latě bude dlouhá 10 cm.</a:t>
            </a:r>
          </a:p>
          <a:p>
            <a:r>
              <a:rPr lang="cs-CZ" dirty="0"/>
              <a:t>Jeden díl prkna bude měřit 7 cm.</a:t>
            </a:r>
          </a:p>
          <a:p>
            <a:r>
              <a:rPr lang="cs-CZ" dirty="0"/>
              <a:t>Jeden díl desky bude měřit 9 cm.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F4894CAA-4F89-4ACD-8209-0F49CF99D1C4}"/>
              </a:ext>
            </a:extLst>
          </p:cNvPr>
          <p:cNvSpPr/>
          <p:nvPr/>
        </p:nvSpPr>
        <p:spPr>
          <a:xfrm>
            <a:off x="8727617" y="2548328"/>
            <a:ext cx="3281860" cy="11242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odpověď</a:t>
            </a:r>
          </a:p>
        </p:txBody>
      </p:sp>
      <p:pic>
        <p:nvPicPr>
          <p:cNvPr id="17" name="Obrázek 16" descr="Obsah obrázku tráva, exteriér, silnice, budova&#10;&#10;Popis byl vytvořen automaticky">
            <a:extLst>
              <a:ext uri="{FF2B5EF4-FFF2-40B4-BE49-F238E27FC236}">
                <a16:creationId xmlns:a16="http://schemas.microsoft.com/office/drawing/2014/main" id="{B2F89826-1224-4954-AAD8-E600D6281D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523" y="1099593"/>
            <a:ext cx="8409481" cy="5609058"/>
          </a:xfrm>
          <a:prstGeom prst="rect">
            <a:avLst/>
          </a:prstGeom>
        </p:spPr>
      </p:pic>
      <p:grpSp>
        <p:nvGrpSpPr>
          <p:cNvPr id="15" name="Skupina 14">
            <a:extLst>
              <a:ext uri="{FF2B5EF4-FFF2-40B4-BE49-F238E27FC236}">
                <a16:creationId xmlns:a16="http://schemas.microsoft.com/office/drawing/2014/main" id="{C8EF0741-8DC6-4BD3-93D8-6951496F5E81}"/>
              </a:ext>
            </a:extLst>
          </p:cNvPr>
          <p:cNvGrpSpPr/>
          <p:nvPr/>
        </p:nvGrpSpPr>
        <p:grpSpPr>
          <a:xfrm>
            <a:off x="198741" y="1063486"/>
            <a:ext cx="8422117" cy="5681272"/>
            <a:chOff x="169888" y="1032408"/>
            <a:chExt cx="8422117" cy="5681272"/>
          </a:xfrm>
        </p:grpSpPr>
        <p:pic>
          <p:nvPicPr>
            <p:cNvPr id="5" name="Obrázek 4" descr="Obsah obrázku tráva, exteriér, silnice, budova&#10;&#10;Popis byl vytvořen automaticky">
              <a:extLst>
                <a:ext uri="{FF2B5EF4-FFF2-40B4-BE49-F238E27FC236}">
                  <a16:creationId xmlns:a16="http://schemas.microsoft.com/office/drawing/2014/main" id="{17B248FD-22EC-4A39-BB4A-DF2F0F5AEBD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9888" y="1064301"/>
              <a:ext cx="8422117" cy="5617486"/>
            </a:xfrm>
            <a:prstGeom prst="rect">
              <a:avLst/>
            </a:prstGeom>
          </p:spPr>
        </p:pic>
        <p:sp>
          <p:nvSpPr>
            <p:cNvPr id="6" name="Obdélník 5">
              <a:extLst>
                <a:ext uri="{FF2B5EF4-FFF2-40B4-BE49-F238E27FC236}">
                  <a16:creationId xmlns:a16="http://schemas.microsoft.com/office/drawing/2014/main" id="{578565F5-5283-47FD-9F7D-3B1616E2A30E}"/>
                </a:ext>
              </a:extLst>
            </p:cNvPr>
            <p:cNvSpPr/>
            <p:nvPr/>
          </p:nvSpPr>
          <p:spPr>
            <a:xfrm>
              <a:off x="182523" y="1032408"/>
              <a:ext cx="8409482" cy="568127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9" name="Obrázek 8" descr="Obsah obrázku text&#10;&#10;Popis byl vytvořen automaticky">
              <a:extLst>
                <a:ext uri="{FF2B5EF4-FFF2-40B4-BE49-F238E27FC236}">
                  <a16:creationId xmlns:a16="http://schemas.microsoft.com/office/drawing/2014/main" id="{19716897-5EF1-4456-AF69-06DB81E6B23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47452" y="1381269"/>
              <a:ext cx="2532050" cy="2592959"/>
            </a:xfrm>
            <a:prstGeom prst="rect">
              <a:avLst/>
            </a:prstGeom>
          </p:spPr>
        </p:pic>
        <p:sp>
          <p:nvSpPr>
            <p:cNvPr id="10" name="TextovéPole 9">
              <a:extLst>
                <a:ext uri="{FF2B5EF4-FFF2-40B4-BE49-F238E27FC236}">
                  <a16:creationId xmlns:a16="http://schemas.microsoft.com/office/drawing/2014/main" id="{13BF08EC-31F8-4703-8EC9-8BD1DAE1D496}"/>
                </a:ext>
              </a:extLst>
            </p:cNvPr>
            <p:cNvSpPr txBox="1"/>
            <p:nvPr/>
          </p:nvSpPr>
          <p:spPr>
            <a:xfrm>
              <a:off x="334780" y="4107305"/>
              <a:ext cx="5651484" cy="230832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Truhlář  rozdělil lať dlouhou 90 cm na 9 dílů.</a:t>
              </a:r>
            </a:p>
            <a:p>
              <a:r>
                <a:rPr lang="cs-CZ" sz="2400" dirty="0"/>
                <a:t>Prkno dlouhé 63 cm na 9 dílů. </a:t>
              </a:r>
            </a:p>
            <a:p>
              <a:r>
                <a:rPr lang="cs-CZ" sz="2400" dirty="0"/>
                <a:t>Desku dlouhou 72 cm na 8 dílů.</a:t>
              </a:r>
            </a:p>
            <a:p>
              <a:r>
                <a:rPr lang="cs-CZ" sz="2400" dirty="0">
                  <a:solidFill>
                    <a:srgbClr val="FF0000"/>
                  </a:solidFill>
                </a:rPr>
                <a:t>Jak dlouhé budou jednotlivé díly?</a:t>
              </a:r>
            </a:p>
            <a:p>
              <a:endParaRPr lang="cs-CZ" sz="2400" dirty="0"/>
            </a:p>
            <a:p>
              <a:endParaRPr lang="cs-CZ" sz="2400" dirty="0"/>
            </a:p>
          </p:txBody>
        </p:sp>
      </p:grp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2046F2FD-24C0-49B5-BA4D-9157F9FEE045}"/>
              </a:ext>
            </a:extLst>
          </p:cNvPr>
          <p:cNvSpPr txBox="1"/>
          <p:nvPr/>
        </p:nvSpPr>
        <p:spPr>
          <a:xfrm>
            <a:off x="8958470" y="4359965"/>
            <a:ext cx="29926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Městská knihovna Most slouží</a:t>
            </a:r>
          </a:p>
          <a:p>
            <a:r>
              <a:rPr lang="cs-CZ" dirty="0"/>
              <a:t>široké veřejnosti.</a:t>
            </a:r>
          </a:p>
        </p:txBody>
      </p:sp>
    </p:spTree>
    <p:extLst>
      <p:ext uri="{BB962C8B-B14F-4D97-AF65-F5344CB8AC3E}">
        <p14:creationId xmlns:p14="http://schemas.microsoft.com/office/powerpoint/2010/main" val="2888358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4" grpId="0" animBg="1"/>
      <p:bldP spid="1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>
            <a:extLst>
              <a:ext uri="{FF2B5EF4-FFF2-40B4-BE49-F238E27FC236}">
                <a16:creationId xmlns:a16="http://schemas.microsoft.com/office/drawing/2014/main" id="{5C8FF14F-B5DB-4899-80BD-42D7A88D1C80}"/>
              </a:ext>
            </a:extLst>
          </p:cNvPr>
          <p:cNvSpPr txBox="1"/>
          <p:nvPr/>
        </p:nvSpPr>
        <p:spPr>
          <a:xfrm>
            <a:off x="334780" y="390666"/>
            <a:ext cx="88805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Příklad vypočítej a zkontroluj si výsledek kliknutím na odpověď. Zároveň se ti odkryje obrázek.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3C9BAC9F-E868-4FD8-9D0D-5F7F7305D456}"/>
              </a:ext>
            </a:extLst>
          </p:cNvPr>
          <p:cNvSpPr txBox="1"/>
          <p:nvPr/>
        </p:nvSpPr>
        <p:spPr>
          <a:xfrm>
            <a:off x="8627068" y="3567659"/>
            <a:ext cx="3343031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Areál mosteckého </a:t>
            </a:r>
            <a:r>
              <a:rPr lang="cs-CZ" dirty="0" err="1"/>
              <a:t>Aquadromu</a:t>
            </a:r>
            <a:endParaRPr lang="cs-CZ" dirty="0"/>
          </a:p>
          <a:p>
            <a:r>
              <a:rPr lang="cs-CZ" dirty="0"/>
              <a:t>nabízí možnost  koupání v krytých</a:t>
            </a:r>
          </a:p>
          <a:p>
            <a:r>
              <a:rPr lang="cs-CZ" dirty="0"/>
              <a:t> i venkovních bazénech.</a:t>
            </a:r>
          </a:p>
          <a:p>
            <a:r>
              <a:rPr lang="cs-CZ" dirty="0"/>
              <a:t>Také nabízí saunu, fitness,</a:t>
            </a:r>
          </a:p>
          <a:p>
            <a:r>
              <a:rPr lang="cs-CZ" dirty="0"/>
              <a:t>solárium, minigolf a sportovní</a:t>
            </a:r>
          </a:p>
          <a:p>
            <a:r>
              <a:rPr lang="cs-CZ" dirty="0"/>
              <a:t>hřiště.</a:t>
            </a:r>
          </a:p>
          <a:p>
            <a:endParaRPr lang="cs-CZ" dirty="0"/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6F5E5B56-2565-4ECE-95D1-4658BE4FCFC1}"/>
              </a:ext>
            </a:extLst>
          </p:cNvPr>
          <p:cNvSpPr txBox="1"/>
          <p:nvPr/>
        </p:nvSpPr>
        <p:spPr>
          <a:xfrm>
            <a:off x="9031317" y="2021218"/>
            <a:ext cx="22445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( 72 – 36 ) : 9 = 4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5D35D151-47BF-4477-BCA8-FF2FBE7BCEFF}"/>
              </a:ext>
            </a:extLst>
          </p:cNvPr>
          <p:cNvSpPr/>
          <p:nvPr/>
        </p:nvSpPr>
        <p:spPr>
          <a:xfrm>
            <a:off x="8754256" y="1469036"/>
            <a:ext cx="3215843" cy="170887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odpověď</a:t>
            </a:r>
          </a:p>
        </p:txBody>
      </p:sp>
      <p:pic>
        <p:nvPicPr>
          <p:cNvPr id="13" name="Obrázek 12" descr="Obsah obrázku exteriér, budova, vlak, malé&#10;&#10;Popis byl vytvořen automaticky">
            <a:extLst>
              <a:ext uri="{FF2B5EF4-FFF2-40B4-BE49-F238E27FC236}">
                <a16:creationId xmlns:a16="http://schemas.microsoft.com/office/drawing/2014/main" id="{EB68F85F-0D60-4749-A765-C21769ADCB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997" y="874907"/>
            <a:ext cx="8292288" cy="5530891"/>
          </a:xfrm>
          <a:prstGeom prst="rect">
            <a:avLst/>
          </a:prstGeom>
        </p:spPr>
      </p:pic>
      <p:grpSp>
        <p:nvGrpSpPr>
          <p:cNvPr id="9" name="Skupina 8">
            <a:extLst>
              <a:ext uri="{FF2B5EF4-FFF2-40B4-BE49-F238E27FC236}">
                <a16:creationId xmlns:a16="http://schemas.microsoft.com/office/drawing/2014/main" id="{1E5AB956-5B5C-4EB2-B103-9200EB89B863}"/>
              </a:ext>
            </a:extLst>
          </p:cNvPr>
          <p:cNvGrpSpPr/>
          <p:nvPr/>
        </p:nvGrpSpPr>
        <p:grpSpPr>
          <a:xfrm>
            <a:off x="388997" y="914282"/>
            <a:ext cx="8292288" cy="5530892"/>
            <a:chOff x="334780" y="936442"/>
            <a:chExt cx="8292288" cy="5530892"/>
          </a:xfrm>
        </p:grpSpPr>
        <p:pic>
          <p:nvPicPr>
            <p:cNvPr id="4" name="Obrázek 3" descr="Obsah obrázku exteriér, budova, vlak, malé&#10;&#10;Popis byl vytvořen automaticky">
              <a:extLst>
                <a:ext uri="{FF2B5EF4-FFF2-40B4-BE49-F238E27FC236}">
                  <a16:creationId xmlns:a16="http://schemas.microsoft.com/office/drawing/2014/main" id="{E9ACA7E5-CC58-4D0D-8210-3733170BB33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4780" y="936443"/>
              <a:ext cx="8292288" cy="5530891"/>
            </a:xfrm>
            <a:prstGeom prst="rect">
              <a:avLst/>
            </a:prstGeom>
          </p:spPr>
        </p:pic>
        <p:sp>
          <p:nvSpPr>
            <p:cNvPr id="6" name="Obdélník 5">
              <a:extLst>
                <a:ext uri="{FF2B5EF4-FFF2-40B4-BE49-F238E27FC236}">
                  <a16:creationId xmlns:a16="http://schemas.microsoft.com/office/drawing/2014/main" id="{D7544BDA-655E-4D2A-A0E1-32ECA0D7C235}"/>
                </a:ext>
              </a:extLst>
            </p:cNvPr>
            <p:cNvSpPr/>
            <p:nvPr/>
          </p:nvSpPr>
          <p:spPr>
            <a:xfrm>
              <a:off x="334780" y="936442"/>
              <a:ext cx="8292288" cy="5530891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8" name="TextovéPole 7">
              <a:extLst>
                <a:ext uri="{FF2B5EF4-FFF2-40B4-BE49-F238E27FC236}">
                  <a16:creationId xmlns:a16="http://schemas.microsoft.com/office/drawing/2014/main" id="{866A759A-558D-468D-AD41-B0A5A568B58E}"/>
                </a:ext>
              </a:extLst>
            </p:cNvPr>
            <p:cNvSpPr txBox="1"/>
            <p:nvPr/>
          </p:nvSpPr>
          <p:spPr>
            <a:xfrm>
              <a:off x="2904429" y="2994001"/>
              <a:ext cx="287931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( 72 – 36 ) : 9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96716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7" grpId="0"/>
      <p:bldP spid="11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02EB9CAA-B323-4650-B8B2-F1755C26F8ED}"/>
              </a:ext>
            </a:extLst>
          </p:cNvPr>
          <p:cNvSpPr txBox="1"/>
          <p:nvPr/>
        </p:nvSpPr>
        <p:spPr>
          <a:xfrm>
            <a:off x="334780" y="390666"/>
            <a:ext cx="88805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Příklad vypočítej a zkontroluj si výsledek kliknutím na odpověď. Zároveň se ti odkryje obrázek.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168D2A4E-8A73-4BF1-8C0D-C29357099588}"/>
              </a:ext>
            </a:extLst>
          </p:cNvPr>
          <p:cNvSpPr txBox="1"/>
          <p:nvPr/>
        </p:nvSpPr>
        <p:spPr>
          <a:xfrm>
            <a:off x="9298196" y="1095606"/>
            <a:ext cx="22445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( 28 + 17 ) : 9 = 5</a:t>
            </a:r>
          </a:p>
        </p:txBody>
      </p:sp>
      <p:pic>
        <p:nvPicPr>
          <p:cNvPr id="10" name="Obrázek 9" descr="Obsah obrázku tráva, exteriér, pole, travnaté&#10;&#10;Popis byl vytvořen automaticky">
            <a:extLst>
              <a:ext uri="{FF2B5EF4-FFF2-40B4-BE49-F238E27FC236}">
                <a16:creationId xmlns:a16="http://schemas.microsoft.com/office/drawing/2014/main" id="{2BC4FDA5-6990-4EB0-983E-7993AD1825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918" y="1051386"/>
            <a:ext cx="8700232" cy="5678557"/>
          </a:xfrm>
          <a:prstGeom prst="rect">
            <a:avLst/>
          </a:prstGeom>
        </p:spPr>
      </p:pic>
      <p:grpSp>
        <p:nvGrpSpPr>
          <p:cNvPr id="8" name="Skupina 7">
            <a:extLst>
              <a:ext uri="{FF2B5EF4-FFF2-40B4-BE49-F238E27FC236}">
                <a16:creationId xmlns:a16="http://schemas.microsoft.com/office/drawing/2014/main" id="{D51E645F-5C1D-496B-A0FA-1BF07F42DBA0}"/>
              </a:ext>
            </a:extLst>
          </p:cNvPr>
          <p:cNvGrpSpPr/>
          <p:nvPr/>
        </p:nvGrpSpPr>
        <p:grpSpPr>
          <a:xfrm>
            <a:off x="424918" y="1074577"/>
            <a:ext cx="8676300" cy="5678557"/>
            <a:chOff x="521086" y="1195895"/>
            <a:chExt cx="8676300" cy="5678557"/>
          </a:xfrm>
        </p:grpSpPr>
        <p:pic>
          <p:nvPicPr>
            <p:cNvPr id="3" name="Obrázek 2" descr="Obsah obrázku tráva, exteriér, pole, travnaté&#10;&#10;Popis byl vytvořen automaticky">
              <a:extLst>
                <a:ext uri="{FF2B5EF4-FFF2-40B4-BE49-F238E27FC236}">
                  <a16:creationId xmlns:a16="http://schemas.microsoft.com/office/drawing/2014/main" id="{2D5AADE3-B01C-426B-9939-67D0D5DA705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7595" y="1195895"/>
              <a:ext cx="8526464" cy="5662105"/>
            </a:xfrm>
            <a:prstGeom prst="rect">
              <a:avLst/>
            </a:prstGeom>
          </p:spPr>
        </p:pic>
        <p:sp>
          <p:nvSpPr>
            <p:cNvPr id="5" name="Obdélník 4">
              <a:extLst>
                <a:ext uri="{FF2B5EF4-FFF2-40B4-BE49-F238E27FC236}">
                  <a16:creationId xmlns:a16="http://schemas.microsoft.com/office/drawing/2014/main" id="{3C8C62FA-5A6F-4CB2-A4AA-DF92597BC14C}"/>
                </a:ext>
              </a:extLst>
            </p:cNvPr>
            <p:cNvSpPr/>
            <p:nvPr/>
          </p:nvSpPr>
          <p:spPr>
            <a:xfrm>
              <a:off x="521086" y="1195895"/>
              <a:ext cx="8676300" cy="5678557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" name="TextovéPole 5">
              <a:extLst>
                <a:ext uri="{FF2B5EF4-FFF2-40B4-BE49-F238E27FC236}">
                  <a16:creationId xmlns:a16="http://schemas.microsoft.com/office/drawing/2014/main" id="{02467E1F-C27C-4719-9021-DAF484CD7CAA}"/>
                </a:ext>
              </a:extLst>
            </p:cNvPr>
            <p:cNvSpPr txBox="1"/>
            <p:nvPr/>
          </p:nvSpPr>
          <p:spPr>
            <a:xfrm>
              <a:off x="3216686" y="3220279"/>
              <a:ext cx="287931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( 28 + 17 ) : 9</a:t>
              </a:r>
            </a:p>
          </p:txBody>
        </p:sp>
      </p:grpSp>
      <p:sp>
        <p:nvSpPr>
          <p:cNvPr id="11" name="Obdélník 10">
            <a:extLst>
              <a:ext uri="{FF2B5EF4-FFF2-40B4-BE49-F238E27FC236}">
                <a16:creationId xmlns:a16="http://schemas.microsoft.com/office/drawing/2014/main" id="{635B14F4-41A6-4211-8D60-AD14D8F4800A}"/>
              </a:ext>
            </a:extLst>
          </p:cNvPr>
          <p:cNvSpPr/>
          <p:nvPr/>
        </p:nvSpPr>
        <p:spPr>
          <a:xfrm>
            <a:off x="9298196" y="1095606"/>
            <a:ext cx="2444954" cy="10092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odpověď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F7A0CBEB-CE98-4B5A-B99C-A882C5D2737B}"/>
              </a:ext>
            </a:extLst>
          </p:cNvPr>
          <p:cNvSpPr txBox="1"/>
          <p:nvPr/>
        </p:nvSpPr>
        <p:spPr>
          <a:xfrm>
            <a:off x="9107727" y="2396207"/>
            <a:ext cx="296664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Autodrom Most je závodní </a:t>
            </a:r>
          </a:p>
          <a:p>
            <a:r>
              <a:rPr lang="cs-CZ" dirty="0"/>
              <a:t>okruh, který vznikl rekultivací</a:t>
            </a:r>
          </a:p>
          <a:p>
            <a:r>
              <a:rPr lang="cs-CZ" dirty="0"/>
              <a:t>důlní výsypky.</a:t>
            </a:r>
          </a:p>
          <a:p>
            <a:r>
              <a:rPr lang="cs-CZ" dirty="0"/>
              <a:t>Slouží k závodění automobilů,</a:t>
            </a:r>
          </a:p>
          <a:p>
            <a:r>
              <a:rPr lang="cs-CZ" dirty="0"/>
              <a:t>trucků, zkušebním jízdám</a:t>
            </a:r>
          </a:p>
          <a:p>
            <a:r>
              <a:rPr lang="cs-CZ" dirty="0"/>
              <a:t>sanitních, hasičských,</a:t>
            </a:r>
          </a:p>
          <a:p>
            <a:r>
              <a:rPr lang="cs-CZ" dirty="0"/>
              <a:t>policejních vozů a k cvičení</a:t>
            </a:r>
          </a:p>
          <a:p>
            <a:r>
              <a:rPr lang="cs-CZ" dirty="0"/>
              <a:t>řidičů v kritických situacích.</a:t>
            </a:r>
          </a:p>
        </p:txBody>
      </p:sp>
    </p:spTree>
    <p:extLst>
      <p:ext uri="{BB962C8B-B14F-4D97-AF65-F5344CB8AC3E}">
        <p14:creationId xmlns:p14="http://schemas.microsoft.com/office/powerpoint/2010/main" val="583880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1" grpId="0" animBg="1"/>
      <p:bldP spid="1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tráva, exteriér, plot, lidé&#10;&#10;Popis byl vytvořen automaticky">
            <a:extLst>
              <a:ext uri="{FF2B5EF4-FFF2-40B4-BE49-F238E27FC236}">
                <a16:creationId xmlns:a16="http://schemas.microsoft.com/office/drawing/2014/main" id="{99FDFBEA-3BEF-49F8-A0C1-39AB948072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06" y="764499"/>
            <a:ext cx="8639881" cy="5733738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EB09874D-8F1C-4A58-8236-D1CF6E3E7BC3}"/>
              </a:ext>
            </a:extLst>
          </p:cNvPr>
          <p:cNvSpPr txBox="1"/>
          <p:nvPr/>
        </p:nvSpPr>
        <p:spPr>
          <a:xfrm>
            <a:off x="179506" y="175097"/>
            <a:ext cx="88805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Příklad vypočítej a zkontroluj si výsledek kliknutím na odpověď. Zároveň se ti odkryje obrázek.</a:t>
            </a:r>
          </a:p>
        </p:txBody>
      </p:sp>
      <p:grpSp>
        <p:nvGrpSpPr>
          <p:cNvPr id="9" name="Skupina 8">
            <a:extLst>
              <a:ext uri="{FF2B5EF4-FFF2-40B4-BE49-F238E27FC236}">
                <a16:creationId xmlns:a16="http://schemas.microsoft.com/office/drawing/2014/main" id="{0CD8FE5F-5C06-486C-B6C5-2ED9D943CB54}"/>
              </a:ext>
            </a:extLst>
          </p:cNvPr>
          <p:cNvGrpSpPr/>
          <p:nvPr/>
        </p:nvGrpSpPr>
        <p:grpSpPr>
          <a:xfrm>
            <a:off x="179505" y="764499"/>
            <a:ext cx="8639881" cy="5733738"/>
            <a:chOff x="179505" y="749509"/>
            <a:chExt cx="8639881" cy="5733738"/>
          </a:xfrm>
        </p:grpSpPr>
        <p:sp>
          <p:nvSpPr>
            <p:cNvPr id="5" name="Obdélník 4">
              <a:extLst>
                <a:ext uri="{FF2B5EF4-FFF2-40B4-BE49-F238E27FC236}">
                  <a16:creationId xmlns:a16="http://schemas.microsoft.com/office/drawing/2014/main" id="{D9E72BD3-2D7D-4373-B1B0-13E743C18563}"/>
                </a:ext>
              </a:extLst>
            </p:cNvPr>
            <p:cNvSpPr/>
            <p:nvPr/>
          </p:nvSpPr>
          <p:spPr>
            <a:xfrm>
              <a:off x="179505" y="749509"/>
              <a:ext cx="8639881" cy="5733738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" name="TextovéPole 5">
              <a:extLst>
                <a:ext uri="{FF2B5EF4-FFF2-40B4-BE49-F238E27FC236}">
                  <a16:creationId xmlns:a16="http://schemas.microsoft.com/office/drawing/2014/main" id="{F79A645B-BB2A-4B64-A705-3A2A43A05C71}"/>
                </a:ext>
              </a:extLst>
            </p:cNvPr>
            <p:cNvSpPr txBox="1"/>
            <p:nvPr/>
          </p:nvSpPr>
          <p:spPr>
            <a:xfrm>
              <a:off x="2788170" y="2923482"/>
              <a:ext cx="287931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( 94 – 67 ) : 9</a:t>
              </a:r>
            </a:p>
          </p:txBody>
        </p:sp>
      </p:grpSp>
      <p:sp>
        <p:nvSpPr>
          <p:cNvPr id="7" name="TextovéPole 6">
            <a:extLst>
              <a:ext uri="{FF2B5EF4-FFF2-40B4-BE49-F238E27FC236}">
                <a16:creationId xmlns:a16="http://schemas.microsoft.com/office/drawing/2014/main" id="{3251D019-AB22-4012-828D-B0708F53F8D9}"/>
              </a:ext>
            </a:extLst>
          </p:cNvPr>
          <p:cNvSpPr txBox="1"/>
          <p:nvPr/>
        </p:nvSpPr>
        <p:spPr>
          <a:xfrm>
            <a:off x="9269091" y="1046363"/>
            <a:ext cx="22445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( 94 – 67 ) : 9 = 3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365508C3-83C9-43C2-AAB6-48A5E89B3EDE}"/>
              </a:ext>
            </a:extLst>
          </p:cNvPr>
          <p:cNvSpPr/>
          <p:nvPr/>
        </p:nvSpPr>
        <p:spPr>
          <a:xfrm>
            <a:off x="9060014" y="764499"/>
            <a:ext cx="2842176" cy="1034321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odpověď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D5896496-3D64-4393-8ADA-50E536546C1C}"/>
              </a:ext>
            </a:extLst>
          </p:cNvPr>
          <p:cNvSpPr txBox="1"/>
          <p:nvPr/>
        </p:nvSpPr>
        <p:spPr>
          <a:xfrm>
            <a:off x="9060014" y="2218544"/>
            <a:ext cx="3168303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Hypodrom</a:t>
            </a:r>
            <a:r>
              <a:rPr lang="cs-CZ" dirty="0"/>
              <a:t> Most je dostihové</a:t>
            </a:r>
          </a:p>
          <a:p>
            <a:r>
              <a:rPr lang="cs-CZ" dirty="0"/>
              <a:t>závodiště na jižním okraji</a:t>
            </a:r>
          </a:p>
          <a:p>
            <a:r>
              <a:rPr lang="cs-CZ" dirty="0"/>
              <a:t>Mostu.</a:t>
            </a:r>
          </a:p>
          <a:p>
            <a:r>
              <a:rPr lang="cs-CZ" dirty="0"/>
              <a:t>Vznikl rekultivací důlní výsypky.</a:t>
            </a:r>
          </a:p>
          <a:p>
            <a:r>
              <a:rPr lang="cs-CZ" dirty="0"/>
              <a:t>Kromě dostihových závodů</a:t>
            </a:r>
          </a:p>
          <a:p>
            <a:r>
              <a:rPr lang="cs-CZ" dirty="0"/>
              <a:t>slouží areál in- line bruslařům</a:t>
            </a:r>
          </a:p>
          <a:p>
            <a:r>
              <a:rPr lang="cs-CZ" dirty="0"/>
              <a:t>s dráhou  dlouhou 3 400 metrů.</a:t>
            </a:r>
          </a:p>
        </p:txBody>
      </p:sp>
    </p:spTree>
    <p:extLst>
      <p:ext uri="{BB962C8B-B14F-4D97-AF65-F5344CB8AC3E}">
        <p14:creationId xmlns:p14="http://schemas.microsoft.com/office/powerpoint/2010/main" val="2021107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  <p:bldP spid="10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lna 5">
            <a:extLst>
              <a:ext uri="{FF2B5EF4-FFF2-40B4-BE49-F238E27FC236}">
                <a16:creationId xmlns:a16="http://schemas.microsoft.com/office/drawing/2014/main" id="{B692E331-D3D5-4BD3-AFDD-EC6FCBB4FCC2}"/>
              </a:ext>
            </a:extLst>
          </p:cNvPr>
          <p:cNvSpPr/>
          <p:nvPr/>
        </p:nvSpPr>
        <p:spPr>
          <a:xfrm>
            <a:off x="2323949" y="2019643"/>
            <a:ext cx="7789887" cy="2567065"/>
          </a:xfrm>
          <a:prstGeom prst="wave">
            <a:avLst>
              <a:gd name="adj1" fmla="val 12500"/>
              <a:gd name="adj2" fmla="val -2532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9AC0B2FD-DAED-4CCF-92C6-A481E1C9E1B3}"/>
              </a:ext>
            </a:extLst>
          </p:cNvPr>
          <p:cNvSpPr txBox="1"/>
          <p:nvPr/>
        </p:nvSpPr>
        <p:spPr>
          <a:xfrm>
            <a:off x="2758190" y="2518346"/>
            <a:ext cx="7221208" cy="1569660"/>
          </a:xfrm>
          <a:custGeom>
            <a:avLst/>
            <a:gdLst>
              <a:gd name="connsiteX0" fmla="*/ 0 w 6262612"/>
              <a:gd name="connsiteY0" fmla="*/ 0 h 1569660"/>
              <a:gd name="connsiteX1" fmla="*/ 6262612 w 6262612"/>
              <a:gd name="connsiteY1" fmla="*/ 0 h 1569660"/>
              <a:gd name="connsiteX2" fmla="*/ 6262612 w 6262612"/>
              <a:gd name="connsiteY2" fmla="*/ 1569660 h 1569660"/>
              <a:gd name="connsiteX3" fmla="*/ 0 w 6262612"/>
              <a:gd name="connsiteY3" fmla="*/ 1569660 h 1569660"/>
              <a:gd name="connsiteX4" fmla="*/ 0 w 6262612"/>
              <a:gd name="connsiteY4" fmla="*/ 0 h 1569660"/>
              <a:gd name="connsiteX0" fmla="*/ 0 w 6262612"/>
              <a:gd name="connsiteY0" fmla="*/ 890321 h 2459981"/>
              <a:gd name="connsiteX1" fmla="*/ 6220918 w 6262612"/>
              <a:gd name="connsiteY1" fmla="*/ 0 h 2459981"/>
              <a:gd name="connsiteX2" fmla="*/ 6262612 w 6262612"/>
              <a:gd name="connsiteY2" fmla="*/ 2459981 h 2459981"/>
              <a:gd name="connsiteX3" fmla="*/ 0 w 6262612"/>
              <a:gd name="connsiteY3" fmla="*/ 2459981 h 2459981"/>
              <a:gd name="connsiteX4" fmla="*/ 0 w 6262612"/>
              <a:gd name="connsiteY4" fmla="*/ 890321 h 24599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62612" h="2459981">
                <a:moveTo>
                  <a:pt x="0" y="890321"/>
                </a:moveTo>
                <a:lnTo>
                  <a:pt x="6220918" y="0"/>
                </a:lnTo>
                <a:lnTo>
                  <a:pt x="6262612" y="2459981"/>
                </a:lnTo>
                <a:lnTo>
                  <a:pt x="0" y="2459981"/>
                </a:lnTo>
                <a:lnTo>
                  <a:pt x="0" y="890321"/>
                </a:lnTo>
                <a:close/>
              </a:path>
            </a:pathLst>
          </a:custGeom>
          <a:noFill/>
        </p:spPr>
        <p:txBody>
          <a:bodyPr wrap="none" rtlCol="0">
            <a:spAutoFit/>
          </a:bodyPr>
          <a:lstStyle/>
          <a:p>
            <a:r>
              <a:rPr lang="cs-CZ" sz="9600" dirty="0" err="1"/>
              <a:t>Dycky</a:t>
            </a:r>
            <a:r>
              <a:rPr lang="cs-CZ" sz="9600" dirty="0"/>
              <a:t>  Most  !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D5A8C2DF-97EC-4B38-B49F-E86C31D6A3C7}"/>
              </a:ext>
            </a:extLst>
          </p:cNvPr>
          <p:cNvSpPr txBox="1"/>
          <p:nvPr/>
        </p:nvSpPr>
        <p:spPr>
          <a:xfrm>
            <a:off x="7255239" y="289310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418255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EF4CD74F-D0FA-45C2-97B8-A57C0FAE4DDD}"/>
              </a:ext>
            </a:extLst>
          </p:cNvPr>
          <p:cNvSpPr/>
          <p:nvPr/>
        </p:nvSpPr>
        <p:spPr>
          <a:xfrm>
            <a:off x="116790" y="1371601"/>
            <a:ext cx="16722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solidFill>
                  <a:srgbClr val="0645AD"/>
                </a:solidFill>
                <a:latin typeface="Arial" panose="020B0604020202020204" pitchFamily="34" charset="0"/>
                <a:hlinkClick r:id="rId2" tooltip="User:Norbert Kaiser"/>
              </a:rPr>
              <a:t>Norbert Kaiser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262BA09E-2DC9-4CC2-B556-DFF27DA28E42}"/>
              </a:ext>
            </a:extLst>
          </p:cNvPr>
          <p:cNvSpPr/>
          <p:nvPr/>
        </p:nvSpPr>
        <p:spPr>
          <a:xfrm>
            <a:off x="1685504" y="1371601"/>
            <a:ext cx="996439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https://commons.wikimedia.org/wiki/File:Most_Hnevin_(02)_2005-11-08.JPG?uselang=cs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76624464-8203-4BD8-AF03-B0ED3FBE09C1}"/>
              </a:ext>
            </a:extLst>
          </p:cNvPr>
          <p:cNvSpPr/>
          <p:nvPr/>
        </p:nvSpPr>
        <p:spPr>
          <a:xfrm>
            <a:off x="116790" y="1668551"/>
            <a:ext cx="1007289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000000"/>
                </a:solidFill>
                <a:latin typeface="Linux Libertine"/>
              </a:rPr>
              <a:t>File:Most </a:t>
            </a:r>
            <a:r>
              <a:rPr lang="en-US" dirty="0" err="1">
                <a:solidFill>
                  <a:srgbClr val="000000"/>
                </a:solidFill>
                <a:latin typeface="Linux Libertine"/>
              </a:rPr>
              <a:t>Hnevin</a:t>
            </a:r>
            <a:r>
              <a:rPr lang="en-US" dirty="0">
                <a:solidFill>
                  <a:srgbClr val="000000"/>
                </a:solidFill>
                <a:latin typeface="Linux Libertine"/>
              </a:rPr>
              <a:t> (02) 2005-11-08.JPG</a:t>
            </a:r>
            <a:r>
              <a:rPr lang="cs-CZ" dirty="0">
                <a:solidFill>
                  <a:srgbClr val="000000"/>
                </a:solidFill>
                <a:latin typeface="Linux Libertine"/>
              </a:rPr>
              <a:t> [ cit.2020 – 03-18 ].Dostupné pod licencí 2.5 </a:t>
            </a:r>
            <a:r>
              <a:rPr lang="cs-CZ" dirty="0" err="1">
                <a:solidFill>
                  <a:srgbClr val="000000"/>
                </a:solidFill>
                <a:latin typeface="Linux Libertine"/>
              </a:rPr>
              <a:t>Generic</a:t>
            </a:r>
            <a:endParaRPr lang="cs-CZ" dirty="0">
              <a:solidFill>
                <a:srgbClr val="000000"/>
              </a:solidFill>
              <a:latin typeface="Linux Libertine"/>
            </a:endParaRPr>
          </a:p>
          <a:p>
            <a:r>
              <a:rPr lang="cs-CZ" dirty="0">
                <a:solidFill>
                  <a:srgbClr val="000000"/>
                </a:solidFill>
                <a:latin typeface="Linux Libertine"/>
              </a:rPr>
              <a:t>Norbert Kaiser </a:t>
            </a:r>
            <a:r>
              <a:rPr lang="cs-CZ" dirty="0" err="1">
                <a:solidFill>
                  <a:srgbClr val="000000"/>
                </a:solidFill>
                <a:latin typeface="Linux Libertine"/>
              </a:rPr>
              <a:t>Creative</a:t>
            </a:r>
            <a:r>
              <a:rPr lang="cs-CZ" dirty="0">
                <a:solidFill>
                  <a:srgbClr val="000000"/>
                </a:solidFill>
                <a:latin typeface="Linux Libertine"/>
              </a:rPr>
              <a:t> </a:t>
            </a:r>
            <a:r>
              <a:rPr lang="cs-CZ" dirty="0" err="1">
                <a:solidFill>
                  <a:srgbClr val="000000"/>
                </a:solidFill>
                <a:latin typeface="Linux Libertine"/>
              </a:rPr>
              <a:t>Commons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321FB27D-5456-4580-8701-7367C05A3D47}"/>
              </a:ext>
            </a:extLst>
          </p:cNvPr>
          <p:cNvSpPr/>
          <p:nvPr/>
        </p:nvSpPr>
        <p:spPr>
          <a:xfrm>
            <a:off x="3591338" y="1945550"/>
            <a:ext cx="889221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https://commons.wikimedia.org/wiki/File:Most_Hnevin_(02)_2005-11-08.JPG?uselang</a:t>
            </a:r>
            <a:r>
              <a:rPr lang="cs-CZ" dirty="0"/>
              <a:t>=cs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007CF0A9-1A71-421D-828B-F52CFEEC4462}"/>
              </a:ext>
            </a:extLst>
          </p:cNvPr>
          <p:cNvSpPr/>
          <p:nvPr/>
        </p:nvSpPr>
        <p:spPr>
          <a:xfrm>
            <a:off x="116790" y="2427166"/>
            <a:ext cx="21980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>
                <a:solidFill>
                  <a:srgbClr val="BA0000"/>
                </a:solidFill>
                <a:latin typeface="Arial" panose="020B0604020202020204" pitchFamily="34" charset="0"/>
                <a:hlinkClick r:id="rId4" tooltip="User:DavidusWikipedista (page does not exist)"/>
              </a:rPr>
              <a:t>DavidusWikipedista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422313E-7AD6-4C83-97E3-D50280970F36}"/>
              </a:ext>
            </a:extLst>
          </p:cNvPr>
          <p:cNvSpPr/>
          <p:nvPr/>
        </p:nvSpPr>
        <p:spPr>
          <a:xfrm>
            <a:off x="2199860" y="2427166"/>
            <a:ext cx="860189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https://commons.wikimedia.org/wiki/File:Most_2015.JPG?uselang=cs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406FA762-A15A-406F-BFE4-4829C0385D70}"/>
              </a:ext>
            </a:extLst>
          </p:cNvPr>
          <p:cNvSpPr/>
          <p:nvPr/>
        </p:nvSpPr>
        <p:spPr>
          <a:xfrm>
            <a:off x="116790" y="2724116"/>
            <a:ext cx="1007289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Linux Libertine"/>
              </a:rPr>
              <a:t>File:Most 2015. JPG [ cit. 2020 – 03 – 18 ]. Dostupné pod licencí </a:t>
            </a:r>
            <a:r>
              <a:rPr lang="cs-CZ" dirty="0" err="1">
                <a:solidFill>
                  <a:srgbClr val="000000"/>
                </a:solidFill>
                <a:latin typeface="Linux Libertine"/>
              </a:rPr>
              <a:t>Creative</a:t>
            </a:r>
            <a:r>
              <a:rPr lang="cs-CZ" dirty="0">
                <a:solidFill>
                  <a:srgbClr val="000000"/>
                </a:solidFill>
                <a:latin typeface="Linux Libertine"/>
              </a:rPr>
              <a:t> </a:t>
            </a:r>
            <a:r>
              <a:rPr lang="cs-CZ" dirty="0" err="1">
                <a:solidFill>
                  <a:srgbClr val="000000"/>
                </a:solidFill>
                <a:latin typeface="Linux Libertine"/>
              </a:rPr>
              <a:t>Commons</a:t>
            </a:r>
            <a:r>
              <a:rPr lang="cs-CZ" dirty="0">
                <a:solidFill>
                  <a:srgbClr val="000000"/>
                </a:solidFill>
                <a:latin typeface="Linux Libertine"/>
              </a:rPr>
              <a:t> </a:t>
            </a:r>
            <a:r>
              <a:rPr lang="cs-CZ" dirty="0" err="1">
                <a:solidFill>
                  <a:srgbClr val="000000"/>
                </a:solidFill>
                <a:latin typeface="Linux Libertine"/>
              </a:rPr>
              <a:t>DavidusWikipedista</a:t>
            </a:r>
            <a:r>
              <a:rPr lang="cs-CZ" dirty="0">
                <a:solidFill>
                  <a:srgbClr val="000000"/>
                </a:solidFill>
                <a:latin typeface="Linux Libertine"/>
              </a:rPr>
              <a:t> </a:t>
            </a:r>
            <a:r>
              <a:rPr lang="cs-CZ" dirty="0" err="1">
                <a:solidFill>
                  <a:srgbClr val="000000"/>
                </a:solidFill>
                <a:latin typeface="Linux Libertine"/>
              </a:rPr>
              <a:t>Creative</a:t>
            </a:r>
            <a:r>
              <a:rPr lang="cs-CZ" dirty="0">
                <a:solidFill>
                  <a:srgbClr val="000000"/>
                </a:solidFill>
                <a:latin typeface="Linux Libertine"/>
              </a:rPr>
              <a:t> </a:t>
            </a:r>
            <a:r>
              <a:rPr lang="cs-CZ" dirty="0" err="1">
                <a:solidFill>
                  <a:srgbClr val="000000"/>
                </a:solidFill>
                <a:latin typeface="Linux Libertine"/>
              </a:rPr>
              <a:t>Commons</a:t>
            </a:r>
            <a:endParaRPr lang="cs-CZ" dirty="0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3C88F55D-7926-4C65-9379-7E5938FAB72C}"/>
              </a:ext>
            </a:extLst>
          </p:cNvPr>
          <p:cNvSpPr/>
          <p:nvPr/>
        </p:nvSpPr>
        <p:spPr>
          <a:xfrm>
            <a:off x="4002156" y="3017465"/>
            <a:ext cx="930302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5"/>
              </a:rPr>
              <a:t>https://commons.wikimedia.org/wiki/File:Most_2015.JPG?uselang</a:t>
            </a:r>
            <a:r>
              <a:rPr lang="cs-CZ" dirty="0"/>
              <a:t>=cs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3D0B9DDF-5DA9-4C6E-B93E-CF0205705EE1}"/>
              </a:ext>
            </a:extLst>
          </p:cNvPr>
          <p:cNvSpPr/>
          <p:nvPr/>
        </p:nvSpPr>
        <p:spPr>
          <a:xfrm>
            <a:off x="116790" y="3386797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>
                <a:solidFill>
                  <a:srgbClr val="0645AD"/>
                </a:solidFill>
                <a:latin typeface="Arial" panose="020B0604020202020204" pitchFamily="34" charset="0"/>
                <a:hlinkClick r:id="rId6" tooltip="User:Hadonos"/>
              </a:rPr>
              <a:t>Hadonos</a:t>
            </a:r>
            <a:endParaRPr lang="cs-CZ" dirty="0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FB8DBC0E-A8A2-4F29-87B2-20FDA0F3D420}"/>
              </a:ext>
            </a:extLst>
          </p:cNvPr>
          <p:cNvSpPr/>
          <p:nvPr/>
        </p:nvSpPr>
        <p:spPr>
          <a:xfrm>
            <a:off x="1086677" y="3402715"/>
            <a:ext cx="1045596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https://commons.wikimedia.org/wiki/File:Most_Benedikt_03.jpg?uselang=cs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6C7D531C-7C02-486B-8F3A-0F1FED56ABAF}"/>
              </a:ext>
            </a:extLst>
          </p:cNvPr>
          <p:cNvSpPr/>
          <p:nvPr/>
        </p:nvSpPr>
        <p:spPr>
          <a:xfrm>
            <a:off x="168557" y="3686413"/>
            <a:ext cx="1166563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000000"/>
                </a:solidFill>
                <a:latin typeface="Linux Libertine"/>
              </a:rPr>
              <a:t>File:Most </a:t>
            </a:r>
            <a:r>
              <a:rPr lang="en-US" dirty="0" err="1">
                <a:solidFill>
                  <a:srgbClr val="000000"/>
                </a:solidFill>
                <a:latin typeface="Linux Libertine"/>
              </a:rPr>
              <a:t>Benedikt</a:t>
            </a:r>
            <a:r>
              <a:rPr lang="en-US" dirty="0">
                <a:solidFill>
                  <a:srgbClr val="000000"/>
                </a:solidFill>
                <a:latin typeface="Linux Libertine"/>
              </a:rPr>
              <a:t> 03.jpg</a:t>
            </a:r>
            <a:r>
              <a:rPr lang="cs-CZ" dirty="0">
                <a:solidFill>
                  <a:srgbClr val="000000"/>
                </a:solidFill>
                <a:latin typeface="Linux Libertine"/>
              </a:rPr>
              <a:t> [ cit. 2020 – 03 – 18 ]. Dostupné pod licencí </a:t>
            </a:r>
            <a:r>
              <a:rPr lang="cs-CZ" dirty="0" err="1">
                <a:solidFill>
                  <a:srgbClr val="000000"/>
                </a:solidFill>
                <a:latin typeface="Linux Libertine"/>
              </a:rPr>
              <a:t>Wikimedia</a:t>
            </a:r>
            <a:r>
              <a:rPr lang="cs-CZ" dirty="0">
                <a:solidFill>
                  <a:srgbClr val="000000"/>
                </a:solidFill>
                <a:latin typeface="Linux Libertine"/>
              </a:rPr>
              <a:t> </a:t>
            </a:r>
            <a:r>
              <a:rPr lang="cs-CZ" dirty="0" err="1">
                <a:solidFill>
                  <a:srgbClr val="000000"/>
                </a:solidFill>
                <a:latin typeface="Linux Libertine"/>
              </a:rPr>
              <a:t>Commons</a:t>
            </a:r>
            <a:endParaRPr lang="cs-CZ" dirty="0">
              <a:solidFill>
                <a:srgbClr val="000000"/>
              </a:solidFill>
              <a:latin typeface="Linux Libertine"/>
            </a:endParaRPr>
          </a:p>
          <a:p>
            <a:r>
              <a:rPr lang="cs-CZ" dirty="0" err="1">
                <a:solidFill>
                  <a:srgbClr val="000000"/>
                </a:solidFill>
                <a:latin typeface="Linux Libertine"/>
              </a:rPr>
              <a:t>Hadanos</a:t>
            </a:r>
            <a:endParaRPr lang="cs-CZ" dirty="0"/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2A52A50C-1459-41C6-8177-644FE27085C0}"/>
              </a:ext>
            </a:extLst>
          </p:cNvPr>
          <p:cNvSpPr/>
          <p:nvPr/>
        </p:nvSpPr>
        <p:spPr>
          <a:xfrm>
            <a:off x="1086677" y="4003819"/>
            <a:ext cx="873657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7"/>
              </a:rPr>
              <a:t>https://commons.wikimedia.org/wiki/File:Most_Benedikt_03.jpg?uselang=cs</a:t>
            </a:r>
            <a:r>
              <a:rPr lang="cs-CZ" dirty="0"/>
              <a:t> volné dílo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B6A2246D-A186-493A-8C28-A2280F979DDA}"/>
              </a:ext>
            </a:extLst>
          </p:cNvPr>
          <p:cNvSpPr/>
          <p:nvPr/>
        </p:nvSpPr>
        <p:spPr>
          <a:xfrm>
            <a:off x="168557" y="4447694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>
                <a:solidFill>
                  <a:srgbClr val="0645AD"/>
                </a:solidFill>
                <a:latin typeface="Arial" panose="020B0604020202020204" pitchFamily="34" charset="0"/>
                <a:hlinkClick r:id="rId6" tooltip="User:Hadonos"/>
              </a:rPr>
              <a:t>Hadonos</a:t>
            </a:r>
            <a:endParaRPr lang="cs-CZ" dirty="0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C2543805-E759-4876-9EA3-84A01AE2E325}"/>
              </a:ext>
            </a:extLst>
          </p:cNvPr>
          <p:cNvSpPr/>
          <p:nvPr/>
        </p:nvSpPr>
        <p:spPr>
          <a:xfrm>
            <a:off x="1202555" y="4447694"/>
            <a:ext cx="979674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https://commons.wikimedia.org/wiki/File:Divadlo_Most.JPG?uselang=cs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1AD55C60-36F3-4673-9023-F221E5D28284}"/>
              </a:ext>
            </a:extLst>
          </p:cNvPr>
          <p:cNvSpPr/>
          <p:nvPr/>
        </p:nvSpPr>
        <p:spPr>
          <a:xfrm>
            <a:off x="8037443" y="4447694"/>
            <a:ext cx="20569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u="sng" dirty="0">
                <a:solidFill>
                  <a:srgbClr val="0645AD"/>
                </a:solidFill>
                <a:latin typeface="Arial" panose="020B0604020202020204" pitchFamily="34" charset="0"/>
                <a:hlinkClick r:id="rId8"/>
              </a:rPr>
              <a:t>24. 6. 2009, 17:06</a:t>
            </a:r>
            <a:endParaRPr lang="cs-CZ" dirty="0"/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FCEC3667-2434-4CCC-9F46-637F3285AB21}"/>
              </a:ext>
            </a:extLst>
          </p:cNvPr>
          <p:cNvSpPr/>
          <p:nvPr/>
        </p:nvSpPr>
        <p:spPr>
          <a:xfrm>
            <a:off x="172829" y="4817026"/>
            <a:ext cx="102698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Linux Libertine"/>
              </a:rPr>
              <a:t>File:Divadlo Most.JPG [ cit. 2020 – 03 – 18 ]. Dostupné pod licencí </a:t>
            </a:r>
            <a:r>
              <a:rPr lang="cs-CZ" dirty="0" err="1">
                <a:solidFill>
                  <a:srgbClr val="000000"/>
                </a:solidFill>
                <a:latin typeface="Linux Libertine"/>
              </a:rPr>
              <a:t>Wikimedia</a:t>
            </a:r>
            <a:r>
              <a:rPr lang="cs-CZ" dirty="0">
                <a:solidFill>
                  <a:srgbClr val="000000"/>
                </a:solidFill>
                <a:latin typeface="Linux Libertine"/>
              </a:rPr>
              <a:t> </a:t>
            </a:r>
            <a:r>
              <a:rPr lang="cs-CZ" dirty="0" err="1">
                <a:solidFill>
                  <a:srgbClr val="000000"/>
                </a:solidFill>
                <a:latin typeface="Linux Libertine"/>
              </a:rPr>
              <a:t>Commons</a:t>
            </a:r>
            <a:endParaRPr lang="cs-CZ" dirty="0">
              <a:solidFill>
                <a:srgbClr val="000000"/>
              </a:solidFill>
              <a:latin typeface="Linux Libertine"/>
            </a:endParaRPr>
          </a:p>
          <a:p>
            <a:r>
              <a:rPr lang="cs-CZ" dirty="0" err="1">
                <a:solidFill>
                  <a:srgbClr val="000000"/>
                </a:solidFill>
                <a:latin typeface="Linux Libertine"/>
              </a:rPr>
              <a:t>Hadanos</a:t>
            </a:r>
            <a:endParaRPr lang="cs-CZ" dirty="0"/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29B9D9E1-BD37-4875-8AD9-54DC28E9F658}"/>
              </a:ext>
            </a:extLst>
          </p:cNvPr>
          <p:cNvSpPr/>
          <p:nvPr/>
        </p:nvSpPr>
        <p:spPr>
          <a:xfrm>
            <a:off x="1202555" y="5140191"/>
            <a:ext cx="811372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9"/>
              </a:rPr>
              <a:t>https://commons.wikimedia.org/wiki/File:Divadlo_Most.JPG?uselang=cs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78652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0AEDA7EB-C66E-494D-BC02-4CF0E77E3810}"/>
              </a:ext>
            </a:extLst>
          </p:cNvPr>
          <p:cNvSpPr/>
          <p:nvPr/>
        </p:nvSpPr>
        <p:spPr>
          <a:xfrm>
            <a:off x="504473" y="408368"/>
            <a:ext cx="14029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>
                <a:solidFill>
                  <a:srgbClr val="0645AD"/>
                </a:solidFill>
                <a:latin typeface="Arial" panose="020B0604020202020204" pitchFamily="34" charset="0"/>
                <a:hlinkClick r:id="rId2" tooltip="User:Aktron"/>
              </a:rPr>
              <a:t>User:Aktron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5299195A-F39B-4070-8199-CBF12655498B}"/>
              </a:ext>
            </a:extLst>
          </p:cNvPr>
          <p:cNvSpPr/>
          <p:nvPr/>
        </p:nvSpPr>
        <p:spPr>
          <a:xfrm>
            <a:off x="1802296" y="408368"/>
            <a:ext cx="97536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https://commons.wikimedia.org/wiki/</a:t>
            </a:r>
            <a:r>
              <a:rPr lang="cs-CZ" dirty="0" err="1"/>
              <a:t>File:Most</a:t>
            </a:r>
            <a:r>
              <a:rPr lang="cs-CZ" dirty="0"/>
              <a:t>,_Starý_Most,_</a:t>
            </a:r>
            <a:r>
              <a:rPr lang="cs-CZ" dirty="0" err="1"/>
              <a:t>Přesunutý_kostel_EX.JPG?uselang</a:t>
            </a:r>
            <a:r>
              <a:rPr lang="cs-CZ" dirty="0"/>
              <a:t>=cs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77F7677B-EAF8-4F63-8E7B-1D24A044ED9C}"/>
              </a:ext>
            </a:extLst>
          </p:cNvPr>
          <p:cNvSpPr/>
          <p:nvPr/>
        </p:nvSpPr>
        <p:spPr>
          <a:xfrm>
            <a:off x="408382" y="777700"/>
            <a:ext cx="46431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</a:rPr>
              <a:t>17.08.06, edited/</a:t>
            </a:r>
            <a:r>
              <a:rPr lang="en-US" dirty="0" err="1">
                <a:solidFill>
                  <a:srgbClr val="222222"/>
                </a:solidFill>
                <a:latin typeface="Arial" panose="020B0604020202020204" pitchFamily="34" charset="0"/>
              </a:rPr>
              <a:t>upraveno</a:t>
            </a:r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</a:rPr>
              <a:t> 11th March 2007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C2FAA56F-EF92-4435-9C5D-A919583BBC55}"/>
              </a:ext>
            </a:extLst>
          </p:cNvPr>
          <p:cNvSpPr/>
          <p:nvPr/>
        </p:nvSpPr>
        <p:spPr>
          <a:xfrm>
            <a:off x="408382" y="1147032"/>
            <a:ext cx="95042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Linux Libertine"/>
              </a:rPr>
              <a:t>File:Most, Starý Most, Přesunutý kostel EX.JPG [ cit. 2020 – 03 – 18]. Dostupné pod licencí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3F7C9B66-5C44-4C99-8F5C-9D084DE764AC}"/>
              </a:ext>
            </a:extLst>
          </p:cNvPr>
          <p:cNvSpPr/>
          <p:nvPr/>
        </p:nvSpPr>
        <p:spPr>
          <a:xfrm>
            <a:off x="311329" y="1516364"/>
            <a:ext cx="45833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u="sng" dirty="0">
                <a:latin typeface="Arial" panose="020B0604020202020204" pitchFamily="34" charset="0"/>
                <a:hlinkClick r:id="rId3" tooltip="w:cs:GNU Free Documentation Licens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Svobodné licence GNU pro dokumenty</a:t>
            </a:r>
            <a:r>
              <a:rPr lang="cs-CZ" b="1" u="sng" dirty="0">
                <a:latin typeface="Arial" panose="020B0604020202020204" pitchFamily="34" charset="0"/>
              </a:rPr>
              <a:t> </a:t>
            </a:r>
            <a:r>
              <a:rPr lang="cs-CZ" dirty="0">
                <a:latin typeface="Arial" panose="020B0604020202020204" pitchFamily="34" charset="0"/>
              </a:rPr>
              <a:t> </a:t>
            </a:r>
            <a:endParaRPr lang="cs-CZ" dirty="0"/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1B268E1A-C325-4993-AEDB-987FB97E711A}"/>
              </a:ext>
            </a:extLst>
          </p:cNvPr>
          <p:cNvSpPr txBox="1"/>
          <p:nvPr/>
        </p:nvSpPr>
        <p:spPr>
          <a:xfrm>
            <a:off x="408382" y="1839529"/>
            <a:ext cx="1303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User </a:t>
            </a:r>
            <a:r>
              <a:rPr lang="cs-CZ" dirty="0" err="1"/>
              <a:t>Aktron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6DF1BA35-FA6C-49A7-8E8A-D9570FA7C7DB}"/>
              </a:ext>
            </a:extLst>
          </p:cNvPr>
          <p:cNvSpPr/>
          <p:nvPr/>
        </p:nvSpPr>
        <p:spPr>
          <a:xfrm>
            <a:off x="1570478" y="1839529"/>
            <a:ext cx="998541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4"/>
              </a:rPr>
              <a:t>https://commons.wikimedia.org/wiki/</a:t>
            </a:r>
            <a:r>
              <a:rPr lang="cs-CZ" dirty="0" err="1">
                <a:hlinkClick r:id="rId4"/>
              </a:rPr>
              <a:t>File:Most</a:t>
            </a:r>
            <a:r>
              <a:rPr lang="cs-CZ" dirty="0">
                <a:hlinkClick r:id="rId4"/>
              </a:rPr>
              <a:t>,_Starý_Most,_</a:t>
            </a:r>
            <a:r>
              <a:rPr lang="cs-CZ" dirty="0" err="1">
                <a:hlinkClick r:id="rId4"/>
              </a:rPr>
              <a:t>Přesunutý_kostel_EX.JPG?uselang</a:t>
            </a:r>
            <a:r>
              <a:rPr lang="cs-CZ" dirty="0">
                <a:hlinkClick r:id="rId4"/>
              </a:rPr>
              <a:t>=cs</a:t>
            </a:r>
            <a:endParaRPr lang="cs-CZ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94AED242-4CD7-4D54-A9D8-3AAFABC28470}"/>
              </a:ext>
            </a:extLst>
          </p:cNvPr>
          <p:cNvSpPr/>
          <p:nvPr/>
        </p:nvSpPr>
        <p:spPr>
          <a:xfrm>
            <a:off x="408382" y="2255028"/>
            <a:ext cx="5822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>
                <a:solidFill>
                  <a:srgbClr val="0645AD"/>
                </a:solidFill>
                <a:latin typeface="Arial" panose="020B0604020202020204" pitchFamily="34" charset="0"/>
                <a:hlinkClick r:id="rId5" tooltip="User:ŠJů"/>
              </a:rPr>
              <a:t>ŠJů</a:t>
            </a:r>
            <a:endParaRPr lang="cs-CZ" dirty="0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35D36DDE-F40D-4848-9111-96B3AD6BA9A5}"/>
              </a:ext>
            </a:extLst>
          </p:cNvPr>
          <p:cNvSpPr/>
          <p:nvPr/>
        </p:nvSpPr>
        <p:spPr>
          <a:xfrm>
            <a:off x="834886" y="2255028"/>
            <a:ext cx="1135711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6"/>
              </a:rPr>
              <a:t>https://commons.wikimedia.org/wiki/File:Most,_1._náměstí,_morový_sloup,_magistrát,_SHD_Komes_a_hotel_Cascade.jpg?uselang=cs</a:t>
            </a:r>
            <a:r>
              <a:rPr lang="cs-CZ" dirty="0"/>
              <a:t> 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3564C1EB-A848-4273-838C-7626175F8968}"/>
              </a:ext>
            </a:extLst>
          </p:cNvPr>
          <p:cNvSpPr/>
          <p:nvPr/>
        </p:nvSpPr>
        <p:spPr>
          <a:xfrm>
            <a:off x="2554905" y="2578193"/>
            <a:ext cx="90009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222222"/>
                </a:solidFill>
              </a:rPr>
              <a:t>Snímek pořízen 1. června 2014 [ cit. 2020 – 03 – 18 ]. Dostupné pod licencí </a:t>
            </a:r>
            <a:r>
              <a:rPr lang="cs-CZ" dirty="0" err="1">
                <a:solidFill>
                  <a:srgbClr val="222222"/>
                </a:solidFill>
              </a:rPr>
              <a:t>Creative</a:t>
            </a:r>
            <a:r>
              <a:rPr lang="cs-CZ" dirty="0">
                <a:solidFill>
                  <a:srgbClr val="222222"/>
                </a:solidFill>
              </a:rPr>
              <a:t> </a:t>
            </a:r>
            <a:r>
              <a:rPr lang="cs-CZ" dirty="0" err="1">
                <a:solidFill>
                  <a:srgbClr val="222222"/>
                </a:solidFill>
              </a:rPr>
              <a:t>Commons</a:t>
            </a:r>
            <a:endParaRPr lang="cs-CZ" dirty="0"/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C9E38984-4B8A-4C94-B50D-043C56E0E0D9}"/>
              </a:ext>
            </a:extLst>
          </p:cNvPr>
          <p:cNvSpPr txBox="1"/>
          <p:nvPr/>
        </p:nvSpPr>
        <p:spPr>
          <a:xfrm>
            <a:off x="456984" y="2901359"/>
            <a:ext cx="2079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Šjů</a:t>
            </a:r>
            <a:r>
              <a:rPr lang="cs-CZ" dirty="0"/>
              <a:t> 4.0 International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07FB4118-26FC-4CE4-A61D-A20B824D10A8}"/>
              </a:ext>
            </a:extLst>
          </p:cNvPr>
          <p:cNvSpPr/>
          <p:nvPr/>
        </p:nvSpPr>
        <p:spPr>
          <a:xfrm>
            <a:off x="2602982" y="2901358"/>
            <a:ext cx="895291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6"/>
              </a:rPr>
              <a:t>https://commons.wikimedia.org/wiki/File:Most,_1._náměstí,_morový_sloup,_magistrát,_SHD_Komes_a_hotel_Cascade.jpg?uselang=cs</a:t>
            </a:r>
            <a:endParaRPr lang="cs-CZ" dirty="0"/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29513DF4-AA7F-4F3E-94A5-FF9B86461469}"/>
              </a:ext>
            </a:extLst>
          </p:cNvPr>
          <p:cNvSpPr/>
          <p:nvPr/>
        </p:nvSpPr>
        <p:spPr>
          <a:xfrm>
            <a:off x="436595" y="3655507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>
                <a:solidFill>
                  <a:srgbClr val="0645AD"/>
                </a:solidFill>
                <a:latin typeface="Arial" panose="020B0604020202020204" pitchFamily="34" charset="0"/>
                <a:hlinkClick r:id="rId7" tooltip="User:Hadonos"/>
              </a:rPr>
              <a:t>Hadonos</a:t>
            </a:r>
            <a:endParaRPr lang="cs-CZ" dirty="0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5BAABAAC-47B8-4881-83CB-3246EC50D34B}"/>
              </a:ext>
            </a:extLst>
          </p:cNvPr>
          <p:cNvSpPr/>
          <p:nvPr/>
        </p:nvSpPr>
        <p:spPr>
          <a:xfrm>
            <a:off x="1496531" y="3661769"/>
            <a:ext cx="719689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https://commons.wikimedia.org/wiki/File:Knihovna_Most.JPG?uselang=cs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55A75AE9-4BDE-41B1-812B-8F9C8EB81D37}"/>
              </a:ext>
            </a:extLst>
          </p:cNvPr>
          <p:cNvSpPr/>
          <p:nvPr/>
        </p:nvSpPr>
        <p:spPr>
          <a:xfrm>
            <a:off x="8449804" y="3683949"/>
            <a:ext cx="18389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222222"/>
                </a:solidFill>
                <a:latin typeface="Arial" panose="020B0604020202020204" pitchFamily="34" charset="0"/>
              </a:rPr>
              <a:t>20. června 2009</a:t>
            </a:r>
            <a:endParaRPr lang="cs-CZ" dirty="0"/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C4456846-CF75-48E9-85A2-B21063E1D999}"/>
              </a:ext>
            </a:extLst>
          </p:cNvPr>
          <p:cNvSpPr txBox="1"/>
          <p:nvPr/>
        </p:nvSpPr>
        <p:spPr>
          <a:xfrm>
            <a:off x="433279" y="4024839"/>
            <a:ext cx="5808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[ cit. 2020 – 03 – 18 ]. volné dílo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395500C9-B01F-4D8B-9BEF-28855689BD1B}"/>
              </a:ext>
            </a:extLst>
          </p:cNvPr>
          <p:cNvSpPr/>
          <p:nvPr/>
        </p:nvSpPr>
        <p:spPr>
          <a:xfrm>
            <a:off x="3462126" y="4012151"/>
            <a:ext cx="829327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8"/>
              </a:rPr>
              <a:t>https://commons.wikimedia.org/wiki/File:Knihovna_Most.JPG?uselang=cs</a:t>
            </a:r>
            <a:endParaRPr lang="cs-CZ" dirty="0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3357E1FA-F7CA-4A52-838A-54EA75D61D4C}"/>
              </a:ext>
            </a:extLst>
          </p:cNvPr>
          <p:cNvSpPr/>
          <p:nvPr/>
        </p:nvSpPr>
        <p:spPr>
          <a:xfrm>
            <a:off x="433279" y="4400433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>
                <a:solidFill>
                  <a:srgbClr val="0645AD"/>
                </a:solidFill>
                <a:latin typeface="Arial" panose="020B0604020202020204" pitchFamily="34" charset="0"/>
                <a:hlinkClick r:id="rId7" tooltip="User:Hadonos"/>
              </a:rPr>
              <a:t>Hadonos</a:t>
            </a:r>
            <a:endParaRPr lang="cs-CZ" dirty="0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96B7EC24-8BFB-44CC-BC01-E1DFE9DAF72B}"/>
              </a:ext>
            </a:extLst>
          </p:cNvPr>
          <p:cNvSpPr/>
          <p:nvPr/>
        </p:nvSpPr>
        <p:spPr>
          <a:xfrm>
            <a:off x="1496531" y="4443134"/>
            <a:ext cx="771373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https://commons.wikimedia.org/wiki/</a:t>
            </a:r>
            <a:r>
              <a:rPr lang="cs-CZ" dirty="0" err="1"/>
              <a:t>File:Planetárium_v_Mostě.JPG?uselang</a:t>
            </a:r>
            <a:r>
              <a:rPr lang="cs-CZ" dirty="0"/>
              <a:t>=cs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86B31BDB-95F3-4A69-A2AC-390C17716B0C}"/>
              </a:ext>
            </a:extLst>
          </p:cNvPr>
          <p:cNvSpPr/>
          <p:nvPr/>
        </p:nvSpPr>
        <p:spPr>
          <a:xfrm>
            <a:off x="9085908" y="4472436"/>
            <a:ext cx="18389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222222"/>
                </a:solidFill>
                <a:latin typeface="Arial" panose="020B0604020202020204" pitchFamily="34" charset="0"/>
              </a:rPr>
              <a:t>22. června 2009</a:t>
            </a:r>
            <a:endParaRPr lang="cs-CZ" dirty="0"/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9FAFA9A7-64D2-4FDD-8AD1-BB031DA80B1A}"/>
              </a:ext>
            </a:extLst>
          </p:cNvPr>
          <p:cNvSpPr txBox="1"/>
          <p:nvPr/>
        </p:nvSpPr>
        <p:spPr>
          <a:xfrm>
            <a:off x="504473" y="4812466"/>
            <a:ext cx="3077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[ cit. 2020 – 03- 18 ]. volné dílo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914A54EB-5B62-4BBF-93F3-6D3CBCD36814}"/>
              </a:ext>
            </a:extLst>
          </p:cNvPr>
          <p:cNvSpPr/>
          <p:nvPr/>
        </p:nvSpPr>
        <p:spPr>
          <a:xfrm>
            <a:off x="3462126" y="4841768"/>
            <a:ext cx="837651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9"/>
              </a:rPr>
              <a:t>https://commons.wikimedia.org/wiki/</a:t>
            </a:r>
            <a:r>
              <a:rPr lang="cs-CZ" dirty="0" err="1">
                <a:hlinkClick r:id="rId9"/>
              </a:rPr>
              <a:t>File:Planetárium_v_Mostě.JPG?uselang</a:t>
            </a:r>
            <a:r>
              <a:rPr lang="cs-CZ" dirty="0">
                <a:hlinkClick r:id="rId9"/>
              </a:rPr>
              <a:t>=cs</a:t>
            </a:r>
            <a:endParaRPr lang="cs-CZ" dirty="0"/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8996CC3E-1D0C-4827-B8D4-AB9E346DD22C}"/>
              </a:ext>
            </a:extLst>
          </p:cNvPr>
          <p:cNvSpPr/>
          <p:nvPr/>
        </p:nvSpPr>
        <p:spPr>
          <a:xfrm>
            <a:off x="462482" y="5219462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>
                <a:solidFill>
                  <a:srgbClr val="0645AD"/>
                </a:solidFill>
                <a:latin typeface="Arial" panose="020B0604020202020204" pitchFamily="34" charset="0"/>
                <a:hlinkClick r:id="rId7" tooltip="User:Hadonos"/>
              </a:rPr>
              <a:t>Hadonos</a:t>
            </a:r>
            <a:endParaRPr lang="cs-CZ" dirty="0"/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31B34279-F0D7-4124-B405-E738AD8985E6}"/>
              </a:ext>
            </a:extLst>
          </p:cNvPr>
          <p:cNvSpPr/>
          <p:nvPr/>
        </p:nvSpPr>
        <p:spPr>
          <a:xfrm>
            <a:off x="1496531" y="5240402"/>
            <a:ext cx="73029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https://commons.wikimedia.org/wiki/File:Aquadrom_Most.JPG?uselang=cs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5BD4D7BC-BA69-4E9B-B036-F19D81829D4F}"/>
              </a:ext>
            </a:extLst>
          </p:cNvPr>
          <p:cNvSpPr/>
          <p:nvPr/>
        </p:nvSpPr>
        <p:spPr>
          <a:xfrm>
            <a:off x="8569073" y="5257165"/>
            <a:ext cx="18389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222222"/>
                </a:solidFill>
                <a:latin typeface="Arial" panose="020B0604020202020204" pitchFamily="34" charset="0"/>
              </a:rPr>
              <a:t>20. června 2009</a:t>
            </a:r>
            <a:endParaRPr lang="cs-CZ" dirty="0"/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C13EBA07-FCB2-4162-8212-63C60D03BCE0}"/>
              </a:ext>
            </a:extLst>
          </p:cNvPr>
          <p:cNvSpPr txBox="1"/>
          <p:nvPr/>
        </p:nvSpPr>
        <p:spPr>
          <a:xfrm>
            <a:off x="504473" y="5710968"/>
            <a:ext cx="3077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[ cit. 2020 – 03- 18 ]. volné dílo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917F4919-FFFE-458A-A3B3-FAA5BDE8D8FF}"/>
              </a:ext>
            </a:extLst>
          </p:cNvPr>
          <p:cNvSpPr/>
          <p:nvPr/>
        </p:nvSpPr>
        <p:spPr>
          <a:xfrm>
            <a:off x="3515186" y="5675561"/>
            <a:ext cx="85575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10"/>
              </a:rPr>
              <a:t>https://commons.wikimedia.org/wiki/File:Aquadrom_Most.JPG?uselang=cs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060203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3539AE0A-93EF-451B-A8F2-88AFAD4DBF90}"/>
              </a:ext>
            </a:extLst>
          </p:cNvPr>
          <p:cNvSpPr/>
          <p:nvPr/>
        </p:nvSpPr>
        <p:spPr>
          <a:xfrm>
            <a:off x="545933" y="554143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>
                <a:solidFill>
                  <a:srgbClr val="0645AD"/>
                </a:solidFill>
                <a:latin typeface="Arial" panose="020B0604020202020204" pitchFamily="34" charset="0"/>
                <a:hlinkClick r:id="rId2" tooltip="User:Hadonos"/>
              </a:rPr>
              <a:t>Hadonos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8617BCD5-4664-45C7-A975-C5DED18BC0DF}"/>
              </a:ext>
            </a:extLst>
          </p:cNvPr>
          <p:cNvSpPr/>
          <p:nvPr/>
        </p:nvSpPr>
        <p:spPr>
          <a:xfrm>
            <a:off x="1524000" y="554143"/>
            <a:ext cx="716942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https://commons.wikimedia.org/wiki/File:Most_autodrom.JPG?uselang=cs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D8A8B76D-DCF3-4AE3-A8C0-C3C082BA495F}"/>
              </a:ext>
            </a:extLst>
          </p:cNvPr>
          <p:cNvSpPr/>
          <p:nvPr/>
        </p:nvSpPr>
        <p:spPr>
          <a:xfrm>
            <a:off x="8585379" y="554143"/>
            <a:ext cx="20826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222222"/>
                </a:solidFill>
                <a:latin typeface="Arial" panose="020B0604020202020204" pitchFamily="34" charset="0"/>
              </a:rPr>
              <a:t>31. července 2009</a:t>
            </a:r>
            <a:endParaRPr lang="cs-CZ" dirty="0"/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B135EF72-3C7A-4EB8-9B37-C9A87E95A0FE}"/>
              </a:ext>
            </a:extLst>
          </p:cNvPr>
          <p:cNvSpPr txBox="1"/>
          <p:nvPr/>
        </p:nvSpPr>
        <p:spPr>
          <a:xfrm>
            <a:off x="545933" y="923475"/>
            <a:ext cx="3195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[ cit. 2020 – 03 – 18 ]. volné dílo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A3832EF-B424-401E-9ADE-090126C71A5C}"/>
              </a:ext>
            </a:extLst>
          </p:cNvPr>
          <p:cNvSpPr/>
          <p:nvPr/>
        </p:nvSpPr>
        <p:spPr>
          <a:xfrm>
            <a:off x="3575493" y="923475"/>
            <a:ext cx="75033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https://commons.wikimedia.org/wiki/File:Most_autodrom.JPG?uselang=</a:t>
            </a:r>
            <a:r>
              <a:rPr lang="cs-CZ" dirty="0"/>
              <a:t>cs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BB8BCCBC-B1A3-4B86-8DCF-03A51AB2421F}"/>
              </a:ext>
            </a:extLst>
          </p:cNvPr>
          <p:cNvSpPr/>
          <p:nvPr/>
        </p:nvSpPr>
        <p:spPr>
          <a:xfrm>
            <a:off x="545933" y="1262125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>
                <a:solidFill>
                  <a:srgbClr val="0645AD"/>
                </a:solidFill>
                <a:latin typeface="Arial" panose="020B0604020202020204" pitchFamily="34" charset="0"/>
                <a:hlinkClick r:id="rId2" tooltip="User:Hadonos"/>
              </a:rPr>
              <a:t>Hadonos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ED6CDC4E-7774-400A-BE74-0C176B95781E}"/>
              </a:ext>
            </a:extLst>
          </p:cNvPr>
          <p:cNvSpPr/>
          <p:nvPr/>
        </p:nvSpPr>
        <p:spPr>
          <a:xfrm>
            <a:off x="1523999" y="1292807"/>
            <a:ext cx="716942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https://commons.wikimedia.org/wiki/File:Hipodrom_Most.JPG?uselang=cs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EA7BAF06-1C37-4F5E-A46C-A37F8244655C}"/>
              </a:ext>
            </a:extLst>
          </p:cNvPr>
          <p:cNvSpPr/>
          <p:nvPr/>
        </p:nvSpPr>
        <p:spPr>
          <a:xfrm>
            <a:off x="8585379" y="1315134"/>
            <a:ext cx="18389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222222"/>
                </a:solidFill>
                <a:latin typeface="Arial" panose="020B0604020202020204" pitchFamily="34" charset="0"/>
              </a:rPr>
              <a:t>20. června 2009</a:t>
            </a:r>
            <a:endParaRPr lang="cs-CZ" dirty="0"/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EE57238-893C-4C9E-8C3A-0C5CC3205CC6}"/>
              </a:ext>
            </a:extLst>
          </p:cNvPr>
          <p:cNvSpPr txBox="1"/>
          <p:nvPr/>
        </p:nvSpPr>
        <p:spPr>
          <a:xfrm>
            <a:off x="489526" y="1662139"/>
            <a:ext cx="3195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[ cit. 2020 – 03 – 18 ]. volné dílo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56F0B857-AE63-41BD-8548-9FE551BE1B54}"/>
              </a:ext>
            </a:extLst>
          </p:cNvPr>
          <p:cNvSpPr/>
          <p:nvPr/>
        </p:nvSpPr>
        <p:spPr>
          <a:xfrm>
            <a:off x="3530688" y="1662139"/>
            <a:ext cx="772040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4"/>
              </a:rPr>
              <a:t>https://commons.wikimedia.org/wiki/File:Hipodrom_Most.JPG?uselang=cs</a:t>
            </a:r>
            <a:endParaRPr lang="cs-CZ" dirty="0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D04609C2-C529-46FD-86C7-C9ABCBDCCFF6}"/>
              </a:ext>
            </a:extLst>
          </p:cNvPr>
          <p:cNvSpPr/>
          <p:nvPr/>
        </p:nvSpPr>
        <p:spPr>
          <a:xfrm>
            <a:off x="727496" y="2783977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http://www.clker.com/clipart-25193.html</a:t>
            </a:r>
            <a:endParaRPr lang="cs-CZ" dirty="0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96C7CBB4-26D2-472F-BA7C-EDA79E481379}"/>
              </a:ext>
            </a:extLst>
          </p:cNvPr>
          <p:cNvSpPr/>
          <p:nvPr/>
        </p:nvSpPr>
        <p:spPr>
          <a:xfrm>
            <a:off x="727496" y="3153309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6"/>
              </a:rPr>
              <a:t>http://www.clker.com/clipart-2264.html</a:t>
            </a:r>
            <a:endParaRPr lang="cs-CZ" dirty="0"/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EA23C1DE-831B-4038-B486-E1EA00ED993B}"/>
              </a:ext>
            </a:extLst>
          </p:cNvPr>
          <p:cNvSpPr/>
          <p:nvPr/>
        </p:nvSpPr>
        <p:spPr>
          <a:xfrm>
            <a:off x="727496" y="3558951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7"/>
              </a:rPr>
              <a:t>http://www.clker.com/clipart-16803.html</a:t>
            </a:r>
            <a:endParaRPr lang="cs-CZ" dirty="0"/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E4C15ED8-06CC-4F09-9281-243E512AC2AF}"/>
              </a:ext>
            </a:extLst>
          </p:cNvPr>
          <p:cNvSpPr/>
          <p:nvPr/>
        </p:nvSpPr>
        <p:spPr>
          <a:xfrm>
            <a:off x="727496" y="3958678"/>
            <a:ext cx="881277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8"/>
              </a:rPr>
              <a:t>http://www.clker.com/clipart-hotel-sleeping-accomodation-clip-art-black-white.html</a:t>
            </a:r>
            <a:endParaRPr lang="cs-CZ" dirty="0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A088FBB4-5DD2-4BAE-92FD-231769FF0F3A}"/>
              </a:ext>
            </a:extLst>
          </p:cNvPr>
          <p:cNvSpPr/>
          <p:nvPr/>
        </p:nvSpPr>
        <p:spPr>
          <a:xfrm>
            <a:off x="727496" y="4358405"/>
            <a:ext cx="53934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9"/>
              </a:rPr>
              <a:t>http://www.clker.com/clipart-witch-talking-to-kids.html</a:t>
            </a:r>
            <a:endParaRPr lang="cs-CZ" dirty="0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600597F7-DF8A-4FAD-A8F7-6BB9BE911968}"/>
              </a:ext>
            </a:extLst>
          </p:cNvPr>
          <p:cNvSpPr/>
          <p:nvPr/>
        </p:nvSpPr>
        <p:spPr>
          <a:xfrm>
            <a:off x="727496" y="4826529"/>
            <a:ext cx="4181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0"/>
              </a:rPr>
              <a:t>http://www.clker.com/clipart-213643.html</a:t>
            </a:r>
            <a:endParaRPr lang="cs-CZ" dirty="0"/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5F5CA60B-A76B-4854-BAE7-9FA1D4206A4C}"/>
              </a:ext>
            </a:extLst>
          </p:cNvPr>
          <p:cNvSpPr txBox="1"/>
          <p:nvPr/>
        </p:nvSpPr>
        <p:spPr>
          <a:xfrm>
            <a:off x="545933" y="2136338"/>
            <a:ext cx="65171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Zdroje obrázků:</a:t>
            </a:r>
          </a:p>
          <a:p>
            <a:r>
              <a:rPr lang="cs-CZ" dirty="0"/>
              <a:t>[ cit. 2020 – 03 – 18 ].Dostupné pod licencí Public </a:t>
            </a:r>
            <a:r>
              <a:rPr lang="cs-CZ" dirty="0" err="1"/>
              <a:t>domain</a:t>
            </a:r>
            <a:r>
              <a:rPr lang="cs-CZ" dirty="0"/>
              <a:t> na WWW: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1CC17724-11DC-465A-BEB8-2231FEB8BF6C}"/>
              </a:ext>
            </a:extLst>
          </p:cNvPr>
          <p:cNvSpPr txBox="1"/>
          <p:nvPr/>
        </p:nvSpPr>
        <p:spPr>
          <a:xfrm>
            <a:off x="489526" y="480955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BC670B2C-1FF6-4CCC-963C-88168D891133}"/>
              </a:ext>
            </a:extLst>
          </p:cNvPr>
          <p:cNvSpPr txBox="1"/>
          <p:nvPr/>
        </p:nvSpPr>
        <p:spPr>
          <a:xfrm>
            <a:off x="534889" y="435840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D6DD8A0F-C0DB-410F-A80D-33DDF8B3EE13}"/>
              </a:ext>
            </a:extLst>
          </p:cNvPr>
          <p:cNvSpPr txBox="1"/>
          <p:nvPr/>
        </p:nvSpPr>
        <p:spPr>
          <a:xfrm>
            <a:off x="541515" y="394183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472CC7AC-F825-4E19-8D68-BC1E222567D6}"/>
              </a:ext>
            </a:extLst>
          </p:cNvPr>
          <p:cNvSpPr txBox="1"/>
          <p:nvPr/>
        </p:nvSpPr>
        <p:spPr>
          <a:xfrm>
            <a:off x="545933" y="353792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A7FF7016-AE8B-43A4-823A-E01DEA10257D}"/>
              </a:ext>
            </a:extLst>
          </p:cNvPr>
          <p:cNvSpPr txBox="1"/>
          <p:nvPr/>
        </p:nvSpPr>
        <p:spPr>
          <a:xfrm>
            <a:off x="552859" y="316029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C13AB0D1-7E39-46AA-AF07-0B8A57C2AA50}"/>
              </a:ext>
            </a:extLst>
          </p:cNvPr>
          <p:cNvSpPr txBox="1"/>
          <p:nvPr/>
        </p:nvSpPr>
        <p:spPr>
          <a:xfrm>
            <a:off x="577455" y="276582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0C7DF695-B355-40F8-BCB2-B4A447C2AA05}"/>
              </a:ext>
            </a:extLst>
          </p:cNvPr>
          <p:cNvSpPr txBox="1"/>
          <p:nvPr/>
        </p:nvSpPr>
        <p:spPr>
          <a:xfrm>
            <a:off x="4758921" y="484350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3AF59308-99E4-4358-866B-DAEF96049D14}"/>
              </a:ext>
            </a:extLst>
          </p:cNvPr>
          <p:cNvSpPr txBox="1"/>
          <p:nvPr/>
        </p:nvSpPr>
        <p:spPr>
          <a:xfrm>
            <a:off x="5970919" y="434834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4D31979B-D68E-4739-8F78-4EB752237D9D}"/>
              </a:ext>
            </a:extLst>
          </p:cNvPr>
          <p:cNvSpPr txBox="1"/>
          <p:nvPr/>
        </p:nvSpPr>
        <p:spPr>
          <a:xfrm>
            <a:off x="8693426" y="398907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C52A8B49-C369-4419-A167-7369A881813C}"/>
              </a:ext>
            </a:extLst>
          </p:cNvPr>
          <p:cNvSpPr txBox="1"/>
          <p:nvPr/>
        </p:nvSpPr>
        <p:spPr>
          <a:xfrm>
            <a:off x="4673423" y="355804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15B93488-7366-43B2-B262-9C9165147B78}"/>
              </a:ext>
            </a:extLst>
          </p:cNvPr>
          <p:cNvSpPr txBox="1"/>
          <p:nvPr/>
        </p:nvSpPr>
        <p:spPr>
          <a:xfrm>
            <a:off x="4598552" y="316735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C5C6F664-A098-455B-9108-46051BB89E8C}"/>
              </a:ext>
            </a:extLst>
          </p:cNvPr>
          <p:cNvSpPr txBox="1"/>
          <p:nvPr/>
        </p:nvSpPr>
        <p:spPr>
          <a:xfrm>
            <a:off x="4644260" y="277699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178670629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797</TotalTime>
  <Words>2041</Words>
  <Application>Microsoft Office PowerPoint</Application>
  <PresentationFormat>Širokoúhlá obrazovka</PresentationFormat>
  <Paragraphs>342</Paragraphs>
  <Slides>32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7" baseType="lpstr">
      <vt:lpstr>Arial</vt:lpstr>
      <vt:lpstr>Calibri</vt:lpstr>
      <vt:lpstr>Calibri Light</vt:lpstr>
      <vt:lpstr>Linux Libertine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65</cp:revision>
  <dcterms:created xsi:type="dcterms:W3CDTF">2020-03-16T03:40:50Z</dcterms:created>
  <dcterms:modified xsi:type="dcterms:W3CDTF">2020-03-19T05:15:03Z</dcterms:modified>
</cp:coreProperties>
</file>