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2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68" d="100"/>
          <a:sy n="68" d="100"/>
        </p:scale>
        <p:origin x="816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A876539-1A85-408B-A641-69227FB14A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6CF09146-8038-4DF2-AB27-81EFE0240B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3E61247-8EC1-450D-AE3E-FDF62DFEB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150B6-DDC2-4E7F-B01B-1E0538336F9A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C78E64E-B935-4CDF-A51D-1479B6633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01550EC-45EF-49CD-9B23-2873E0499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0D969-8E41-41D2-915B-42FDA5604C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006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2B3663A-51C3-4561-B073-4691C41F4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E55FA91-6A27-4924-BCAC-73025027C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38C0693-5579-43F4-846F-EFB703FDD5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150B6-DDC2-4E7F-B01B-1E0538336F9A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443A574-AEF5-4E3F-9AB7-0FEA04B87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AB36B89-F703-4781-8A79-ADF2A67CF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0D969-8E41-41D2-915B-42FDA5604C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005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482705F-6CA0-4F78-A5D3-A48B7DE21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8BE96615-4DF2-431C-B997-198BF4A9F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8A91B0F-5429-4BBD-9BC3-4AC51E180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150B6-DDC2-4E7F-B01B-1E0538336F9A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4483E4AE-613C-4647-A5ED-E8E1F7A371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1042129-912E-4E9F-A595-9537ABBB8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0D969-8E41-41D2-915B-42FDA5604C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300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8359F25-5DC1-474B-A578-C3EA1D74E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8F5DB76-8144-445D-B25A-3AFED82E3E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6FD332A6-2557-4572-8FC5-2D2B8692DF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7D6767D6-B99F-485C-BAD9-630744EE5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150B6-DDC2-4E7F-B01B-1E0538336F9A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87BA5B4E-CB77-4036-A5C7-9A59781A4C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0608BB34-F675-4720-AAAF-45C7F7DBF4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0D969-8E41-41D2-915B-42FDA5604C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624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0FF32A9-6083-4044-B973-14C4872AE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9D0440E-956C-43D1-80BD-B007E6E8E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5F5A3A20-06CE-4E7D-B586-AD40BED6B3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BAEC44AC-EABA-421B-B237-C0D70056C2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C7A4D894-168E-4AFF-9FCB-990C3A4CEC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5BC49151-1233-4272-B000-3C0E419E5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150B6-DDC2-4E7F-B01B-1E0538336F9A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00F418DF-5A40-4F96-A43A-D9F303C20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0C5F65D2-45ED-4487-835F-0854DE950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0D969-8E41-41D2-915B-42FDA5604C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67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1FB1A29-E134-40E8-8000-5CA1970DA2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76FE241D-9755-4D9C-90AD-2B8B71BE0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150B6-DDC2-4E7F-B01B-1E0538336F9A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E68ABB89-E298-4740-99BF-F5A6D5D436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84508F78-401E-489E-848F-D945DE708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0D969-8E41-41D2-915B-42FDA5604C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284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B783E544-EED3-4083-87D7-A9CFB09F8B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150B6-DDC2-4E7F-B01B-1E0538336F9A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C6113383-8EA2-45F0-8687-DA6F6C485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CD9B9E56-CF4F-4619-ACDD-2B30B7AE8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0D969-8E41-41D2-915B-42FDA5604C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149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B0EC167-B871-425A-ACFF-63EC214D5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234F571-BEDB-4BD2-BC52-4DB28A4AA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253F9458-1B09-404A-9A77-9CA4F1F423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8A5CAF09-80C1-4704-964D-AB0F8F65A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150B6-DDC2-4E7F-B01B-1E0538336F9A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4AC86E0A-A594-4E86-9E9A-D1A04D942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498472C7-198B-4599-834D-36EE573FA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0D969-8E41-41D2-915B-42FDA5604C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474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18439B7-8BFB-4209-85BA-F97EB4F08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64AC058B-EAD7-42FC-9E4E-41B4BB7E60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C7E76733-BDDB-4C41-A3B8-945294A5F4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EB8FDE23-6FCE-4C71-A032-40D1452208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150B6-DDC2-4E7F-B01B-1E0538336F9A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7D0D368A-0629-416F-A2E2-6CA8645B6D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6FA0F332-E846-4332-BF16-92E70DC3B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0D969-8E41-41D2-915B-42FDA5604C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030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BD3F0CF-5581-4D33-AF61-00FC93E7F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1B5395AB-FD86-4A8C-AF08-49074FBBD6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9C31332-8410-45CD-9AD6-4BD504328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150B6-DDC2-4E7F-B01B-1E0538336F9A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7A1DD36-C23D-4030-BAEB-FE211D40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0584F0F-E597-4145-B9C0-D5FDCC3F7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0D969-8E41-41D2-915B-42FDA5604C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387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2DC8A054-3C75-4A5A-8A33-561D2125A7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D9AAF6AE-6070-4182-A0ED-B4A5154B39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20ADD4E-7926-4E4C-A681-A73D0F1FF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150B6-DDC2-4E7F-B01B-1E0538336F9A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65E5B10-E9BC-4A2C-8AE0-FF1526C83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D2DB1F5-D900-44C5-88BA-BF435713A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0D969-8E41-41D2-915B-42FDA5604C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434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048DCB57-D44E-455E-9859-C37ED6A87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BA8B2C51-8586-4941-BE20-16DE930111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EB4CCF9-9A57-403B-9B71-8518FAC41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9150B6-DDC2-4E7F-B01B-1E0538336F9A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E12148D-D316-4EB3-98C8-6B0A706FD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1FDF218-4FED-4773-BCDB-18C25EC66F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70D969-8E41-41D2-915B-42FDA5604C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515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30F75D22-31D3-4910-BB4D-7777F6AA7656}"/>
              </a:ext>
            </a:extLst>
          </p:cNvPr>
          <p:cNvSpPr txBox="1"/>
          <p:nvPr/>
        </p:nvSpPr>
        <p:spPr>
          <a:xfrm>
            <a:off x="2711451" y="2565400"/>
            <a:ext cx="7197725" cy="13223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4000" dirty="0"/>
              <a:t>Animovaná hodina fyziky na téma</a:t>
            </a:r>
          </a:p>
          <a:p>
            <a:pPr eaLnBrk="1" hangingPunct="1">
              <a:defRPr/>
            </a:pPr>
            <a:r>
              <a:rPr lang="cs-CZ" sz="4000" dirty="0"/>
              <a:t>              hustota látky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5">
            <a:extLst>
              <a:ext uri="{FF2B5EF4-FFF2-40B4-BE49-F238E27FC236}">
                <a16:creationId xmlns:a16="http://schemas.microsoft.com/office/drawing/2014/main" id="{A3E81949-827F-4165-AF7D-BE835FF738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7165" y="2900274"/>
            <a:ext cx="3547061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Pan učitel položil před žáky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dvě malé kostičky.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Měly tvar krychle</a:t>
            </a:r>
            <a:r>
              <a:rPr lang="cs-CZ" altLang="cs-CZ" sz="1800" dirty="0"/>
              <a:t>. </a:t>
            </a:r>
          </a:p>
        </p:txBody>
      </p:sp>
      <p:sp>
        <p:nvSpPr>
          <p:cNvPr id="8" name="Zaoblený obdélníkový popisek 7">
            <a:extLst>
              <a:ext uri="{FF2B5EF4-FFF2-40B4-BE49-F238E27FC236}">
                <a16:creationId xmlns:a16="http://schemas.microsoft.com/office/drawing/2014/main" id="{3E93FBB8-AAA4-40D8-9187-C417C678FF84}"/>
              </a:ext>
            </a:extLst>
          </p:cNvPr>
          <p:cNvSpPr/>
          <p:nvPr/>
        </p:nvSpPr>
        <p:spPr>
          <a:xfrm>
            <a:off x="6240463" y="260350"/>
            <a:ext cx="1295400" cy="757238"/>
          </a:xfrm>
          <a:prstGeom prst="wedgeRoundRectCallout">
            <a:avLst>
              <a:gd name="adj1" fmla="val -78857"/>
              <a:gd name="adj2" fmla="val 134879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Jé to jsou 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malé kostičky?</a:t>
            </a:r>
          </a:p>
        </p:txBody>
      </p:sp>
      <p:sp>
        <p:nvSpPr>
          <p:cNvPr id="9" name="Zaoblený obdélníkový popisek 8">
            <a:extLst>
              <a:ext uri="{FF2B5EF4-FFF2-40B4-BE49-F238E27FC236}">
                <a16:creationId xmlns:a16="http://schemas.microsoft.com/office/drawing/2014/main" id="{BE30A1AD-188A-4E39-8243-51387663F60E}"/>
              </a:ext>
            </a:extLst>
          </p:cNvPr>
          <p:cNvSpPr/>
          <p:nvPr/>
        </p:nvSpPr>
        <p:spPr>
          <a:xfrm>
            <a:off x="7032626" y="1196975"/>
            <a:ext cx="1273175" cy="611188"/>
          </a:xfrm>
          <a:prstGeom prst="wedgeRoundRectCallout">
            <a:avLst>
              <a:gd name="adj1" fmla="val 151894"/>
              <a:gd name="adj2" fmla="val 40790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 jsou stejné</a:t>
            </a:r>
            <a:r>
              <a:rPr lang="cs-CZ" dirty="0"/>
              <a:t>…</a:t>
            </a:r>
          </a:p>
        </p:txBody>
      </p:sp>
      <p:sp>
        <p:nvSpPr>
          <p:cNvPr id="11" name="Zaoblený obdélníkový popisek 10">
            <a:extLst>
              <a:ext uri="{FF2B5EF4-FFF2-40B4-BE49-F238E27FC236}">
                <a16:creationId xmlns:a16="http://schemas.microsoft.com/office/drawing/2014/main" id="{E17C8565-E179-4A88-83A1-22DACFB09FCC}"/>
              </a:ext>
            </a:extLst>
          </p:cNvPr>
          <p:cNvSpPr/>
          <p:nvPr/>
        </p:nvSpPr>
        <p:spPr>
          <a:xfrm>
            <a:off x="6672263" y="3573464"/>
            <a:ext cx="914400" cy="612775"/>
          </a:xfrm>
          <a:prstGeom prst="wedgeRoundRectCallout">
            <a:avLst>
              <a:gd name="adj1" fmla="val -81210"/>
              <a:gd name="adj2" fmla="val 107558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To jsou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krychle</a:t>
            </a:r>
          </a:p>
        </p:txBody>
      </p:sp>
      <p:sp>
        <p:nvSpPr>
          <p:cNvPr id="12" name="Zaoblený obdélníkový popisek 11">
            <a:extLst>
              <a:ext uri="{FF2B5EF4-FFF2-40B4-BE49-F238E27FC236}">
                <a16:creationId xmlns:a16="http://schemas.microsoft.com/office/drawing/2014/main" id="{89BD417E-26C9-4321-A057-DC56D5A1AC44}"/>
              </a:ext>
            </a:extLst>
          </p:cNvPr>
          <p:cNvSpPr/>
          <p:nvPr/>
        </p:nvSpPr>
        <p:spPr>
          <a:xfrm>
            <a:off x="7824789" y="3500439"/>
            <a:ext cx="1273175" cy="612775"/>
          </a:xfrm>
          <a:prstGeom prst="wedgeRoundRectCallout">
            <a:avLst>
              <a:gd name="adj1" fmla="val 105328"/>
              <a:gd name="adj2" fmla="val -7902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Liší se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barvou..</a:t>
            </a:r>
          </a:p>
        </p:txBody>
      </p:sp>
      <p:pic>
        <p:nvPicPr>
          <p:cNvPr id="3079" name="Obrázek 12" descr="student-asking-a-question-md.png">
            <a:extLst>
              <a:ext uri="{FF2B5EF4-FFF2-40B4-BE49-F238E27FC236}">
                <a16:creationId xmlns:a16="http://schemas.microsoft.com/office/drawing/2014/main" id="{AE5C1FFB-0FE0-41BE-A34A-9DA14E6363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401" y="1125538"/>
            <a:ext cx="1128713" cy="1535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Obrázek 13" descr="student-md.png">
            <a:extLst>
              <a:ext uri="{FF2B5EF4-FFF2-40B4-BE49-F238E27FC236}">
                <a16:creationId xmlns:a16="http://schemas.microsoft.com/office/drawing/2014/main" id="{8598E028-CF83-44FE-A7DD-7C7D04D208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0189" y="1341439"/>
            <a:ext cx="904875" cy="1309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Obrázek 14" descr="student-reading-md.png">
            <a:extLst>
              <a:ext uri="{FF2B5EF4-FFF2-40B4-BE49-F238E27FC236}">
                <a16:creationId xmlns:a16="http://schemas.microsoft.com/office/drawing/2014/main" id="{6D2F9C42-47DA-4A64-9142-93603521BA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664" y="4076701"/>
            <a:ext cx="954087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2" name="Obrázek 15" descr="student-writing-md.png">
            <a:extLst>
              <a:ext uri="{FF2B5EF4-FFF2-40B4-BE49-F238E27FC236}">
                <a16:creationId xmlns:a16="http://schemas.microsoft.com/office/drawing/2014/main" id="{CE3B0C6A-00CE-4857-8387-E8D5845AEFE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6" y="3141663"/>
            <a:ext cx="1152525" cy="176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Kosoúhelník 16">
            <a:extLst>
              <a:ext uri="{FF2B5EF4-FFF2-40B4-BE49-F238E27FC236}">
                <a16:creationId xmlns:a16="http://schemas.microsoft.com/office/drawing/2014/main" id="{B60073D0-CD43-48C6-BCD7-5E637D4CA18F}"/>
              </a:ext>
            </a:extLst>
          </p:cNvPr>
          <p:cNvSpPr/>
          <p:nvPr/>
        </p:nvSpPr>
        <p:spPr>
          <a:xfrm>
            <a:off x="7032626" y="5013325"/>
            <a:ext cx="2016125" cy="914400"/>
          </a:xfrm>
          <a:prstGeom prst="parallelogram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3" name="Krychle 2">
            <a:extLst>
              <a:ext uri="{FF2B5EF4-FFF2-40B4-BE49-F238E27FC236}">
                <a16:creationId xmlns:a16="http://schemas.microsoft.com/office/drawing/2014/main" id="{40DF08A3-B338-449B-B940-98D308B6E6F6}"/>
              </a:ext>
            </a:extLst>
          </p:cNvPr>
          <p:cNvSpPr/>
          <p:nvPr/>
        </p:nvSpPr>
        <p:spPr bwMode="auto">
          <a:xfrm>
            <a:off x="7535864" y="5229225"/>
            <a:ext cx="288925" cy="287338"/>
          </a:xfrm>
          <a:prstGeom prst="cube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Krychle 3">
            <a:extLst>
              <a:ext uri="{FF2B5EF4-FFF2-40B4-BE49-F238E27FC236}">
                <a16:creationId xmlns:a16="http://schemas.microsoft.com/office/drawing/2014/main" id="{152F7401-D701-4271-9ABE-C5373E133345}"/>
              </a:ext>
            </a:extLst>
          </p:cNvPr>
          <p:cNvSpPr/>
          <p:nvPr/>
        </p:nvSpPr>
        <p:spPr bwMode="auto">
          <a:xfrm>
            <a:off x="8328026" y="5229225"/>
            <a:ext cx="288925" cy="287338"/>
          </a:xfrm>
          <a:prstGeom prst="cube">
            <a:avLst/>
          </a:prstGeom>
          <a:solidFill>
            <a:schemeClr val="bg1">
              <a:lumMod val="8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4" presetID="55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0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26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8" grpId="0" animBg="1"/>
      <p:bldP spid="9" grpId="0" animBg="1"/>
      <p:bldP spid="11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2" descr="MH900343363.JPG">
            <a:extLst>
              <a:ext uri="{FF2B5EF4-FFF2-40B4-BE49-F238E27FC236}">
                <a16:creationId xmlns:a16="http://schemas.microsoft.com/office/drawing/2014/main" id="{275EC60A-7763-48BB-84E3-2CAE7350A4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1038" y="1"/>
            <a:ext cx="4068762" cy="406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099" name="Skupina 4">
            <a:extLst>
              <a:ext uri="{FF2B5EF4-FFF2-40B4-BE49-F238E27FC236}">
                <a16:creationId xmlns:a16="http://schemas.microsoft.com/office/drawing/2014/main" id="{77A68564-9E9F-4D76-A485-B075F825344E}"/>
              </a:ext>
            </a:extLst>
          </p:cNvPr>
          <p:cNvGrpSpPr>
            <a:grpSpLocks/>
          </p:cNvGrpSpPr>
          <p:nvPr/>
        </p:nvGrpSpPr>
        <p:grpSpPr bwMode="auto">
          <a:xfrm>
            <a:off x="14820900" y="1655764"/>
            <a:ext cx="936625" cy="287337"/>
            <a:chOff x="6012160" y="5877272"/>
            <a:chExt cx="936104" cy="288032"/>
          </a:xfrm>
        </p:grpSpPr>
        <p:sp>
          <p:nvSpPr>
            <p:cNvPr id="5" name="Krychle 4">
              <a:extLst>
                <a:ext uri="{FF2B5EF4-FFF2-40B4-BE49-F238E27FC236}">
                  <a16:creationId xmlns:a16="http://schemas.microsoft.com/office/drawing/2014/main" id="{C229EE8D-B526-4131-8FE3-3E9A9963CF61}"/>
                </a:ext>
              </a:extLst>
            </p:cNvPr>
            <p:cNvSpPr/>
            <p:nvPr/>
          </p:nvSpPr>
          <p:spPr>
            <a:xfrm>
              <a:off x="6012160" y="5877272"/>
              <a:ext cx="288764" cy="288032"/>
            </a:xfrm>
            <a:prstGeom prst="cube">
              <a:avLst/>
            </a:prstGeom>
            <a:solidFill>
              <a:schemeClr val="accent6">
                <a:lumMod val="50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Krychle 3">
              <a:extLst>
                <a:ext uri="{FF2B5EF4-FFF2-40B4-BE49-F238E27FC236}">
                  <a16:creationId xmlns:a16="http://schemas.microsoft.com/office/drawing/2014/main" id="{E94C5F71-9503-4A66-B426-DE58CA6E3610}"/>
                </a:ext>
              </a:extLst>
            </p:cNvPr>
            <p:cNvSpPr/>
            <p:nvPr/>
          </p:nvSpPr>
          <p:spPr>
            <a:xfrm>
              <a:off x="6659500" y="5877272"/>
              <a:ext cx="288764" cy="288032"/>
            </a:xfrm>
            <a:prstGeom prst="cube">
              <a:avLst/>
            </a:prstGeom>
            <a:solidFill>
              <a:schemeClr val="bg1">
                <a:lumMod val="8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0" name="Zaoblený obdélníkový popisek 9">
            <a:extLst>
              <a:ext uri="{FF2B5EF4-FFF2-40B4-BE49-F238E27FC236}">
                <a16:creationId xmlns:a16="http://schemas.microsoft.com/office/drawing/2014/main" id="{9A925BEB-13E5-4667-AF98-7F2D150148BE}"/>
              </a:ext>
            </a:extLst>
          </p:cNvPr>
          <p:cNvSpPr/>
          <p:nvPr/>
        </p:nvSpPr>
        <p:spPr>
          <a:xfrm>
            <a:off x="6383338" y="1268414"/>
            <a:ext cx="1871662" cy="612775"/>
          </a:xfrm>
          <a:prstGeom prst="wedgeRoundRectCallout">
            <a:avLst>
              <a:gd name="adj1" fmla="val -80662"/>
              <a:gd name="adj2" fmla="val -97609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 není jedna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krychlička těžší?</a:t>
            </a:r>
          </a:p>
        </p:txBody>
      </p:sp>
      <p:pic>
        <p:nvPicPr>
          <p:cNvPr id="4101" name="Obrázek 10" descr="student-asking-a-question-md.png">
            <a:extLst>
              <a:ext uri="{FF2B5EF4-FFF2-40B4-BE49-F238E27FC236}">
                <a16:creationId xmlns:a16="http://schemas.microsoft.com/office/drawing/2014/main" id="{0E0CC3F8-5A9E-45E0-844C-D1DC314F5E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501" y="404814"/>
            <a:ext cx="1439863" cy="195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Obrázek 11" descr="student-md.png">
            <a:extLst>
              <a:ext uri="{FF2B5EF4-FFF2-40B4-BE49-F238E27FC236}">
                <a16:creationId xmlns:a16="http://schemas.microsoft.com/office/drawing/2014/main" id="{0825B38E-ECC3-49EA-B5F0-A2DA04D059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688" y="765176"/>
            <a:ext cx="1263650" cy="183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aoblený obdélníkový popisek 6">
            <a:extLst>
              <a:ext uri="{FF2B5EF4-FFF2-40B4-BE49-F238E27FC236}">
                <a16:creationId xmlns:a16="http://schemas.microsoft.com/office/drawing/2014/main" id="{1AA03B87-C08E-4546-A01A-7A4A6C6068D0}"/>
              </a:ext>
            </a:extLst>
          </p:cNvPr>
          <p:cNvSpPr/>
          <p:nvPr/>
        </p:nvSpPr>
        <p:spPr>
          <a:xfrm>
            <a:off x="9248776" y="260351"/>
            <a:ext cx="1419225" cy="612775"/>
          </a:xfrm>
          <a:prstGeom prst="wedgeRoundRectCallout">
            <a:avLst>
              <a:gd name="adj1" fmla="val -86240"/>
              <a:gd name="adj2" fmla="val 130030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Opravdu jsou stejné?</a:t>
            </a:r>
          </a:p>
        </p:txBody>
      </p:sp>
      <p:pic>
        <p:nvPicPr>
          <p:cNvPr id="4104" name="Obrázek 12" descr="student-reading-md.png">
            <a:extLst>
              <a:ext uri="{FF2B5EF4-FFF2-40B4-BE49-F238E27FC236}">
                <a16:creationId xmlns:a16="http://schemas.microsoft.com/office/drawing/2014/main" id="{B91B27D6-BE25-471F-AEC7-871B1645C2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476" y="2420939"/>
            <a:ext cx="1368425" cy="2116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Obrázek 13" descr="student-writing-md.png">
            <a:extLst>
              <a:ext uri="{FF2B5EF4-FFF2-40B4-BE49-F238E27FC236}">
                <a16:creationId xmlns:a16="http://schemas.microsoft.com/office/drawing/2014/main" id="{653B294C-F6A3-47F2-BC2D-E04671298C0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3926" y="2565401"/>
            <a:ext cx="1223963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Kosoúhelník 14">
            <a:extLst>
              <a:ext uri="{FF2B5EF4-FFF2-40B4-BE49-F238E27FC236}">
                <a16:creationId xmlns:a16="http://schemas.microsoft.com/office/drawing/2014/main" id="{6FDC5791-C8CD-4140-ABFA-3C786B7560C5}"/>
              </a:ext>
            </a:extLst>
          </p:cNvPr>
          <p:cNvSpPr/>
          <p:nvPr/>
        </p:nvSpPr>
        <p:spPr>
          <a:xfrm>
            <a:off x="6311901" y="4724400"/>
            <a:ext cx="2016125" cy="914400"/>
          </a:xfrm>
          <a:prstGeom prst="parallelogram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16" name="Krychle 15">
            <a:extLst>
              <a:ext uri="{FF2B5EF4-FFF2-40B4-BE49-F238E27FC236}">
                <a16:creationId xmlns:a16="http://schemas.microsoft.com/office/drawing/2014/main" id="{AC64CB9E-BF66-4D90-A352-C0A834231842}"/>
              </a:ext>
            </a:extLst>
          </p:cNvPr>
          <p:cNvSpPr/>
          <p:nvPr/>
        </p:nvSpPr>
        <p:spPr bwMode="auto">
          <a:xfrm>
            <a:off x="6527801" y="5013325"/>
            <a:ext cx="288925" cy="287338"/>
          </a:xfrm>
          <a:prstGeom prst="cube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Krychle 16">
            <a:extLst>
              <a:ext uri="{FF2B5EF4-FFF2-40B4-BE49-F238E27FC236}">
                <a16:creationId xmlns:a16="http://schemas.microsoft.com/office/drawing/2014/main" id="{987131AB-2BCB-49E7-8403-8D1A47F5EC51}"/>
              </a:ext>
            </a:extLst>
          </p:cNvPr>
          <p:cNvSpPr/>
          <p:nvPr/>
        </p:nvSpPr>
        <p:spPr bwMode="auto">
          <a:xfrm>
            <a:off x="7751764" y="5013325"/>
            <a:ext cx="288925" cy="287338"/>
          </a:xfrm>
          <a:prstGeom prst="cube">
            <a:avLst/>
          </a:prstGeom>
          <a:solidFill>
            <a:schemeClr val="bg1">
              <a:lumMod val="8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Zaoblený obdélníkový popisek 7">
            <a:extLst>
              <a:ext uri="{FF2B5EF4-FFF2-40B4-BE49-F238E27FC236}">
                <a16:creationId xmlns:a16="http://schemas.microsoft.com/office/drawing/2014/main" id="{17125E6F-8C9F-4EE0-9668-5928989C367F}"/>
              </a:ext>
            </a:extLst>
          </p:cNvPr>
          <p:cNvSpPr/>
          <p:nvPr/>
        </p:nvSpPr>
        <p:spPr>
          <a:xfrm>
            <a:off x="6167438" y="2781300"/>
            <a:ext cx="1477962" cy="647700"/>
          </a:xfrm>
          <a:prstGeom prst="wedgeRoundRectCallout">
            <a:avLst>
              <a:gd name="adj1" fmla="val 151816"/>
              <a:gd name="adj2" fmla="val 10940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Tak to zjistíme.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>
            <a:extLst>
              <a:ext uri="{FF2B5EF4-FFF2-40B4-BE49-F238E27FC236}">
                <a16:creationId xmlns:a16="http://schemas.microsoft.com/office/drawing/2014/main" id="{3A23A649-1A39-4DC2-ACD2-031C5C2757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6820" y="4412566"/>
            <a:ext cx="4102918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Pan učitel vstoupil do diskuse a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poradil žákům, aby nejdříve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změřili krychličky a zjistili  jejich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objem.</a:t>
            </a:r>
          </a:p>
        </p:txBody>
      </p:sp>
      <p:pic>
        <p:nvPicPr>
          <p:cNvPr id="5123" name="Obrázek 9" descr="student-asking-a-question-md.png">
            <a:extLst>
              <a:ext uri="{FF2B5EF4-FFF2-40B4-BE49-F238E27FC236}">
                <a16:creationId xmlns:a16="http://schemas.microsoft.com/office/drawing/2014/main" id="{FD77AA21-DF88-4512-A5ED-7104A1ED89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738" y="549275"/>
            <a:ext cx="1270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Zaoblený obdélníkový popisek 8">
            <a:extLst>
              <a:ext uri="{FF2B5EF4-FFF2-40B4-BE49-F238E27FC236}">
                <a16:creationId xmlns:a16="http://schemas.microsoft.com/office/drawing/2014/main" id="{727E5907-5C5E-4E0F-815C-94288DD07059}"/>
              </a:ext>
            </a:extLst>
          </p:cNvPr>
          <p:cNvSpPr/>
          <p:nvPr/>
        </p:nvSpPr>
        <p:spPr>
          <a:xfrm>
            <a:off x="6672263" y="908050"/>
            <a:ext cx="1727200" cy="1081088"/>
          </a:xfrm>
          <a:prstGeom prst="wedgeRoundRectCallout">
            <a:avLst>
              <a:gd name="adj1" fmla="val -72519"/>
              <a:gd name="adj2" fmla="val -29938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To je pravda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musíme 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pracovat postupně !</a:t>
            </a:r>
          </a:p>
        </p:txBody>
      </p:sp>
      <p:pic>
        <p:nvPicPr>
          <p:cNvPr id="5125" name="Obrázek 10" descr="student-md.png">
            <a:extLst>
              <a:ext uri="{FF2B5EF4-FFF2-40B4-BE49-F238E27FC236}">
                <a16:creationId xmlns:a16="http://schemas.microsoft.com/office/drawing/2014/main" id="{E13C228C-01F6-4ED0-A65A-4C306E1F00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3926" y="692151"/>
            <a:ext cx="1120775" cy="1624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Obrázek 11" descr="student-reading-md.png">
            <a:extLst>
              <a:ext uri="{FF2B5EF4-FFF2-40B4-BE49-F238E27FC236}">
                <a16:creationId xmlns:a16="http://schemas.microsoft.com/office/drawing/2014/main" id="{911D3412-6227-4B2A-A5A6-2BF0928C12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738" y="2420939"/>
            <a:ext cx="958850" cy="148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aoblený obdélníkový popisek 6">
            <a:extLst>
              <a:ext uri="{FF2B5EF4-FFF2-40B4-BE49-F238E27FC236}">
                <a16:creationId xmlns:a16="http://schemas.microsoft.com/office/drawing/2014/main" id="{AAB01D97-79AC-4CC3-BF28-447B248B0822}"/>
              </a:ext>
            </a:extLst>
          </p:cNvPr>
          <p:cNvSpPr/>
          <p:nvPr/>
        </p:nvSpPr>
        <p:spPr>
          <a:xfrm>
            <a:off x="6311901" y="2924176"/>
            <a:ext cx="1439863" cy="612775"/>
          </a:xfrm>
          <a:prstGeom prst="wedgeRoundRectCallout">
            <a:avLst>
              <a:gd name="adj1" fmla="val -66415"/>
              <a:gd name="adj2" fmla="val -50195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 pak je zvážíme !</a:t>
            </a:r>
          </a:p>
        </p:txBody>
      </p:sp>
      <p:pic>
        <p:nvPicPr>
          <p:cNvPr id="5128" name="Obrázek 12" descr="student-writing-md.png">
            <a:extLst>
              <a:ext uri="{FF2B5EF4-FFF2-40B4-BE49-F238E27FC236}">
                <a16:creationId xmlns:a16="http://schemas.microsoft.com/office/drawing/2014/main" id="{4DD79489-49ED-443A-A5DA-B7517247E9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8388" y="2420939"/>
            <a:ext cx="1008062" cy="154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12" descr="student-reading-md.png">
            <a:extLst>
              <a:ext uri="{FF2B5EF4-FFF2-40B4-BE49-F238E27FC236}">
                <a16:creationId xmlns:a16="http://schemas.microsoft.com/office/drawing/2014/main" id="{60312D1D-6125-431F-98A3-FBD5BA8377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539" y="3716339"/>
            <a:ext cx="1749425" cy="270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Obrázek 11" descr="student-md.png">
            <a:extLst>
              <a:ext uri="{FF2B5EF4-FFF2-40B4-BE49-F238E27FC236}">
                <a16:creationId xmlns:a16="http://schemas.microsoft.com/office/drawing/2014/main" id="{A515C0D7-7B08-46CF-983A-749D8DD377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1763" y="333376"/>
            <a:ext cx="1987550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aoblený obdélníkový popisek 7">
            <a:extLst>
              <a:ext uri="{FF2B5EF4-FFF2-40B4-BE49-F238E27FC236}">
                <a16:creationId xmlns:a16="http://schemas.microsoft.com/office/drawing/2014/main" id="{9523B8C7-F17E-4272-8B41-D1C9F5F28B72}"/>
              </a:ext>
            </a:extLst>
          </p:cNvPr>
          <p:cNvSpPr/>
          <p:nvPr/>
        </p:nvSpPr>
        <p:spPr>
          <a:xfrm>
            <a:off x="7032626" y="1412876"/>
            <a:ext cx="1058863" cy="612775"/>
          </a:xfrm>
          <a:prstGeom prst="wedgeRoundRectCallout">
            <a:avLst>
              <a:gd name="adj1" fmla="val 126416"/>
              <a:gd name="adj2" fmla="val -73186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 já této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krychle..</a:t>
            </a:r>
          </a:p>
        </p:txBody>
      </p:sp>
      <p:pic>
        <p:nvPicPr>
          <p:cNvPr id="6149" name="Obrázek 13" descr="student-writing-md.png">
            <a:extLst>
              <a:ext uri="{FF2B5EF4-FFF2-40B4-BE49-F238E27FC236}">
                <a16:creationId xmlns:a16="http://schemas.microsoft.com/office/drawing/2014/main" id="{15B8DC7A-1CCC-447B-8411-A762FF8F02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3564" y="3860800"/>
            <a:ext cx="1512887" cy="231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Zaoblený obdélníkový popisek 9">
            <a:extLst>
              <a:ext uri="{FF2B5EF4-FFF2-40B4-BE49-F238E27FC236}">
                <a16:creationId xmlns:a16="http://schemas.microsoft.com/office/drawing/2014/main" id="{0E304ACA-4C4A-4DE0-BA16-BD4D202545C4}"/>
              </a:ext>
            </a:extLst>
          </p:cNvPr>
          <p:cNvSpPr/>
          <p:nvPr/>
        </p:nvSpPr>
        <p:spPr>
          <a:xfrm>
            <a:off x="5735639" y="4437063"/>
            <a:ext cx="1404937" cy="792162"/>
          </a:xfrm>
          <a:prstGeom prst="wedgeRoundRectCallout">
            <a:avLst>
              <a:gd name="adj1" fmla="val 180985"/>
              <a:gd name="adj2" fmla="val -24338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 já to budu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zapisovat!</a:t>
            </a:r>
          </a:p>
        </p:txBody>
      </p:sp>
      <p:pic>
        <p:nvPicPr>
          <p:cNvPr id="6151" name="Obrázek 10" descr="student-asking-a-question-md.png">
            <a:extLst>
              <a:ext uri="{FF2B5EF4-FFF2-40B4-BE49-F238E27FC236}">
                <a16:creationId xmlns:a16="http://schemas.microsoft.com/office/drawing/2014/main" id="{775E59F7-03D3-4B7B-BD7B-6EC87BC2DD5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076" y="908050"/>
            <a:ext cx="2016125" cy="2744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aoblený obdélníkový popisek 6">
            <a:extLst>
              <a:ext uri="{FF2B5EF4-FFF2-40B4-BE49-F238E27FC236}">
                <a16:creationId xmlns:a16="http://schemas.microsoft.com/office/drawing/2014/main" id="{C986C056-E5CA-4B63-8FC9-A0FEEDAEDF5A}"/>
              </a:ext>
            </a:extLst>
          </p:cNvPr>
          <p:cNvSpPr/>
          <p:nvPr/>
        </p:nvSpPr>
        <p:spPr>
          <a:xfrm>
            <a:off x="6024563" y="549276"/>
            <a:ext cx="1655762" cy="792163"/>
          </a:xfrm>
          <a:prstGeom prst="wedgeRoundRectCallout">
            <a:avLst>
              <a:gd name="adj1" fmla="val -136216"/>
              <a:gd name="adj2" fmla="val 110399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Já změřím strany této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krychle</a:t>
            </a:r>
          </a:p>
        </p:txBody>
      </p:sp>
      <p:sp>
        <p:nvSpPr>
          <p:cNvPr id="15" name="Krychle 14">
            <a:extLst>
              <a:ext uri="{FF2B5EF4-FFF2-40B4-BE49-F238E27FC236}">
                <a16:creationId xmlns:a16="http://schemas.microsoft.com/office/drawing/2014/main" id="{90BA3133-5C68-4566-B0E6-01B6F987F5F2}"/>
              </a:ext>
            </a:extLst>
          </p:cNvPr>
          <p:cNvSpPr/>
          <p:nvPr/>
        </p:nvSpPr>
        <p:spPr bwMode="auto">
          <a:xfrm>
            <a:off x="4440239" y="2708275"/>
            <a:ext cx="288925" cy="287338"/>
          </a:xfrm>
          <a:prstGeom prst="cube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Krychle 15">
            <a:extLst>
              <a:ext uri="{FF2B5EF4-FFF2-40B4-BE49-F238E27FC236}">
                <a16:creationId xmlns:a16="http://schemas.microsoft.com/office/drawing/2014/main" id="{CB61ABF7-2B01-42D5-ADA1-5D37A9C06E44}"/>
              </a:ext>
            </a:extLst>
          </p:cNvPr>
          <p:cNvSpPr/>
          <p:nvPr/>
        </p:nvSpPr>
        <p:spPr bwMode="auto">
          <a:xfrm>
            <a:off x="8616950" y="2205039"/>
            <a:ext cx="287338" cy="287337"/>
          </a:xfrm>
          <a:prstGeom prst="cube">
            <a:avLst/>
          </a:prstGeom>
          <a:solidFill>
            <a:schemeClr val="bg1">
              <a:lumMod val="8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>
            <a:extLst>
              <a:ext uri="{FF2B5EF4-FFF2-40B4-BE49-F238E27FC236}">
                <a16:creationId xmlns:a16="http://schemas.microsoft.com/office/drawing/2014/main" id="{2F6AD6CC-1B1F-4DC3-A7DF-A848AF2704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3976" y="2476073"/>
            <a:ext cx="3349443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Tak co , už jste to změřili?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Kolik měří strany krychlí?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2A0F162A-E7FF-4BBD-AFD7-33CF7DC2EC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3976" y="3966428"/>
            <a:ext cx="417229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V tabulkách pro základní školy si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najdete vzorec pro výpočet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objemu krychle.</a:t>
            </a:r>
            <a:r>
              <a:rPr lang="cs-CZ" altLang="cs-CZ" sz="1800" dirty="0"/>
              <a:t>.</a:t>
            </a:r>
          </a:p>
        </p:txBody>
      </p:sp>
      <p:pic>
        <p:nvPicPr>
          <p:cNvPr id="7172" name="Obrázek 11" descr="student-asking-a-question-md.png">
            <a:extLst>
              <a:ext uri="{FF2B5EF4-FFF2-40B4-BE49-F238E27FC236}">
                <a16:creationId xmlns:a16="http://schemas.microsoft.com/office/drawing/2014/main" id="{221CB1EB-43BC-45C7-AC84-109200E099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539" y="476250"/>
            <a:ext cx="1341437" cy="182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aoblený obdélníkový popisek 7">
            <a:extLst>
              <a:ext uri="{FF2B5EF4-FFF2-40B4-BE49-F238E27FC236}">
                <a16:creationId xmlns:a16="http://schemas.microsoft.com/office/drawing/2014/main" id="{0FA7AA54-2B8D-442F-B85A-9257C4DF8139}"/>
              </a:ext>
            </a:extLst>
          </p:cNvPr>
          <p:cNvSpPr/>
          <p:nvPr/>
        </p:nvSpPr>
        <p:spPr>
          <a:xfrm>
            <a:off x="3000375" y="333376"/>
            <a:ext cx="2159000" cy="936625"/>
          </a:xfrm>
          <a:prstGeom prst="wedgeRoundRectCallout">
            <a:avLst>
              <a:gd name="adj1" fmla="val 120937"/>
              <a:gd name="adj2" fmla="val 32649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Ano, krychle jsou stejné, jejich strany měří 10 mm.</a:t>
            </a:r>
          </a:p>
        </p:txBody>
      </p:sp>
      <p:pic>
        <p:nvPicPr>
          <p:cNvPr id="7174" name="Obrázek 12" descr="student-md.png">
            <a:extLst>
              <a:ext uri="{FF2B5EF4-FFF2-40B4-BE49-F238E27FC236}">
                <a16:creationId xmlns:a16="http://schemas.microsoft.com/office/drawing/2014/main" id="{02D7B521-101E-457C-9905-EB747C1F6B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3563" y="404814"/>
            <a:ext cx="1243012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13" descr="student-reading-md.png">
            <a:extLst>
              <a:ext uri="{FF2B5EF4-FFF2-40B4-BE49-F238E27FC236}">
                <a16:creationId xmlns:a16="http://schemas.microsoft.com/office/drawing/2014/main" id="{54CF61B8-43B4-4FD5-BEBD-CB2ED7A206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538" y="3573464"/>
            <a:ext cx="1223962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Obrázek 14" descr="student-writing-md.png">
            <a:extLst>
              <a:ext uri="{FF2B5EF4-FFF2-40B4-BE49-F238E27FC236}">
                <a16:creationId xmlns:a16="http://schemas.microsoft.com/office/drawing/2014/main" id="{638A4C7C-4149-4776-A6F9-810769F7E7A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9826" y="3573463"/>
            <a:ext cx="1122363" cy="172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Zaoblený obdélníkový popisek 8">
            <a:extLst>
              <a:ext uri="{FF2B5EF4-FFF2-40B4-BE49-F238E27FC236}">
                <a16:creationId xmlns:a16="http://schemas.microsoft.com/office/drawing/2014/main" id="{8AFD44AB-181F-483C-BEC5-D732A72C45EC}"/>
              </a:ext>
            </a:extLst>
          </p:cNvPr>
          <p:cNvSpPr/>
          <p:nvPr/>
        </p:nvSpPr>
        <p:spPr>
          <a:xfrm>
            <a:off x="6024563" y="2781301"/>
            <a:ext cx="2138362" cy="612775"/>
          </a:xfrm>
          <a:prstGeom prst="wedgeRoundRectCallout">
            <a:avLst>
              <a:gd name="adj1" fmla="val 105490"/>
              <a:gd name="adj2" fmla="val 171592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Ale jak vypočítáme 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jejich objemy ?</a:t>
            </a:r>
          </a:p>
        </p:txBody>
      </p:sp>
      <p:sp>
        <p:nvSpPr>
          <p:cNvPr id="6" name="Krychle 3">
            <a:extLst>
              <a:ext uri="{FF2B5EF4-FFF2-40B4-BE49-F238E27FC236}">
                <a16:creationId xmlns:a16="http://schemas.microsoft.com/office/drawing/2014/main" id="{99E0B81F-629B-40B7-AFD9-DAC8E24C79B3}"/>
              </a:ext>
            </a:extLst>
          </p:cNvPr>
          <p:cNvSpPr/>
          <p:nvPr/>
        </p:nvSpPr>
        <p:spPr bwMode="auto">
          <a:xfrm>
            <a:off x="8688389" y="1557339"/>
            <a:ext cx="288925" cy="287337"/>
          </a:xfrm>
          <a:prstGeom prst="cube">
            <a:avLst/>
          </a:prstGeom>
          <a:solidFill>
            <a:schemeClr val="bg1">
              <a:lumMod val="8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Krychle 4">
            <a:extLst>
              <a:ext uri="{FF2B5EF4-FFF2-40B4-BE49-F238E27FC236}">
                <a16:creationId xmlns:a16="http://schemas.microsoft.com/office/drawing/2014/main" id="{92047357-37F1-469E-AC96-828742A54273}"/>
              </a:ext>
            </a:extLst>
          </p:cNvPr>
          <p:cNvSpPr/>
          <p:nvPr/>
        </p:nvSpPr>
        <p:spPr bwMode="auto">
          <a:xfrm>
            <a:off x="6456364" y="1628775"/>
            <a:ext cx="288925" cy="287338"/>
          </a:xfrm>
          <a:prstGeom prst="cube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rychle 5">
            <a:extLst>
              <a:ext uri="{FF2B5EF4-FFF2-40B4-BE49-F238E27FC236}">
                <a16:creationId xmlns:a16="http://schemas.microsoft.com/office/drawing/2014/main" id="{F5EF084B-10B4-4301-8666-0A5B8807DF04}"/>
              </a:ext>
            </a:extLst>
          </p:cNvPr>
          <p:cNvSpPr/>
          <p:nvPr/>
        </p:nvSpPr>
        <p:spPr bwMode="auto">
          <a:xfrm>
            <a:off x="-2700338" y="765175"/>
            <a:ext cx="288925" cy="287338"/>
          </a:xfrm>
          <a:prstGeom prst="cube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Krychle 3">
            <a:extLst>
              <a:ext uri="{FF2B5EF4-FFF2-40B4-BE49-F238E27FC236}">
                <a16:creationId xmlns:a16="http://schemas.microsoft.com/office/drawing/2014/main" id="{6880118E-0565-4308-8C17-2F51D48B99EC}"/>
              </a:ext>
            </a:extLst>
          </p:cNvPr>
          <p:cNvSpPr/>
          <p:nvPr/>
        </p:nvSpPr>
        <p:spPr bwMode="auto">
          <a:xfrm>
            <a:off x="-1331913" y="692150"/>
            <a:ext cx="288925" cy="287338"/>
          </a:xfrm>
          <a:prstGeom prst="cube">
            <a:avLst/>
          </a:prstGeom>
          <a:solidFill>
            <a:schemeClr val="bg1">
              <a:lumMod val="8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" name="Skupina 15">
            <a:extLst>
              <a:ext uri="{FF2B5EF4-FFF2-40B4-BE49-F238E27FC236}">
                <a16:creationId xmlns:a16="http://schemas.microsoft.com/office/drawing/2014/main" id="{79609AA2-8AFA-46DB-A239-584DA7FA301B}"/>
              </a:ext>
            </a:extLst>
          </p:cNvPr>
          <p:cNvGrpSpPr>
            <a:grpSpLocks/>
          </p:cNvGrpSpPr>
          <p:nvPr/>
        </p:nvGrpSpPr>
        <p:grpSpPr bwMode="auto">
          <a:xfrm>
            <a:off x="1847851" y="1052513"/>
            <a:ext cx="3452813" cy="646112"/>
            <a:chOff x="323528" y="1052736"/>
            <a:chExt cx="3453766" cy="646331"/>
          </a:xfrm>
        </p:grpSpPr>
        <p:sp>
          <p:nvSpPr>
            <p:cNvPr id="8213" name="TextovéPole 9">
              <a:extLst>
                <a:ext uri="{FF2B5EF4-FFF2-40B4-BE49-F238E27FC236}">
                  <a16:creationId xmlns:a16="http://schemas.microsoft.com/office/drawing/2014/main" id="{F1CF760D-D7C1-4A6D-9418-5481F330F55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3528" y="1052736"/>
              <a:ext cx="345376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800"/>
                <a:t>Správně, obě krychličky mají stejné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800"/>
                <a:t>objemy a to</a:t>
              </a:r>
              <a:r>
                <a:rPr lang="cs-CZ" altLang="cs-CZ" sz="1800" i="1"/>
                <a:t> V </a:t>
              </a:r>
              <a:r>
                <a:rPr lang="cs-CZ" altLang="cs-CZ" sz="1800"/>
                <a:t>= 1 cm.</a:t>
              </a:r>
            </a:p>
          </p:txBody>
        </p:sp>
        <p:sp>
          <p:nvSpPr>
            <p:cNvPr id="8214" name="TextovéPole 10">
              <a:extLst>
                <a:ext uri="{FF2B5EF4-FFF2-40B4-BE49-F238E27FC236}">
                  <a16:creationId xmlns:a16="http://schemas.microsoft.com/office/drawing/2014/main" id="{832B7F9F-5BDB-45A6-AF2F-12D1A7F00A0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1153350" flipV="1">
              <a:off x="2280434" y="1297583"/>
              <a:ext cx="57606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/>
                <a:t>3</a:t>
              </a:r>
            </a:p>
          </p:txBody>
        </p:sp>
      </p:grpSp>
      <p:pic>
        <p:nvPicPr>
          <p:cNvPr id="8197" name="Obrázek 15" descr="student-asking-a-question-md.png">
            <a:extLst>
              <a:ext uri="{FF2B5EF4-FFF2-40B4-BE49-F238E27FC236}">
                <a16:creationId xmlns:a16="http://schemas.microsoft.com/office/drawing/2014/main" id="{740809AD-D6EF-41E3-9C76-FA4CD52C89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639" y="620714"/>
            <a:ext cx="1323975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Zaoblený obdélníkový popisek 16">
            <a:extLst>
              <a:ext uri="{FF2B5EF4-FFF2-40B4-BE49-F238E27FC236}">
                <a16:creationId xmlns:a16="http://schemas.microsoft.com/office/drawing/2014/main" id="{FA591757-519C-4611-9560-FBB7F8D76A51}"/>
              </a:ext>
            </a:extLst>
          </p:cNvPr>
          <p:cNvSpPr/>
          <p:nvPr/>
        </p:nvSpPr>
        <p:spPr>
          <a:xfrm>
            <a:off x="7608888" y="260351"/>
            <a:ext cx="1922462" cy="612775"/>
          </a:xfrm>
          <a:prstGeom prst="wedgeRoundRectCallout">
            <a:avLst>
              <a:gd name="adj1" fmla="val -110803"/>
              <a:gd name="adj2" fmla="val 110127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Teď bychom je mohli zvážit!</a:t>
            </a:r>
          </a:p>
        </p:txBody>
      </p:sp>
      <p:pic>
        <p:nvPicPr>
          <p:cNvPr id="8199" name="Obrázek 17" descr="student-md.png">
            <a:extLst>
              <a:ext uri="{FF2B5EF4-FFF2-40B4-BE49-F238E27FC236}">
                <a16:creationId xmlns:a16="http://schemas.microsoft.com/office/drawing/2014/main" id="{B97452B7-E525-48DC-B032-DE66348814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3563" y="908051"/>
            <a:ext cx="1287462" cy="1865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0" name="Obrázek 18" descr="student-reading-md.png">
            <a:extLst>
              <a:ext uri="{FF2B5EF4-FFF2-40B4-BE49-F238E27FC236}">
                <a16:creationId xmlns:a16="http://schemas.microsoft.com/office/drawing/2014/main" id="{B379A649-4509-4700-9AC6-203CE77E04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638" y="3644901"/>
            <a:ext cx="1238250" cy="191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Skupina 14">
            <a:extLst>
              <a:ext uri="{FF2B5EF4-FFF2-40B4-BE49-F238E27FC236}">
                <a16:creationId xmlns:a16="http://schemas.microsoft.com/office/drawing/2014/main" id="{26B2F7E9-CD81-4A3B-8E9C-3A0BE7925898}"/>
              </a:ext>
            </a:extLst>
          </p:cNvPr>
          <p:cNvGrpSpPr>
            <a:grpSpLocks/>
          </p:cNvGrpSpPr>
          <p:nvPr/>
        </p:nvGrpSpPr>
        <p:grpSpPr bwMode="auto">
          <a:xfrm>
            <a:off x="2351089" y="4724401"/>
            <a:ext cx="3455987" cy="1008063"/>
            <a:chOff x="683308" y="5156616"/>
            <a:chExt cx="3457068" cy="1008433"/>
          </a:xfrm>
        </p:grpSpPr>
        <p:sp>
          <p:nvSpPr>
            <p:cNvPr id="8" name="Zaoblený obdélníkový popisek 7">
              <a:extLst>
                <a:ext uri="{FF2B5EF4-FFF2-40B4-BE49-F238E27FC236}">
                  <a16:creationId xmlns:a16="http://schemas.microsoft.com/office/drawing/2014/main" id="{DD97011A-F5F0-4BB4-BA91-085DE33EC4CA}"/>
                </a:ext>
              </a:extLst>
            </p:cNvPr>
            <p:cNvSpPr/>
            <p:nvPr/>
          </p:nvSpPr>
          <p:spPr>
            <a:xfrm>
              <a:off x="683308" y="5156616"/>
              <a:ext cx="3457068" cy="1008433"/>
            </a:xfrm>
            <a:prstGeom prst="wedgeRoundRectCallout">
              <a:avLst>
                <a:gd name="adj1" fmla="val 68614"/>
                <a:gd name="adj2" fmla="val -95988"/>
                <a:gd name="adj3" fmla="val 16667"/>
              </a:avLst>
            </a:prstGeom>
            <a:solidFill>
              <a:schemeClr val="bg1">
                <a:lumMod val="95000"/>
              </a:schemeClr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>
                <a:solidFill>
                  <a:schemeClr val="tx1"/>
                </a:solidFill>
              </a:endParaRPr>
            </a:p>
          </p:txBody>
        </p:sp>
        <p:grpSp>
          <p:nvGrpSpPr>
            <p:cNvPr id="8210" name="Skupina 13">
              <a:extLst>
                <a:ext uri="{FF2B5EF4-FFF2-40B4-BE49-F238E27FC236}">
                  <a16:creationId xmlns:a16="http://schemas.microsoft.com/office/drawing/2014/main" id="{D6CEDF58-9CE1-465F-80D4-A798AB5FBDD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83568" y="5373216"/>
              <a:ext cx="3365339" cy="646331"/>
              <a:chOff x="-3564904" y="4869160"/>
              <a:chExt cx="3365339" cy="646331"/>
            </a:xfrm>
          </p:grpSpPr>
          <p:sp>
            <p:nvSpPr>
              <p:cNvPr id="8211" name="TextovéPole 11">
                <a:extLst>
                  <a:ext uri="{FF2B5EF4-FFF2-40B4-BE49-F238E27FC236}">
                    <a16:creationId xmlns:a16="http://schemas.microsoft.com/office/drawing/2014/main" id="{6B87CCCC-720E-4938-9EB1-C9954315B5F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3564904" y="4869160"/>
                <a:ext cx="3260636" cy="6463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cs-CZ" altLang="cs-CZ" sz="1800"/>
                  <a:t>Dosadíme-li do vzorce </a:t>
                </a:r>
                <a:r>
                  <a:rPr lang="cs-CZ" altLang="cs-CZ" sz="1800" i="1"/>
                  <a:t>V</a:t>
                </a:r>
                <a:r>
                  <a:rPr lang="cs-CZ" altLang="cs-CZ" sz="1800"/>
                  <a:t> = a . a. a</a:t>
                </a:r>
              </a:p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cs-CZ" altLang="cs-CZ" sz="1800" i="1"/>
                  <a:t>V</a:t>
                </a:r>
                <a:r>
                  <a:rPr lang="cs-CZ" altLang="cs-CZ" sz="1800"/>
                  <a:t> = 1 cm . 1 cm. 1 cm = 1 cm</a:t>
                </a:r>
              </a:p>
            </p:txBody>
          </p:sp>
          <p:sp>
            <p:nvSpPr>
              <p:cNvPr id="8212" name="TextovéPole 12">
                <a:extLst>
                  <a:ext uri="{FF2B5EF4-FFF2-40B4-BE49-F238E27FC236}">
                    <a16:creationId xmlns:a16="http://schemas.microsoft.com/office/drawing/2014/main" id="{EE9E8399-B067-422C-B1E8-C495486CFE3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 rot="10647036" flipV="1">
                <a:off x="-966835" y="5102112"/>
                <a:ext cx="767270" cy="27699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cs-CZ" altLang="cs-CZ" sz="1200"/>
                  <a:t>3</a:t>
                </a:r>
              </a:p>
            </p:txBody>
          </p:sp>
        </p:grpSp>
      </p:grpSp>
      <p:pic>
        <p:nvPicPr>
          <p:cNvPr id="8202" name="Obrázek 19" descr="student-writing-md.png">
            <a:extLst>
              <a:ext uri="{FF2B5EF4-FFF2-40B4-BE49-F238E27FC236}">
                <a16:creationId xmlns:a16="http://schemas.microsoft.com/office/drawing/2014/main" id="{AFBB1462-BC9F-4A51-9FA2-5D3A38F453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4" y="3789363"/>
            <a:ext cx="1201737" cy="184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Krychle 20">
            <a:extLst>
              <a:ext uri="{FF2B5EF4-FFF2-40B4-BE49-F238E27FC236}">
                <a16:creationId xmlns:a16="http://schemas.microsoft.com/office/drawing/2014/main" id="{6A856048-092C-4CF2-816E-6687158694DA}"/>
              </a:ext>
            </a:extLst>
          </p:cNvPr>
          <p:cNvSpPr/>
          <p:nvPr/>
        </p:nvSpPr>
        <p:spPr bwMode="auto">
          <a:xfrm>
            <a:off x="-2547938" y="917575"/>
            <a:ext cx="288925" cy="287338"/>
          </a:xfrm>
          <a:prstGeom prst="cube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Krychle 3">
            <a:extLst>
              <a:ext uri="{FF2B5EF4-FFF2-40B4-BE49-F238E27FC236}">
                <a16:creationId xmlns:a16="http://schemas.microsoft.com/office/drawing/2014/main" id="{96569E4B-F481-468A-A588-743CB6BCD9EB}"/>
              </a:ext>
            </a:extLst>
          </p:cNvPr>
          <p:cNvSpPr/>
          <p:nvPr/>
        </p:nvSpPr>
        <p:spPr bwMode="auto">
          <a:xfrm>
            <a:off x="-1179513" y="844550"/>
            <a:ext cx="288925" cy="287338"/>
          </a:xfrm>
          <a:prstGeom prst="cube">
            <a:avLst/>
          </a:prstGeom>
          <a:solidFill>
            <a:schemeClr val="bg1">
              <a:lumMod val="8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Krychle 22">
            <a:extLst>
              <a:ext uri="{FF2B5EF4-FFF2-40B4-BE49-F238E27FC236}">
                <a16:creationId xmlns:a16="http://schemas.microsoft.com/office/drawing/2014/main" id="{AE329469-53D2-4F9A-A7C8-379A19000A65}"/>
              </a:ext>
            </a:extLst>
          </p:cNvPr>
          <p:cNvSpPr/>
          <p:nvPr/>
        </p:nvSpPr>
        <p:spPr bwMode="auto">
          <a:xfrm>
            <a:off x="-2557463" y="1989139"/>
            <a:ext cx="288925" cy="287337"/>
          </a:xfrm>
          <a:prstGeom prst="cube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Krychle 3">
            <a:extLst>
              <a:ext uri="{FF2B5EF4-FFF2-40B4-BE49-F238E27FC236}">
                <a16:creationId xmlns:a16="http://schemas.microsoft.com/office/drawing/2014/main" id="{D1CD7066-6C66-4BB4-90CA-BD5F7DA36313}"/>
              </a:ext>
            </a:extLst>
          </p:cNvPr>
          <p:cNvSpPr/>
          <p:nvPr/>
        </p:nvSpPr>
        <p:spPr bwMode="auto">
          <a:xfrm>
            <a:off x="-1027113" y="996950"/>
            <a:ext cx="288925" cy="287338"/>
          </a:xfrm>
          <a:prstGeom prst="cube">
            <a:avLst/>
          </a:prstGeom>
          <a:solidFill>
            <a:schemeClr val="bg1">
              <a:lumMod val="8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Krychle 24">
            <a:extLst>
              <a:ext uri="{FF2B5EF4-FFF2-40B4-BE49-F238E27FC236}">
                <a16:creationId xmlns:a16="http://schemas.microsoft.com/office/drawing/2014/main" id="{D05755F2-E756-49DD-91C8-94CE82109DAE}"/>
              </a:ext>
            </a:extLst>
          </p:cNvPr>
          <p:cNvSpPr/>
          <p:nvPr/>
        </p:nvSpPr>
        <p:spPr bwMode="auto">
          <a:xfrm>
            <a:off x="6240464" y="1773239"/>
            <a:ext cx="288925" cy="287337"/>
          </a:xfrm>
          <a:prstGeom prst="cube">
            <a:avLst/>
          </a:prstGeom>
          <a:solidFill>
            <a:schemeClr val="accent6">
              <a:lumMod val="5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Krychle 3">
            <a:extLst>
              <a:ext uri="{FF2B5EF4-FFF2-40B4-BE49-F238E27FC236}">
                <a16:creationId xmlns:a16="http://schemas.microsoft.com/office/drawing/2014/main" id="{136703DB-E012-4DB4-A6AF-ED8BFEF36A0A}"/>
              </a:ext>
            </a:extLst>
          </p:cNvPr>
          <p:cNvSpPr/>
          <p:nvPr/>
        </p:nvSpPr>
        <p:spPr bwMode="auto">
          <a:xfrm>
            <a:off x="8688389" y="2060575"/>
            <a:ext cx="288925" cy="287338"/>
          </a:xfrm>
          <a:prstGeom prst="cube">
            <a:avLst/>
          </a:prstGeom>
          <a:solidFill>
            <a:schemeClr val="bg1">
              <a:lumMod val="8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>
            <a:extLst>
              <a:ext uri="{FF2B5EF4-FFF2-40B4-BE49-F238E27FC236}">
                <a16:creationId xmlns:a16="http://schemas.microsoft.com/office/drawing/2014/main" id="{618F4CA1-C977-406A-A3AF-4390050E07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1230" y="1368722"/>
            <a:ext cx="499297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Jakou hmotnost má hnědá krychlička ?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76E1AA3A-7E72-43C7-BCD0-9028861BE3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0975" y="2302837"/>
            <a:ext cx="472045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Jakou hmotnost má šedá krychlička?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D9D4632B-16F0-43B9-8EF3-0798675506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544" y="4928841"/>
            <a:ext cx="532536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Naměřené hodnoty zapíšeme do tabulky: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A6DF78A-7A7A-45B5-8F16-532BE08BFC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7850" y="5661025"/>
            <a:ext cx="17716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>
                <a:solidFill>
                  <a:srgbClr val="FF0000"/>
                </a:solidFill>
              </a:rPr>
              <a:t>Hnědá krychlička</a:t>
            </a:r>
          </a:p>
        </p:txBody>
      </p:sp>
      <p:grpSp>
        <p:nvGrpSpPr>
          <p:cNvPr id="2" name="Skupina 18">
            <a:extLst>
              <a:ext uri="{FF2B5EF4-FFF2-40B4-BE49-F238E27FC236}">
                <a16:creationId xmlns:a16="http://schemas.microsoft.com/office/drawing/2014/main" id="{CF36A61C-B85E-4693-A3F9-E82B00D7908B}"/>
              </a:ext>
            </a:extLst>
          </p:cNvPr>
          <p:cNvGrpSpPr>
            <a:grpSpLocks/>
          </p:cNvGrpSpPr>
          <p:nvPr/>
        </p:nvGrpSpPr>
        <p:grpSpPr bwMode="auto">
          <a:xfrm>
            <a:off x="3863976" y="5661025"/>
            <a:ext cx="1127125" cy="420688"/>
            <a:chOff x="2339752" y="5661248"/>
            <a:chExt cx="1127310" cy="421015"/>
          </a:xfrm>
        </p:grpSpPr>
        <p:sp>
          <p:nvSpPr>
            <p:cNvPr id="9276" name="TextovéPole 15">
              <a:extLst>
                <a:ext uri="{FF2B5EF4-FFF2-40B4-BE49-F238E27FC236}">
                  <a16:creationId xmlns:a16="http://schemas.microsoft.com/office/drawing/2014/main" id="{992CDED9-ECCC-4753-B1DD-26E00C9BAB8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39752" y="5661248"/>
              <a:ext cx="104227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800" i="1" dirty="0">
                  <a:solidFill>
                    <a:srgbClr val="FF0000"/>
                  </a:solidFill>
                </a:rPr>
                <a:t>V</a:t>
              </a:r>
              <a:r>
                <a:rPr lang="cs-CZ" altLang="cs-CZ" sz="1800" dirty="0">
                  <a:solidFill>
                    <a:srgbClr val="FF0000"/>
                  </a:solidFill>
                </a:rPr>
                <a:t>  = 1 cm</a:t>
              </a:r>
            </a:p>
          </p:txBody>
        </p:sp>
        <p:sp>
          <p:nvSpPr>
            <p:cNvPr id="9277" name="TextovéPole 16">
              <a:extLst>
                <a:ext uri="{FF2B5EF4-FFF2-40B4-BE49-F238E27FC236}">
                  <a16:creationId xmlns:a16="http://schemas.microsoft.com/office/drawing/2014/main" id="{3B42104F-7420-4579-BBF0-63C26042020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83768" y="5805264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 dirty="0">
                  <a:solidFill>
                    <a:srgbClr val="FF0000"/>
                  </a:solidFill>
                </a:rPr>
                <a:t>1</a:t>
              </a:r>
            </a:p>
          </p:txBody>
        </p:sp>
        <p:sp>
          <p:nvSpPr>
            <p:cNvPr id="9278" name="TextovéPole 17">
              <a:extLst>
                <a:ext uri="{FF2B5EF4-FFF2-40B4-BE49-F238E27FC236}">
                  <a16:creationId xmlns:a16="http://schemas.microsoft.com/office/drawing/2014/main" id="{2D8FACC2-9993-40E0-9BC2-AD74008744A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03848" y="5661248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 dirty="0">
                  <a:solidFill>
                    <a:srgbClr val="FF0000"/>
                  </a:solidFill>
                </a:rPr>
                <a:t>3</a:t>
              </a:r>
            </a:p>
          </p:txBody>
        </p:sp>
      </p:grpSp>
      <p:grpSp>
        <p:nvGrpSpPr>
          <p:cNvPr id="3" name="Skupina 21">
            <a:extLst>
              <a:ext uri="{FF2B5EF4-FFF2-40B4-BE49-F238E27FC236}">
                <a16:creationId xmlns:a16="http://schemas.microsoft.com/office/drawing/2014/main" id="{70732AC3-6E39-441A-993E-0518C4D2B00D}"/>
              </a:ext>
            </a:extLst>
          </p:cNvPr>
          <p:cNvGrpSpPr>
            <a:grpSpLocks/>
          </p:cNvGrpSpPr>
          <p:nvPr/>
        </p:nvGrpSpPr>
        <p:grpSpPr bwMode="auto">
          <a:xfrm>
            <a:off x="5664200" y="5661026"/>
            <a:ext cx="1295400" cy="493713"/>
            <a:chOff x="4139952" y="5661248"/>
            <a:chExt cx="1296144" cy="493023"/>
          </a:xfrm>
        </p:grpSpPr>
        <p:sp>
          <p:nvSpPr>
            <p:cNvPr id="9274" name="TextovéPole 19">
              <a:extLst>
                <a:ext uri="{FF2B5EF4-FFF2-40B4-BE49-F238E27FC236}">
                  <a16:creationId xmlns:a16="http://schemas.microsoft.com/office/drawing/2014/main" id="{959B3CE4-1A51-43AA-8034-C65C656A3BC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39952" y="5661248"/>
              <a:ext cx="129614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800" i="1" dirty="0">
                  <a:solidFill>
                    <a:srgbClr val="FF0000"/>
                  </a:solidFill>
                </a:rPr>
                <a:t>m </a:t>
              </a:r>
              <a:r>
                <a:rPr lang="cs-CZ" altLang="cs-CZ" sz="1800" dirty="0">
                  <a:solidFill>
                    <a:srgbClr val="FF0000"/>
                  </a:solidFill>
                </a:rPr>
                <a:t>   = 7,8 g</a:t>
              </a:r>
            </a:p>
          </p:txBody>
        </p:sp>
        <p:sp>
          <p:nvSpPr>
            <p:cNvPr id="9275" name="TextovéPole 20">
              <a:extLst>
                <a:ext uri="{FF2B5EF4-FFF2-40B4-BE49-F238E27FC236}">
                  <a16:creationId xmlns:a16="http://schemas.microsoft.com/office/drawing/2014/main" id="{E61A576C-EC20-4AD1-97E6-D6780A2F374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55976" y="5877272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 dirty="0">
                  <a:solidFill>
                    <a:srgbClr val="FF0000"/>
                  </a:solidFill>
                </a:rPr>
                <a:t>1</a:t>
              </a:r>
            </a:p>
          </p:txBody>
        </p:sp>
      </p:grp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DDF6DEDC-6F66-4BD0-A60A-DD44B8704F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9288" y="6165850"/>
            <a:ext cx="16129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>
                <a:solidFill>
                  <a:srgbClr val="FF0000"/>
                </a:solidFill>
              </a:rPr>
              <a:t>Šedá krychlička</a:t>
            </a:r>
          </a:p>
        </p:txBody>
      </p:sp>
      <p:grpSp>
        <p:nvGrpSpPr>
          <p:cNvPr id="4" name="Skupina 28">
            <a:extLst>
              <a:ext uri="{FF2B5EF4-FFF2-40B4-BE49-F238E27FC236}">
                <a16:creationId xmlns:a16="http://schemas.microsoft.com/office/drawing/2014/main" id="{5C502AE2-D112-4C81-A2B2-42EDF8D10EC0}"/>
              </a:ext>
            </a:extLst>
          </p:cNvPr>
          <p:cNvGrpSpPr>
            <a:grpSpLocks/>
          </p:cNvGrpSpPr>
          <p:nvPr/>
        </p:nvGrpSpPr>
        <p:grpSpPr bwMode="auto">
          <a:xfrm>
            <a:off x="3863976" y="6092826"/>
            <a:ext cx="1127125" cy="441325"/>
            <a:chOff x="2483768" y="6165304"/>
            <a:chExt cx="1127310" cy="441340"/>
          </a:xfrm>
        </p:grpSpPr>
        <p:sp>
          <p:nvSpPr>
            <p:cNvPr id="9271" name="TextovéPole 25">
              <a:extLst>
                <a:ext uri="{FF2B5EF4-FFF2-40B4-BE49-F238E27FC236}">
                  <a16:creationId xmlns:a16="http://schemas.microsoft.com/office/drawing/2014/main" id="{E2BFDB67-3C61-452F-9097-C4B3E733BEC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83768" y="6237312"/>
              <a:ext cx="1095172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800" i="1" dirty="0">
                  <a:solidFill>
                    <a:srgbClr val="FF0000"/>
                  </a:solidFill>
                </a:rPr>
                <a:t>V</a:t>
              </a:r>
              <a:r>
                <a:rPr lang="cs-CZ" altLang="cs-CZ" sz="1800" dirty="0">
                  <a:solidFill>
                    <a:srgbClr val="FF0000"/>
                  </a:solidFill>
                </a:rPr>
                <a:t>   = 1 cm</a:t>
              </a:r>
            </a:p>
          </p:txBody>
        </p:sp>
        <p:sp>
          <p:nvSpPr>
            <p:cNvPr id="9272" name="TextovéPole 26">
              <a:extLst>
                <a:ext uri="{FF2B5EF4-FFF2-40B4-BE49-F238E27FC236}">
                  <a16:creationId xmlns:a16="http://schemas.microsoft.com/office/drawing/2014/main" id="{3D91C83E-3C9C-41A2-ADD0-F37CE8CE57C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27784" y="6309320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 dirty="0">
                  <a:solidFill>
                    <a:srgbClr val="FF0000"/>
                  </a:solidFill>
                </a:rPr>
                <a:t>2</a:t>
              </a:r>
            </a:p>
          </p:txBody>
        </p:sp>
        <p:sp>
          <p:nvSpPr>
            <p:cNvPr id="9273" name="TextovéPole 27">
              <a:extLst>
                <a:ext uri="{FF2B5EF4-FFF2-40B4-BE49-F238E27FC236}">
                  <a16:creationId xmlns:a16="http://schemas.microsoft.com/office/drawing/2014/main" id="{25D1CF02-ACA8-4D22-AD77-AD28690420A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47864" y="6165304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 dirty="0">
                  <a:solidFill>
                    <a:srgbClr val="FF0000"/>
                  </a:solidFill>
                </a:rPr>
                <a:t>3</a:t>
              </a:r>
            </a:p>
          </p:txBody>
        </p:sp>
      </p:grpSp>
      <p:grpSp>
        <p:nvGrpSpPr>
          <p:cNvPr id="5" name="Skupina 31">
            <a:extLst>
              <a:ext uri="{FF2B5EF4-FFF2-40B4-BE49-F238E27FC236}">
                <a16:creationId xmlns:a16="http://schemas.microsoft.com/office/drawing/2014/main" id="{91FB13EF-6A4B-461B-A851-33A29C77E989}"/>
              </a:ext>
            </a:extLst>
          </p:cNvPr>
          <p:cNvGrpSpPr>
            <a:grpSpLocks/>
          </p:cNvGrpSpPr>
          <p:nvPr/>
        </p:nvGrpSpPr>
        <p:grpSpPr bwMode="auto">
          <a:xfrm>
            <a:off x="5664200" y="6092826"/>
            <a:ext cx="1149350" cy="422275"/>
            <a:chOff x="4211960" y="6237312"/>
            <a:chExt cx="1149674" cy="421015"/>
          </a:xfrm>
        </p:grpSpPr>
        <p:sp>
          <p:nvSpPr>
            <p:cNvPr id="9269" name="TextovéPole 29">
              <a:extLst>
                <a:ext uri="{FF2B5EF4-FFF2-40B4-BE49-F238E27FC236}">
                  <a16:creationId xmlns:a16="http://schemas.microsoft.com/office/drawing/2014/main" id="{D5586351-DB10-4FE7-A973-ADB403B4515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211960" y="6237312"/>
              <a:ext cx="11496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800" i="1" dirty="0">
                  <a:solidFill>
                    <a:srgbClr val="FF0000"/>
                  </a:solidFill>
                </a:rPr>
                <a:t>m</a:t>
              </a:r>
              <a:r>
                <a:rPr lang="cs-CZ" altLang="cs-CZ" sz="1800" dirty="0">
                  <a:solidFill>
                    <a:srgbClr val="FF0000"/>
                  </a:solidFill>
                </a:rPr>
                <a:t>   = 2,7 g</a:t>
              </a:r>
            </a:p>
          </p:txBody>
        </p:sp>
        <p:sp>
          <p:nvSpPr>
            <p:cNvPr id="9270" name="TextovéPole 30">
              <a:extLst>
                <a:ext uri="{FF2B5EF4-FFF2-40B4-BE49-F238E27FC236}">
                  <a16:creationId xmlns:a16="http://schemas.microsoft.com/office/drawing/2014/main" id="{F0BC9C59-2EE3-42F3-8A15-2C00806150A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27984" y="6381328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 dirty="0">
                  <a:solidFill>
                    <a:srgbClr val="FF0000"/>
                  </a:solidFill>
                </a:rPr>
                <a:t>2</a:t>
              </a:r>
            </a:p>
          </p:txBody>
        </p:sp>
      </p:grpSp>
      <p:cxnSp>
        <p:nvCxnSpPr>
          <p:cNvPr id="34" name="Přímá spojovací čára 33">
            <a:extLst>
              <a:ext uri="{FF2B5EF4-FFF2-40B4-BE49-F238E27FC236}">
                <a16:creationId xmlns:a16="http://schemas.microsoft.com/office/drawing/2014/main" id="{A3AD3BB9-3344-4B89-A005-58F080F4DC3E}"/>
              </a:ext>
            </a:extLst>
          </p:cNvPr>
          <p:cNvCxnSpPr/>
          <p:nvPr/>
        </p:nvCxnSpPr>
        <p:spPr>
          <a:xfrm>
            <a:off x="1774825" y="5589588"/>
            <a:ext cx="55451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>
            <a:extLst>
              <a:ext uri="{FF2B5EF4-FFF2-40B4-BE49-F238E27FC236}">
                <a16:creationId xmlns:a16="http://schemas.microsoft.com/office/drawing/2014/main" id="{5C76678E-E61A-4967-A7EA-B79BFCA06900}"/>
              </a:ext>
            </a:extLst>
          </p:cNvPr>
          <p:cNvCxnSpPr/>
          <p:nvPr/>
        </p:nvCxnSpPr>
        <p:spPr>
          <a:xfrm>
            <a:off x="1774825" y="6092825"/>
            <a:ext cx="55451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>
            <a:extLst>
              <a:ext uri="{FF2B5EF4-FFF2-40B4-BE49-F238E27FC236}">
                <a16:creationId xmlns:a16="http://schemas.microsoft.com/office/drawing/2014/main" id="{6E4DDA83-3908-40DA-A45C-16F6896999AB}"/>
              </a:ext>
            </a:extLst>
          </p:cNvPr>
          <p:cNvCxnSpPr/>
          <p:nvPr/>
        </p:nvCxnSpPr>
        <p:spPr>
          <a:xfrm>
            <a:off x="1774825" y="6597650"/>
            <a:ext cx="55451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>
            <a:extLst>
              <a:ext uri="{FF2B5EF4-FFF2-40B4-BE49-F238E27FC236}">
                <a16:creationId xmlns:a16="http://schemas.microsoft.com/office/drawing/2014/main" id="{B05B7379-CC0D-478F-A083-A685DC1ED41A}"/>
              </a:ext>
            </a:extLst>
          </p:cNvPr>
          <p:cNvCxnSpPr/>
          <p:nvPr/>
        </p:nvCxnSpPr>
        <p:spPr>
          <a:xfrm rot="5400000">
            <a:off x="1270794" y="6093619"/>
            <a:ext cx="10080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>
            <a:extLst>
              <a:ext uri="{FF2B5EF4-FFF2-40B4-BE49-F238E27FC236}">
                <a16:creationId xmlns:a16="http://schemas.microsoft.com/office/drawing/2014/main" id="{434F5F65-D27E-4DE6-9B70-38C3D3DD5960}"/>
              </a:ext>
            </a:extLst>
          </p:cNvPr>
          <p:cNvCxnSpPr/>
          <p:nvPr/>
        </p:nvCxnSpPr>
        <p:spPr>
          <a:xfrm rot="5400000">
            <a:off x="3215482" y="6093619"/>
            <a:ext cx="10080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>
            <a:extLst>
              <a:ext uri="{FF2B5EF4-FFF2-40B4-BE49-F238E27FC236}">
                <a16:creationId xmlns:a16="http://schemas.microsoft.com/office/drawing/2014/main" id="{E997C170-7376-4F8F-A2DF-3886FC1E8363}"/>
              </a:ext>
            </a:extLst>
          </p:cNvPr>
          <p:cNvCxnSpPr/>
          <p:nvPr/>
        </p:nvCxnSpPr>
        <p:spPr>
          <a:xfrm rot="5400000">
            <a:off x="4871244" y="6093619"/>
            <a:ext cx="10080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>
            <a:extLst>
              <a:ext uri="{FF2B5EF4-FFF2-40B4-BE49-F238E27FC236}">
                <a16:creationId xmlns:a16="http://schemas.microsoft.com/office/drawing/2014/main" id="{0B94E54B-C648-4F53-9978-76BBC9547937}"/>
              </a:ext>
            </a:extLst>
          </p:cNvPr>
          <p:cNvCxnSpPr/>
          <p:nvPr/>
        </p:nvCxnSpPr>
        <p:spPr>
          <a:xfrm rot="5400000">
            <a:off x="6815932" y="6093619"/>
            <a:ext cx="10080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34" name="Obrázek 60" descr="student-asking-a-question-md.png">
            <a:extLst>
              <a:ext uri="{FF2B5EF4-FFF2-40B4-BE49-F238E27FC236}">
                <a16:creationId xmlns:a16="http://schemas.microsoft.com/office/drawing/2014/main" id="{B54C7A7F-F686-4628-A1EF-A312D3EBE5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300" y="0"/>
            <a:ext cx="1727200" cy="235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Zaoblený obdélníkový popisek 9">
            <a:extLst>
              <a:ext uri="{FF2B5EF4-FFF2-40B4-BE49-F238E27FC236}">
                <a16:creationId xmlns:a16="http://schemas.microsoft.com/office/drawing/2014/main" id="{B4959172-22BD-46B9-A964-53928B0ED02B}"/>
              </a:ext>
            </a:extLst>
          </p:cNvPr>
          <p:cNvSpPr/>
          <p:nvPr/>
        </p:nvSpPr>
        <p:spPr>
          <a:xfrm>
            <a:off x="2495550" y="549276"/>
            <a:ext cx="2425700" cy="612775"/>
          </a:xfrm>
          <a:prstGeom prst="wedgeRoundRectCallout">
            <a:avLst>
              <a:gd name="adj1" fmla="val 113961"/>
              <a:gd name="adj2" fmla="val -24441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Hnědá krychlička má hmotnost </a:t>
            </a:r>
            <a:r>
              <a:rPr lang="cs-CZ" i="1" dirty="0">
                <a:solidFill>
                  <a:schemeClr val="tx1"/>
                </a:solidFill>
              </a:rPr>
              <a:t>m</a:t>
            </a:r>
            <a:r>
              <a:rPr lang="cs-CZ" dirty="0">
                <a:solidFill>
                  <a:schemeClr val="tx1"/>
                </a:solidFill>
              </a:rPr>
              <a:t> = 7,87 g</a:t>
            </a:r>
          </a:p>
        </p:txBody>
      </p:sp>
      <p:pic>
        <p:nvPicPr>
          <p:cNvPr id="9236" name="Obrázek 61" descr="student-md.png">
            <a:extLst>
              <a:ext uri="{FF2B5EF4-FFF2-40B4-BE49-F238E27FC236}">
                <a16:creationId xmlns:a16="http://schemas.microsoft.com/office/drawing/2014/main" id="{DFC8716B-FCED-4C77-BC2F-A957FBC061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9964" y="1"/>
            <a:ext cx="1584325" cy="229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7" name="Obrázek 62" descr="student-reading-md.png">
            <a:extLst>
              <a:ext uri="{FF2B5EF4-FFF2-40B4-BE49-F238E27FC236}">
                <a16:creationId xmlns:a16="http://schemas.microsoft.com/office/drawing/2014/main" id="{EDFF93DD-01AA-42A9-AAE4-0086070B8F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739" y="2492375"/>
            <a:ext cx="1531937" cy="237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9238" name="Skupina 63">
            <a:extLst>
              <a:ext uri="{FF2B5EF4-FFF2-40B4-BE49-F238E27FC236}">
                <a16:creationId xmlns:a16="http://schemas.microsoft.com/office/drawing/2014/main" id="{20BE8913-4062-4312-9CFE-FEE03531BA94}"/>
              </a:ext>
            </a:extLst>
          </p:cNvPr>
          <p:cNvGrpSpPr>
            <a:grpSpLocks/>
          </p:cNvGrpSpPr>
          <p:nvPr/>
        </p:nvGrpSpPr>
        <p:grpSpPr bwMode="auto">
          <a:xfrm>
            <a:off x="5591175" y="981075"/>
            <a:ext cx="1225550" cy="1079500"/>
            <a:chOff x="6012160" y="3861048"/>
            <a:chExt cx="2232248" cy="2088232"/>
          </a:xfrm>
        </p:grpSpPr>
        <p:sp>
          <p:nvSpPr>
            <p:cNvPr id="65" name="Vývojový diagram: rozhodnutí 64">
              <a:extLst>
                <a:ext uri="{FF2B5EF4-FFF2-40B4-BE49-F238E27FC236}">
                  <a16:creationId xmlns:a16="http://schemas.microsoft.com/office/drawing/2014/main" id="{B4B2E8D6-595B-4352-AA0C-1791B2DE0A4A}"/>
                </a:ext>
              </a:extLst>
            </p:cNvPr>
            <p:cNvSpPr/>
            <p:nvPr/>
          </p:nvSpPr>
          <p:spPr>
            <a:xfrm>
              <a:off x="6229024" y="4220348"/>
              <a:ext cx="1798521" cy="218035"/>
            </a:xfrm>
            <a:prstGeom prst="flowChartDecision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66" name="Rovnoramenný trojúhelník 65">
              <a:extLst>
                <a:ext uri="{FF2B5EF4-FFF2-40B4-BE49-F238E27FC236}">
                  <a16:creationId xmlns:a16="http://schemas.microsoft.com/office/drawing/2014/main" id="{E8F49D28-9291-46E3-9016-7517129E1692}"/>
                </a:ext>
              </a:extLst>
            </p:cNvPr>
            <p:cNvSpPr/>
            <p:nvPr/>
          </p:nvSpPr>
          <p:spPr>
            <a:xfrm>
              <a:off x="7668998" y="4294050"/>
              <a:ext cx="575410" cy="936633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67" name="Rovnoramenný trojúhelník 66">
              <a:extLst>
                <a:ext uri="{FF2B5EF4-FFF2-40B4-BE49-F238E27FC236}">
                  <a16:creationId xmlns:a16="http://schemas.microsoft.com/office/drawing/2014/main" id="{320B8C2A-8BCD-44DB-A888-5578033C0AB1}"/>
                </a:ext>
              </a:extLst>
            </p:cNvPr>
            <p:cNvSpPr/>
            <p:nvPr/>
          </p:nvSpPr>
          <p:spPr>
            <a:xfrm>
              <a:off x="6012160" y="4294050"/>
              <a:ext cx="575412" cy="936633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68" name="Elipsa 67">
              <a:extLst>
                <a:ext uri="{FF2B5EF4-FFF2-40B4-BE49-F238E27FC236}">
                  <a16:creationId xmlns:a16="http://schemas.microsoft.com/office/drawing/2014/main" id="{63945024-E58C-4BBD-A595-E4DF9EFE1CBC}"/>
                </a:ext>
              </a:extLst>
            </p:cNvPr>
            <p:cNvSpPr/>
            <p:nvPr/>
          </p:nvSpPr>
          <p:spPr>
            <a:xfrm>
              <a:off x="6012160" y="5086350"/>
              <a:ext cx="575412" cy="214965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69" name="Elipsa 68">
              <a:extLst>
                <a:ext uri="{FF2B5EF4-FFF2-40B4-BE49-F238E27FC236}">
                  <a16:creationId xmlns:a16="http://schemas.microsoft.com/office/drawing/2014/main" id="{85BDF2FF-AC36-45DB-A9C0-E7AA1BC0A31D}"/>
                </a:ext>
              </a:extLst>
            </p:cNvPr>
            <p:cNvSpPr/>
            <p:nvPr/>
          </p:nvSpPr>
          <p:spPr>
            <a:xfrm>
              <a:off x="7668998" y="5156980"/>
              <a:ext cx="575410" cy="20882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70" name="Rovnoramenný trojúhelník 69">
              <a:extLst>
                <a:ext uri="{FF2B5EF4-FFF2-40B4-BE49-F238E27FC236}">
                  <a16:creationId xmlns:a16="http://schemas.microsoft.com/office/drawing/2014/main" id="{A11C4A4B-2EF4-4101-99D3-D4183E04C18B}"/>
                </a:ext>
              </a:extLst>
            </p:cNvPr>
            <p:cNvSpPr/>
            <p:nvPr/>
          </p:nvSpPr>
          <p:spPr>
            <a:xfrm>
              <a:off x="6876723" y="3931680"/>
              <a:ext cx="430835" cy="1728932"/>
            </a:xfrm>
            <a:prstGeom prst="triangl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71" name="Elipsa 70">
              <a:extLst>
                <a:ext uri="{FF2B5EF4-FFF2-40B4-BE49-F238E27FC236}">
                  <a16:creationId xmlns:a16="http://schemas.microsoft.com/office/drawing/2014/main" id="{D459967B-4F88-4EEC-9813-DD3D6BAEB5FB}"/>
                </a:ext>
              </a:extLst>
            </p:cNvPr>
            <p:cNvSpPr/>
            <p:nvPr/>
          </p:nvSpPr>
          <p:spPr>
            <a:xfrm>
              <a:off x="6804435" y="5516280"/>
              <a:ext cx="647699" cy="218035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72" name="Krychle 71">
              <a:extLst>
                <a:ext uri="{FF2B5EF4-FFF2-40B4-BE49-F238E27FC236}">
                  <a16:creationId xmlns:a16="http://schemas.microsoft.com/office/drawing/2014/main" id="{7AB0CA6C-CF95-48A9-B1B4-A8EDC3B3039B}"/>
                </a:ext>
              </a:extLst>
            </p:cNvPr>
            <p:cNvSpPr/>
            <p:nvPr/>
          </p:nvSpPr>
          <p:spPr>
            <a:xfrm>
              <a:off x="6229024" y="5589982"/>
              <a:ext cx="1792738" cy="288667"/>
            </a:xfrm>
            <a:prstGeom prst="cub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cxnSp>
          <p:nvCxnSpPr>
            <p:cNvPr id="73" name="Přímá spojovací čára 72">
              <a:extLst>
                <a:ext uri="{FF2B5EF4-FFF2-40B4-BE49-F238E27FC236}">
                  <a16:creationId xmlns:a16="http://schemas.microsoft.com/office/drawing/2014/main" id="{9BE88738-152E-4EEE-B5E2-4E2D3F9E953A}"/>
                </a:ext>
              </a:extLst>
            </p:cNvPr>
            <p:cNvCxnSpPr>
              <a:stCxn id="67" idx="0"/>
              <a:endCxn id="68" idx="4"/>
            </p:cNvCxnSpPr>
            <p:nvPr/>
          </p:nvCxnSpPr>
          <p:spPr>
            <a:xfrm>
              <a:off x="6301311" y="4294050"/>
              <a:ext cx="0" cy="100726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ovací čára 73">
              <a:extLst>
                <a:ext uri="{FF2B5EF4-FFF2-40B4-BE49-F238E27FC236}">
                  <a16:creationId xmlns:a16="http://schemas.microsoft.com/office/drawing/2014/main" id="{62D2F6AF-983D-436F-BE6C-C9CB9E819C45}"/>
                </a:ext>
              </a:extLst>
            </p:cNvPr>
            <p:cNvCxnSpPr/>
            <p:nvPr/>
          </p:nvCxnSpPr>
          <p:spPr>
            <a:xfrm>
              <a:off x="7955257" y="4364680"/>
              <a:ext cx="0" cy="100726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5" name="Elipsa 74">
              <a:extLst>
                <a:ext uri="{FF2B5EF4-FFF2-40B4-BE49-F238E27FC236}">
                  <a16:creationId xmlns:a16="http://schemas.microsoft.com/office/drawing/2014/main" id="{834D2626-E629-4102-A477-5CEA519C1601}"/>
                </a:ext>
              </a:extLst>
            </p:cNvPr>
            <p:cNvSpPr/>
            <p:nvPr/>
          </p:nvSpPr>
          <p:spPr>
            <a:xfrm>
              <a:off x="7741285" y="5734315"/>
              <a:ext cx="286261" cy="214965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76" name="Elipsa 75">
              <a:extLst>
                <a:ext uri="{FF2B5EF4-FFF2-40B4-BE49-F238E27FC236}">
                  <a16:creationId xmlns:a16="http://schemas.microsoft.com/office/drawing/2014/main" id="{3D3ECE96-D8C9-471F-BCFB-CB07AAE96EED}"/>
                </a:ext>
              </a:extLst>
            </p:cNvPr>
            <p:cNvSpPr/>
            <p:nvPr/>
          </p:nvSpPr>
          <p:spPr>
            <a:xfrm>
              <a:off x="6229024" y="5734315"/>
              <a:ext cx="286259" cy="214965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77" name="Elipsa 76">
              <a:extLst>
                <a:ext uri="{FF2B5EF4-FFF2-40B4-BE49-F238E27FC236}">
                  <a16:creationId xmlns:a16="http://schemas.microsoft.com/office/drawing/2014/main" id="{BF44E060-CEB9-4428-B6CD-6A4CAC42A02B}"/>
                </a:ext>
              </a:extLst>
            </p:cNvPr>
            <p:cNvSpPr/>
            <p:nvPr/>
          </p:nvSpPr>
          <p:spPr>
            <a:xfrm>
              <a:off x="6949010" y="3861048"/>
              <a:ext cx="286261" cy="214965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</p:grpSp>
      <p:grpSp>
        <p:nvGrpSpPr>
          <p:cNvPr id="9239" name="Skupina 59">
            <a:extLst>
              <a:ext uri="{FF2B5EF4-FFF2-40B4-BE49-F238E27FC236}">
                <a16:creationId xmlns:a16="http://schemas.microsoft.com/office/drawing/2014/main" id="{A05860C1-8994-4781-9006-D1B11BB6419C}"/>
              </a:ext>
            </a:extLst>
          </p:cNvPr>
          <p:cNvGrpSpPr>
            <a:grpSpLocks/>
          </p:cNvGrpSpPr>
          <p:nvPr/>
        </p:nvGrpSpPr>
        <p:grpSpPr bwMode="auto">
          <a:xfrm>
            <a:off x="5735638" y="3573463"/>
            <a:ext cx="1223962" cy="1079500"/>
            <a:chOff x="6012160" y="3861048"/>
            <a:chExt cx="2232248" cy="2088232"/>
          </a:xfrm>
        </p:grpSpPr>
        <p:sp>
          <p:nvSpPr>
            <p:cNvPr id="44" name="Vývojový diagram: rozhodnutí 43">
              <a:extLst>
                <a:ext uri="{FF2B5EF4-FFF2-40B4-BE49-F238E27FC236}">
                  <a16:creationId xmlns:a16="http://schemas.microsoft.com/office/drawing/2014/main" id="{271B55C0-75B5-49A6-8B31-97CB81E0E9DA}"/>
                </a:ext>
              </a:extLst>
            </p:cNvPr>
            <p:cNvSpPr/>
            <p:nvPr/>
          </p:nvSpPr>
          <p:spPr>
            <a:xfrm>
              <a:off x="6229304" y="4220346"/>
              <a:ext cx="1797960" cy="218037"/>
            </a:xfrm>
            <a:prstGeom prst="flowChartDecision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45" name="Rovnoramenný trojúhelník 44">
              <a:extLst>
                <a:ext uri="{FF2B5EF4-FFF2-40B4-BE49-F238E27FC236}">
                  <a16:creationId xmlns:a16="http://schemas.microsoft.com/office/drawing/2014/main" id="{44746AA2-6549-46D8-A211-1FDDD166154A}"/>
                </a:ext>
              </a:extLst>
            </p:cNvPr>
            <p:cNvSpPr/>
            <p:nvPr/>
          </p:nvSpPr>
          <p:spPr>
            <a:xfrm>
              <a:off x="7668251" y="4294048"/>
              <a:ext cx="576157" cy="936634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46" name="Rovnoramenný trojúhelník 45">
              <a:extLst>
                <a:ext uri="{FF2B5EF4-FFF2-40B4-BE49-F238E27FC236}">
                  <a16:creationId xmlns:a16="http://schemas.microsoft.com/office/drawing/2014/main" id="{258F4730-13D7-4806-9F16-B5D27EB37C33}"/>
                </a:ext>
              </a:extLst>
            </p:cNvPr>
            <p:cNvSpPr/>
            <p:nvPr/>
          </p:nvSpPr>
          <p:spPr>
            <a:xfrm>
              <a:off x="6012160" y="4294048"/>
              <a:ext cx="576157" cy="936634"/>
            </a:xfrm>
            <a:prstGeom prst="triangl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47" name="Elipsa 46">
              <a:extLst>
                <a:ext uri="{FF2B5EF4-FFF2-40B4-BE49-F238E27FC236}">
                  <a16:creationId xmlns:a16="http://schemas.microsoft.com/office/drawing/2014/main" id="{68E1D58C-BBAF-4541-ADD0-1E84E6626417}"/>
                </a:ext>
              </a:extLst>
            </p:cNvPr>
            <p:cNvSpPr/>
            <p:nvPr/>
          </p:nvSpPr>
          <p:spPr>
            <a:xfrm>
              <a:off x="6012160" y="5086348"/>
              <a:ext cx="576157" cy="214965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48" name="Elipsa 47">
              <a:extLst>
                <a:ext uri="{FF2B5EF4-FFF2-40B4-BE49-F238E27FC236}">
                  <a16:creationId xmlns:a16="http://schemas.microsoft.com/office/drawing/2014/main" id="{382A2688-0426-49A3-BE80-F49E7BFD00D1}"/>
                </a:ext>
              </a:extLst>
            </p:cNvPr>
            <p:cNvSpPr/>
            <p:nvPr/>
          </p:nvSpPr>
          <p:spPr>
            <a:xfrm>
              <a:off x="7668251" y="5156980"/>
              <a:ext cx="576157" cy="20882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49" name="Rovnoramenný trojúhelník 48">
              <a:extLst>
                <a:ext uri="{FF2B5EF4-FFF2-40B4-BE49-F238E27FC236}">
                  <a16:creationId xmlns:a16="http://schemas.microsoft.com/office/drawing/2014/main" id="{C8298502-C876-4B2E-9D47-8B09931AEFDC}"/>
                </a:ext>
              </a:extLst>
            </p:cNvPr>
            <p:cNvSpPr/>
            <p:nvPr/>
          </p:nvSpPr>
          <p:spPr>
            <a:xfrm>
              <a:off x="6874949" y="3931678"/>
              <a:ext cx="434290" cy="1728934"/>
            </a:xfrm>
            <a:prstGeom prst="triangl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50" name="Elipsa 49">
              <a:extLst>
                <a:ext uri="{FF2B5EF4-FFF2-40B4-BE49-F238E27FC236}">
                  <a16:creationId xmlns:a16="http://schemas.microsoft.com/office/drawing/2014/main" id="{BFA2A5CA-FB07-40A8-9B53-D88769B13FA0}"/>
                </a:ext>
              </a:extLst>
            </p:cNvPr>
            <p:cNvSpPr/>
            <p:nvPr/>
          </p:nvSpPr>
          <p:spPr>
            <a:xfrm>
              <a:off x="6805462" y="5516278"/>
              <a:ext cx="645643" cy="21803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51" name="Krychle 50">
              <a:extLst>
                <a:ext uri="{FF2B5EF4-FFF2-40B4-BE49-F238E27FC236}">
                  <a16:creationId xmlns:a16="http://schemas.microsoft.com/office/drawing/2014/main" id="{36B6B430-2301-4A4B-BCC7-817230A02268}"/>
                </a:ext>
              </a:extLst>
            </p:cNvPr>
            <p:cNvSpPr/>
            <p:nvPr/>
          </p:nvSpPr>
          <p:spPr>
            <a:xfrm>
              <a:off x="6229304" y="5589980"/>
              <a:ext cx="1792170" cy="288667"/>
            </a:xfrm>
            <a:prstGeom prst="cub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cxnSp>
          <p:nvCxnSpPr>
            <p:cNvPr id="53" name="Přímá spojovací čára 52">
              <a:extLst>
                <a:ext uri="{FF2B5EF4-FFF2-40B4-BE49-F238E27FC236}">
                  <a16:creationId xmlns:a16="http://schemas.microsoft.com/office/drawing/2014/main" id="{3BC96892-4DA8-40DD-AB41-D0F612A7A560}"/>
                </a:ext>
              </a:extLst>
            </p:cNvPr>
            <p:cNvCxnSpPr>
              <a:stCxn id="46" idx="0"/>
              <a:endCxn id="47" idx="4"/>
            </p:cNvCxnSpPr>
            <p:nvPr/>
          </p:nvCxnSpPr>
          <p:spPr>
            <a:xfrm>
              <a:off x="6298790" y="4294048"/>
              <a:ext cx="0" cy="100726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ovací čára 54">
              <a:extLst>
                <a:ext uri="{FF2B5EF4-FFF2-40B4-BE49-F238E27FC236}">
                  <a16:creationId xmlns:a16="http://schemas.microsoft.com/office/drawing/2014/main" id="{ECF7F9AB-DA64-4B6B-8AD7-82177AF61DE5}"/>
                </a:ext>
              </a:extLst>
            </p:cNvPr>
            <p:cNvCxnSpPr/>
            <p:nvPr/>
          </p:nvCxnSpPr>
          <p:spPr>
            <a:xfrm>
              <a:off x="7957778" y="4364680"/>
              <a:ext cx="0" cy="100726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Elipsa 56">
              <a:extLst>
                <a:ext uri="{FF2B5EF4-FFF2-40B4-BE49-F238E27FC236}">
                  <a16:creationId xmlns:a16="http://schemas.microsoft.com/office/drawing/2014/main" id="{76218163-8ABC-4416-8881-2C56E1F7FF49}"/>
                </a:ext>
              </a:extLst>
            </p:cNvPr>
            <p:cNvSpPr/>
            <p:nvPr/>
          </p:nvSpPr>
          <p:spPr>
            <a:xfrm>
              <a:off x="7740632" y="5734315"/>
              <a:ext cx="286632" cy="214965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58" name="Elipsa 57">
              <a:extLst>
                <a:ext uri="{FF2B5EF4-FFF2-40B4-BE49-F238E27FC236}">
                  <a16:creationId xmlns:a16="http://schemas.microsoft.com/office/drawing/2014/main" id="{333C3F00-1CDB-43D3-AA28-58A6949ECBC6}"/>
                </a:ext>
              </a:extLst>
            </p:cNvPr>
            <p:cNvSpPr/>
            <p:nvPr/>
          </p:nvSpPr>
          <p:spPr>
            <a:xfrm>
              <a:off x="6229304" y="5734315"/>
              <a:ext cx="286632" cy="214965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  <p:sp>
          <p:nvSpPr>
            <p:cNvPr id="59" name="Elipsa 58">
              <a:extLst>
                <a:ext uri="{FF2B5EF4-FFF2-40B4-BE49-F238E27FC236}">
                  <a16:creationId xmlns:a16="http://schemas.microsoft.com/office/drawing/2014/main" id="{9ACDF51E-50ED-46D7-8AA2-6273F0A66284}"/>
                </a:ext>
              </a:extLst>
            </p:cNvPr>
            <p:cNvSpPr/>
            <p:nvPr/>
          </p:nvSpPr>
          <p:spPr>
            <a:xfrm>
              <a:off x="6947330" y="3861048"/>
              <a:ext cx="289526" cy="214965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/>
            </a:p>
          </p:txBody>
        </p:sp>
      </p:grpSp>
      <p:sp>
        <p:nvSpPr>
          <p:cNvPr id="13" name="Zaoblený obdélníkový popisek 12">
            <a:extLst>
              <a:ext uri="{FF2B5EF4-FFF2-40B4-BE49-F238E27FC236}">
                <a16:creationId xmlns:a16="http://schemas.microsoft.com/office/drawing/2014/main" id="{66C07549-F0B9-4287-A620-7AF0327005D8}"/>
              </a:ext>
            </a:extLst>
          </p:cNvPr>
          <p:cNvSpPr/>
          <p:nvPr/>
        </p:nvSpPr>
        <p:spPr>
          <a:xfrm>
            <a:off x="2279650" y="2781301"/>
            <a:ext cx="2628900" cy="612775"/>
          </a:xfrm>
          <a:prstGeom prst="wedgeRoundRectCallout">
            <a:avLst>
              <a:gd name="adj1" fmla="val 104985"/>
              <a:gd name="adj2" fmla="val 40183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Ta má hmotnost </a:t>
            </a:r>
            <a:r>
              <a:rPr lang="cs-CZ" i="1" dirty="0">
                <a:solidFill>
                  <a:schemeClr val="tx1"/>
                </a:solidFill>
              </a:rPr>
              <a:t>m </a:t>
            </a:r>
            <a:r>
              <a:rPr lang="cs-CZ" dirty="0">
                <a:solidFill>
                  <a:schemeClr val="tx1"/>
                </a:solidFill>
              </a:rPr>
              <a:t>= 2,7g</a:t>
            </a:r>
          </a:p>
        </p:txBody>
      </p:sp>
      <p:pic>
        <p:nvPicPr>
          <p:cNvPr id="9241" name="Obrázek 77" descr="student-writing-md.png">
            <a:extLst>
              <a:ext uri="{FF2B5EF4-FFF2-40B4-BE49-F238E27FC236}">
                <a16:creationId xmlns:a16="http://schemas.microsoft.com/office/drawing/2014/main" id="{1DF786F8-8BD4-4AE2-90E8-10718F9DF19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751" y="2708276"/>
            <a:ext cx="1368425" cy="209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2" name="Zaoblený obdélníkový popisek 41">
            <a:extLst>
              <a:ext uri="{FF2B5EF4-FFF2-40B4-BE49-F238E27FC236}">
                <a16:creationId xmlns:a16="http://schemas.microsoft.com/office/drawing/2014/main" id="{A1719D0A-C55D-4A0F-93ED-3FAFCC89C79C}"/>
              </a:ext>
            </a:extLst>
          </p:cNvPr>
          <p:cNvSpPr/>
          <p:nvPr/>
        </p:nvSpPr>
        <p:spPr>
          <a:xfrm>
            <a:off x="7464425" y="5157789"/>
            <a:ext cx="2952750" cy="828675"/>
          </a:xfrm>
          <a:prstGeom prst="wedgeRoundRectCallout">
            <a:avLst>
              <a:gd name="adj1" fmla="val 27492"/>
              <a:gd name="adj2" fmla="val -257163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Víte , co by mne zajímalo?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Z jaké látky jsou ty krychličky?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15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45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75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85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195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20500"/>
                            </p:stCondLst>
                            <p:childTnLst>
                              <p:par>
                                <p:cTn id="5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21500"/>
                            </p:stCondLst>
                            <p:childTnLst>
                              <p:par>
                                <p:cTn id="5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22500"/>
                            </p:stCondLst>
                            <p:childTnLst>
                              <p:par>
                                <p:cTn id="6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23500"/>
                            </p:stCondLst>
                            <p:childTnLst>
                              <p:par>
                                <p:cTn id="7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3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4" grpId="0"/>
      <p:bldP spid="15" grpId="0"/>
      <p:bldP spid="23" grpId="0"/>
      <p:bldP spid="10" grpId="0" animBg="1"/>
      <p:bldP spid="13" grpId="0" animBg="1"/>
      <p:bldP spid="4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>
            <a:extLst>
              <a:ext uri="{FF2B5EF4-FFF2-40B4-BE49-F238E27FC236}">
                <a16:creationId xmlns:a16="http://schemas.microsoft.com/office/drawing/2014/main" id="{7D9DCE76-31A3-41EF-869F-26380CCE00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8328" y="2908695"/>
            <a:ext cx="581979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A to je ten správný dotaz!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Z jaké látky jsou zhotoveny tyto 2 krychličky ?</a:t>
            </a:r>
          </a:p>
        </p:txBody>
      </p:sp>
      <p:grpSp>
        <p:nvGrpSpPr>
          <p:cNvPr id="2" name="Skupina 16">
            <a:extLst>
              <a:ext uri="{FF2B5EF4-FFF2-40B4-BE49-F238E27FC236}">
                <a16:creationId xmlns:a16="http://schemas.microsoft.com/office/drawing/2014/main" id="{4A0A0105-1AEC-4322-A879-2659CA7B0753}"/>
              </a:ext>
            </a:extLst>
          </p:cNvPr>
          <p:cNvGrpSpPr>
            <a:grpSpLocks/>
          </p:cNvGrpSpPr>
          <p:nvPr/>
        </p:nvGrpSpPr>
        <p:grpSpPr bwMode="auto">
          <a:xfrm>
            <a:off x="705243" y="5619751"/>
            <a:ext cx="10211286" cy="1200329"/>
            <a:chOff x="-819079" y="5619980"/>
            <a:chExt cx="8280400" cy="1200020"/>
          </a:xfrm>
        </p:grpSpPr>
        <p:sp>
          <p:nvSpPr>
            <p:cNvPr id="10251" name="TextovéPole 8">
              <a:extLst>
                <a:ext uri="{FF2B5EF4-FFF2-40B4-BE49-F238E27FC236}">
                  <a16:creationId xmlns:a16="http://schemas.microsoft.com/office/drawing/2014/main" id="{3EDFCEB9-3EBD-424F-86D7-46583EEFF21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819079" y="5619980"/>
              <a:ext cx="8280400" cy="12000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400" dirty="0">
                  <a:solidFill>
                    <a:srgbClr val="FF0000"/>
                  </a:solidFill>
                </a:rPr>
                <a:t>Určíme to podle hustoty dané látky.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400" dirty="0">
                  <a:solidFill>
                    <a:srgbClr val="FF0000"/>
                  </a:solidFill>
                </a:rPr>
                <a:t>Hustota dané látky je určena hmotností tělesa o objemu 1 cm</a:t>
              </a:r>
              <a:r>
                <a:rPr lang="cs-CZ" altLang="cs-CZ" sz="2400" baseline="30000" dirty="0">
                  <a:solidFill>
                    <a:srgbClr val="FF0000"/>
                  </a:solidFill>
                </a:rPr>
                <a:t> </a:t>
              </a:r>
              <a:r>
                <a:rPr lang="cs-CZ" altLang="cs-CZ" sz="2400" dirty="0">
                  <a:solidFill>
                    <a:srgbClr val="FF0000"/>
                  </a:solidFill>
                </a:rPr>
                <a:t>  z této látky. </a:t>
              </a:r>
            </a:p>
          </p:txBody>
        </p:sp>
        <p:sp>
          <p:nvSpPr>
            <p:cNvPr id="10252" name="TextovéPole 9">
              <a:extLst>
                <a:ext uri="{FF2B5EF4-FFF2-40B4-BE49-F238E27FC236}">
                  <a16:creationId xmlns:a16="http://schemas.microsoft.com/office/drawing/2014/main" id="{E3FC012C-7CFA-4139-AE9D-475B957099F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flipH="1">
              <a:off x="5271199" y="5943062"/>
              <a:ext cx="144016" cy="2769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 dirty="0">
                  <a:solidFill>
                    <a:srgbClr val="FF0000"/>
                  </a:solidFill>
                </a:rPr>
                <a:t>3</a:t>
              </a:r>
              <a:r>
                <a:rPr lang="cs-CZ" altLang="cs-CZ" sz="1200" dirty="0"/>
                <a:t> </a:t>
              </a:r>
            </a:p>
          </p:txBody>
        </p:sp>
      </p:grpSp>
      <p:pic>
        <p:nvPicPr>
          <p:cNvPr id="10244" name="Obrázek 12" descr="student-asking-a-question-md.png">
            <a:extLst>
              <a:ext uri="{FF2B5EF4-FFF2-40B4-BE49-F238E27FC236}">
                <a16:creationId xmlns:a16="http://schemas.microsoft.com/office/drawing/2014/main" id="{56A69473-15D8-4DC2-8770-33F9C61FA9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839" y="476251"/>
            <a:ext cx="1481137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aoblený obdélníkový popisek 10">
            <a:extLst>
              <a:ext uri="{FF2B5EF4-FFF2-40B4-BE49-F238E27FC236}">
                <a16:creationId xmlns:a16="http://schemas.microsoft.com/office/drawing/2014/main" id="{FA41F8CC-5A61-45BF-A9A9-FDE4878E5FEB}"/>
              </a:ext>
            </a:extLst>
          </p:cNvPr>
          <p:cNvSpPr/>
          <p:nvPr/>
        </p:nvSpPr>
        <p:spPr>
          <a:xfrm>
            <a:off x="2424113" y="620714"/>
            <a:ext cx="1922462" cy="612775"/>
          </a:xfrm>
          <a:prstGeom prst="wedgeRoundRectCallout">
            <a:avLst>
              <a:gd name="adj1" fmla="val 142377"/>
              <a:gd name="adj2" fmla="val 38077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 proto jsme vážili?</a:t>
            </a:r>
          </a:p>
        </p:txBody>
      </p:sp>
      <p:pic>
        <p:nvPicPr>
          <p:cNvPr id="10246" name="Obrázek 13" descr="student-md.png">
            <a:extLst>
              <a:ext uri="{FF2B5EF4-FFF2-40B4-BE49-F238E27FC236}">
                <a16:creationId xmlns:a16="http://schemas.microsoft.com/office/drawing/2014/main" id="{A49AD73A-2042-4442-A7E2-71B386C23A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549276"/>
            <a:ext cx="1590675" cy="230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Zaoblený obdélníkový popisek 11">
            <a:extLst>
              <a:ext uri="{FF2B5EF4-FFF2-40B4-BE49-F238E27FC236}">
                <a16:creationId xmlns:a16="http://schemas.microsoft.com/office/drawing/2014/main" id="{93146217-B785-42E1-ABAA-6F1661C98E7A}"/>
              </a:ext>
            </a:extLst>
          </p:cNvPr>
          <p:cNvSpPr/>
          <p:nvPr/>
        </p:nvSpPr>
        <p:spPr>
          <a:xfrm>
            <a:off x="7032626" y="620713"/>
            <a:ext cx="1851025" cy="901700"/>
          </a:xfrm>
          <a:prstGeom prst="wedgeRoundRectCallout">
            <a:avLst>
              <a:gd name="adj1" fmla="val 101856"/>
              <a:gd name="adj2" fmla="val 26462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 počítali objem?</a:t>
            </a:r>
          </a:p>
        </p:txBody>
      </p:sp>
      <p:pic>
        <p:nvPicPr>
          <p:cNvPr id="10248" name="Obrázek 14" descr="student-reading-md.png">
            <a:extLst>
              <a:ext uri="{FF2B5EF4-FFF2-40B4-BE49-F238E27FC236}">
                <a16:creationId xmlns:a16="http://schemas.microsoft.com/office/drawing/2014/main" id="{BEFFEE0D-E819-42A8-A65A-40FD5BD915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7049" y="3603627"/>
            <a:ext cx="1238250" cy="191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9" name="Obrázek 15" descr="student-writing-md.png">
            <a:extLst>
              <a:ext uri="{FF2B5EF4-FFF2-40B4-BE49-F238E27FC236}">
                <a16:creationId xmlns:a16="http://schemas.microsoft.com/office/drawing/2014/main" id="{81217179-A523-4065-BD24-668617D9AC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8" y="3213100"/>
            <a:ext cx="1268412" cy="194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aoblený obdélníkový popisek 7">
            <a:extLst>
              <a:ext uri="{FF2B5EF4-FFF2-40B4-BE49-F238E27FC236}">
                <a16:creationId xmlns:a16="http://schemas.microsoft.com/office/drawing/2014/main" id="{25230EE4-FBDB-46B9-93A2-B8BC0376AF0F}"/>
              </a:ext>
            </a:extLst>
          </p:cNvPr>
          <p:cNvSpPr/>
          <p:nvPr/>
        </p:nvSpPr>
        <p:spPr>
          <a:xfrm>
            <a:off x="5087939" y="2565401"/>
            <a:ext cx="2427287" cy="576263"/>
          </a:xfrm>
          <a:prstGeom prst="wedgeRoundRectCallout">
            <a:avLst>
              <a:gd name="adj1" fmla="val 134234"/>
              <a:gd name="adj2" fmla="val 176522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 jak to zjistíme?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 animBg="1"/>
      <p:bldP spid="12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>
            <a:extLst>
              <a:ext uri="{FF2B5EF4-FFF2-40B4-BE49-F238E27FC236}">
                <a16:creationId xmlns:a16="http://schemas.microsoft.com/office/drawing/2014/main" id="{48025413-22C9-4642-940A-020E96E0A2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5291" y="572433"/>
            <a:ext cx="557120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Hustotu látky, ze které je zhotoveno nějaké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těleso, vypočítáme tak, že hmotnost tělesa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dělíme jeho objemem.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D20A8062-5880-4960-9831-FC28BA4A82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3269" y="1882300"/>
            <a:ext cx="4737644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Ano , to je fyzikální veličina, značí se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řeckým písmenem ró a vypočítá se:</a:t>
            </a:r>
          </a:p>
        </p:txBody>
      </p:sp>
      <p:grpSp>
        <p:nvGrpSpPr>
          <p:cNvPr id="2" name="Skupina 41">
            <a:extLst>
              <a:ext uri="{FF2B5EF4-FFF2-40B4-BE49-F238E27FC236}">
                <a16:creationId xmlns:a16="http://schemas.microsoft.com/office/drawing/2014/main" id="{5150CBD0-6253-415D-AE42-BDB9DE0333C5}"/>
              </a:ext>
            </a:extLst>
          </p:cNvPr>
          <p:cNvGrpSpPr>
            <a:grpSpLocks/>
          </p:cNvGrpSpPr>
          <p:nvPr/>
        </p:nvGrpSpPr>
        <p:grpSpPr bwMode="auto">
          <a:xfrm>
            <a:off x="418398" y="2813075"/>
            <a:ext cx="2618858" cy="893878"/>
            <a:chOff x="539552" y="2924944"/>
            <a:chExt cx="2618432" cy="893535"/>
          </a:xfrm>
        </p:grpSpPr>
        <p:sp>
          <p:nvSpPr>
            <p:cNvPr id="11311" name="Obdélník 9">
              <a:extLst>
                <a:ext uri="{FF2B5EF4-FFF2-40B4-BE49-F238E27FC236}">
                  <a16:creationId xmlns:a16="http://schemas.microsoft.com/office/drawing/2014/main" id="{F95D8E76-64E6-4F9A-B72A-8C2D52DE61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5576" y="2924944"/>
              <a:ext cx="1256870" cy="4614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800" dirty="0"/>
                <a:t>  </a:t>
              </a:r>
              <a:r>
                <a:rPr lang="cs-CZ" altLang="cs-CZ" sz="2400" dirty="0">
                  <a:solidFill>
                    <a:srgbClr val="FF0000"/>
                  </a:solidFill>
                </a:rPr>
                <a:t>=  </a:t>
              </a:r>
              <a:r>
                <a:rPr lang="cs-CZ" altLang="cs-CZ" sz="2400" i="1" dirty="0">
                  <a:solidFill>
                    <a:srgbClr val="FF0000"/>
                  </a:solidFill>
                </a:rPr>
                <a:t>m</a:t>
              </a:r>
              <a:r>
                <a:rPr lang="cs-CZ" altLang="cs-CZ" sz="2400" dirty="0">
                  <a:solidFill>
                    <a:srgbClr val="FF0000"/>
                  </a:solidFill>
                </a:rPr>
                <a:t> /</a:t>
              </a:r>
              <a:r>
                <a:rPr lang="cs-CZ" altLang="cs-CZ" sz="2400" i="1" dirty="0">
                  <a:solidFill>
                    <a:srgbClr val="FF0000"/>
                  </a:solidFill>
                </a:rPr>
                <a:t> V</a:t>
              </a:r>
              <a:endParaRPr lang="el-GR" altLang="cs-CZ" sz="2400" i="1" dirty="0">
                <a:solidFill>
                  <a:srgbClr val="FF0000"/>
                </a:solidFill>
              </a:endParaRPr>
            </a:p>
          </p:txBody>
        </p:sp>
        <p:sp>
          <p:nvSpPr>
            <p:cNvPr id="11312" name="Obdélník 13">
              <a:extLst>
                <a:ext uri="{FF2B5EF4-FFF2-40B4-BE49-F238E27FC236}">
                  <a16:creationId xmlns:a16="http://schemas.microsoft.com/office/drawing/2014/main" id="{57F139ED-FD23-4A1B-AA7D-8BAE59AA18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1560" y="2924944"/>
              <a:ext cx="341704" cy="4614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l-GR" altLang="cs-CZ" sz="2400" dirty="0">
                  <a:solidFill>
                    <a:srgbClr val="FF0000"/>
                  </a:solidFill>
                </a:rPr>
                <a:t>ρ</a:t>
              </a:r>
            </a:p>
          </p:txBody>
        </p:sp>
        <p:grpSp>
          <p:nvGrpSpPr>
            <p:cNvPr id="11313" name="Skupina 40">
              <a:extLst>
                <a:ext uri="{FF2B5EF4-FFF2-40B4-BE49-F238E27FC236}">
                  <a16:creationId xmlns:a16="http://schemas.microsoft.com/office/drawing/2014/main" id="{9CA130C9-E05B-4D40-8CE5-050A92624C2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39552" y="3314621"/>
              <a:ext cx="2618432" cy="503858"/>
              <a:chOff x="539552" y="3314621"/>
              <a:chExt cx="2618432" cy="503858"/>
            </a:xfrm>
          </p:grpSpPr>
          <p:sp>
            <p:nvSpPr>
              <p:cNvPr id="11314" name="TextovéPole 14">
                <a:extLst>
                  <a:ext uri="{FF2B5EF4-FFF2-40B4-BE49-F238E27FC236}">
                    <a16:creationId xmlns:a16="http://schemas.microsoft.com/office/drawing/2014/main" id="{8BD3EDF8-6EA4-43E2-A475-3191EB3798F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39552" y="3356992"/>
                <a:ext cx="2618432" cy="4614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cs-CZ" altLang="cs-CZ" sz="2400" dirty="0">
                    <a:solidFill>
                      <a:srgbClr val="FF0000"/>
                    </a:solidFill>
                  </a:rPr>
                  <a:t>Jednotkou je g / cm</a:t>
                </a:r>
              </a:p>
            </p:txBody>
          </p:sp>
          <p:sp>
            <p:nvSpPr>
              <p:cNvPr id="11315" name="TextovéPole 15">
                <a:extLst>
                  <a:ext uri="{FF2B5EF4-FFF2-40B4-BE49-F238E27FC236}">
                    <a16:creationId xmlns:a16="http://schemas.microsoft.com/office/drawing/2014/main" id="{6D24F119-7090-4012-AC78-842E1455394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894770" y="3314621"/>
                <a:ext cx="263214" cy="27699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cs-CZ" altLang="cs-CZ" sz="1200" dirty="0">
                    <a:solidFill>
                      <a:srgbClr val="FF0000"/>
                    </a:solidFill>
                  </a:rPr>
                  <a:t>3</a:t>
                </a:r>
              </a:p>
            </p:txBody>
          </p:sp>
        </p:grpSp>
      </p:grpSp>
      <p:grpSp>
        <p:nvGrpSpPr>
          <p:cNvPr id="4" name="Skupina 75">
            <a:extLst>
              <a:ext uri="{FF2B5EF4-FFF2-40B4-BE49-F238E27FC236}">
                <a16:creationId xmlns:a16="http://schemas.microsoft.com/office/drawing/2014/main" id="{CC356E24-2CF9-47BF-A037-5C2F92125A88}"/>
              </a:ext>
            </a:extLst>
          </p:cNvPr>
          <p:cNvGrpSpPr>
            <a:grpSpLocks/>
          </p:cNvGrpSpPr>
          <p:nvPr/>
        </p:nvGrpSpPr>
        <p:grpSpPr bwMode="auto">
          <a:xfrm>
            <a:off x="1524000" y="4941888"/>
            <a:ext cx="9144000" cy="1008062"/>
            <a:chOff x="0" y="4941168"/>
            <a:chExt cx="9144000" cy="1008112"/>
          </a:xfrm>
        </p:grpSpPr>
        <p:sp>
          <p:nvSpPr>
            <p:cNvPr id="11276" name="Obdélník 11">
              <a:extLst>
                <a:ext uri="{FF2B5EF4-FFF2-40B4-BE49-F238E27FC236}">
                  <a16:creationId xmlns:a16="http://schemas.microsoft.com/office/drawing/2014/main" id="{800CB14D-DF2A-4F05-B315-50EA99991C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80112" y="5517232"/>
              <a:ext cx="30168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l-GR" altLang="cs-CZ" sz="1800">
                  <a:solidFill>
                    <a:srgbClr val="FF0000"/>
                  </a:solidFill>
                </a:rPr>
                <a:t>ρ</a:t>
              </a:r>
            </a:p>
          </p:txBody>
        </p:sp>
        <p:sp>
          <p:nvSpPr>
            <p:cNvPr id="11277" name="Obdélník 12">
              <a:extLst>
                <a:ext uri="{FF2B5EF4-FFF2-40B4-BE49-F238E27FC236}">
                  <a16:creationId xmlns:a16="http://schemas.microsoft.com/office/drawing/2014/main" id="{72F7E1A2-BE1A-413E-A561-28446C0533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80112" y="5013176"/>
              <a:ext cx="30168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l-GR" altLang="cs-CZ" sz="1800">
                  <a:solidFill>
                    <a:srgbClr val="FF0000"/>
                  </a:solidFill>
                </a:rPr>
                <a:t>ρ</a:t>
              </a:r>
            </a:p>
          </p:txBody>
        </p:sp>
        <p:grpSp>
          <p:nvGrpSpPr>
            <p:cNvPr id="11278" name="Skupina 39">
              <a:extLst>
                <a:ext uri="{FF2B5EF4-FFF2-40B4-BE49-F238E27FC236}">
                  <a16:creationId xmlns:a16="http://schemas.microsoft.com/office/drawing/2014/main" id="{A1D87747-38D5-4047-92E5-6BAD2088E71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4941168"/>
              <a:ext cx="5544616" cy="1008112"/>
              <a:chOff x="251520" y="5589240"/>
              <a:chExt cx="5544616" cy="1008112"/>
            </a:xfrm>
          </p:grpSpPr>
          <p:sp>
            <p:nvSpPr>
              <p:cNvPr id="11288" name="TextovéPole 16">
                <a:extLst>
                  <a:ext uri="{FF2B5EF4-FFF2-40B4-BE49-F238E27FC236}">
                    <a16:creationId xmlns:a16="http://schemas.microsoft.com/office/drawing/2014/main" id="{B7301910-A9D2-498F-8A18-15927D260C1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23528" y="5661248"/>
                <a:ext cx="177228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cs-CZ" altLang="cs-CZ" sz="1800"/>
                  <a:t>Hnědá krychlička</a:t>
                </a:r>
              </a:p>
            </p:txBody>
          </p:sp>
          <p:grpSp>
            <p:nvGrpSpPr>
              <p:cNvPr id="11289" name="Skupina 17">
                <a:extLst>
                  <a:ext uri="{FF2B5EF4-FFF2-40B4-BE49-F238E27FC236}">
                    <a16:creationId xmlns:a16="http://schemas.microsoft.com/office/drawing/2014/main" id="{26154747-05B4-4373-9C43-9F6BA3FC6C2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339752" y="5661248"/>
                <a:ext cx="1127310" cy="421015"/>
                <a:chOff x="2339752" y="5661248"/>
                <a:chExt cx="1127310" cy="421015"/>
              </a:xfrm>
            </p:grpSpPr>
            <p:sp>
              <p:nvSpPr>
                <p:cNvPr id="11308" name="TextovéPole 18">
                  <a:extLst>
                    <a:ext uri="{FF2B5EF4-FFF2-40B4-BE49-F238E27FC236}">
                      <a16:creationId xmlns:a16="http://schemas.microsoft.com/office/drawing/2014/main" id="{EF9023E7-4C34-4E47-BF3C-A652ACF5FCA7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339752" y="5661248"/>
                  <a:ext cx="1042273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r>
                    <a:rPr lang="cs-CZ" altLang="cs-CZ" sz="1800" i="1"/>
                    <a:t>V</a:t>
                  </a:r>
                  <a:r>
                    <a:rPr lang="cs-CZ" altLang="cs-CZ" sz="1800"/>
                    <a:t>  = 1 cm</a:t>
                  </a:r>
                </a:p>
              </p:txBody>
            </p:sp>
            <p:sp>
              <p:nvSpPr>
                <p:cNvPr id="11309" name="TextovéPole 19">
                  <a:extLst>
                    <a:ext uri="{FF2B5EF4-FFF2-40B4-BE49-F238E27FC236}">
                      <a16:creationId xmlns:a16="http://schemas.microsoft.com/office/drawing/2014/main" id="{552D2C80-F0CA-48B0-BBE8-00EB82083DE5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483768" y="5805264"/>
                  <a:ext cx="263214" cy="276999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r>
                    <a:rPr lang="cs-CZ" altLang="cs-CZ" sz="1200"/>
                    <a:t>1</a:t>
                  </a:r>
                </a:p>
              </p:txBody>
            </p:sp>
            <p:sp>
              <p:nvSpPr>
                <p:cNvPr id="11310" name="TextovéPole 20">
                  <a:extLst>
                    <a:ext uri="{FF2B5EF4-FFF2-40B4-BE49-F238E27FC236}">
                      <a16:creationId xmlns:a16="http://schemas.microsoft.com/office/drawing/2014/main" id="{D180E3A6-A121-4075-8205-CF94CBF53C7F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3203848" y="5661248"/>
                  <a:ext cx="263214" cy="276999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r>
                    <a:rPr lang="cs-CZ" altLang="cs-CZ" sz="1200"/>
                    <a:t>3</a:t>
                  </a:r>
                </a:p>
              </p:txBody>
            </p:sp>
          </p:grpSp>
          <p:grpSp>
            <p:nvGrpSpPr>
              <p:cNvPr id="11290" name="Skupina 21">
                <a:extLst>
                  <a:ext uri="{FF2B5EF4-FFF2-40B4-BE49-F238E27FC236}">
                    <a16:creationId xmlns:a16="http://schemas.microsoft.com/office/drawing/2014/main" id="{3568E68F-2528-4345-8C29-C0DD534080B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139952" y="5661248"/>
                <a:ext cx="1296144" cy="493023"/>
                <a:chOff x="4139952" y="5661248"/>
                <a:chExt cx="1296144" cy="493023"/>
              </a:xfrm>
            </p:grpSpPr>
            <p:sp>
              <p:nvSpPr>
                <p:cNvPr id="11306" name="TextovéPole 22">
                  <a:extLst>
                    <a:ext uri="{FF2B5EF4-FFF2-40B4-BE49-F238E27FC236}">
                      <a16:creationId xmlns:a16="http://schemas.microsoft.com/office/drawing/2014/main" id="{5CBB4251-5C2F-4419-ADAE-604F4A344AE0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4139952" y="5661248"/>
                  <a:ext cx="1296144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r>
                    <a:rPr lang="cs-CZ" altLang="cs-CZ" sz="1800" i="1"/>
                    <a:t>m </a:t>
                  </a:r>
                  <a:r>
                    <a:rPr lang="cs-CZ" altLang="cs-CZ" sz="1800"/>
                    <a:t>   = 7,8 g</a:t>
                  </a:r>
                </a:p>
              </p:txBody>
            </p:sp>
            <p:sp>
              <p:nvSpPr>
                <p:cNvPr id="11307" name="TextovéPole 23">
                  <a:extLst>
                    <a:ext uri="{FF2B5EF4-FFF2-40B4-BE49-F238E27FC236}">
                      <a16:creationId xmlns:a16="http://schemas.microsoft.com/office/drawing/2014/main" id="{6ADF50CF-287C-41B4-AC65-D74975F5DD72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4355976" y="5877272"/>
                  <a:ext cx="263214" cy="276999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r>
                    <a:rPr lang="cs-CZ" altLang="cs-CZ" sz="1200"/>
                    <a:t>1</a:t>
                  </a:r>
                </a:p>
              </p:txBody>
            </p:sp>
          </p:grpSp>
          <p:sp>
            <p:nvSpPr>
              <p:cNvPr id="11291" name="TextovéPole 24">
                <a:extLst>
                  <a:ext uri="{FF2B5EF4-FFF2-40B4-BE49-F238E27FC236}">
                    <a16:creationId xmlns:a16="http://schemas.microsoft.com/office/drawing/2014/main" id="{E6476CDB-DE0D-4358-BD4A-0A94041BB2F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95536" y="6165304"/>
                <a:ext cx="161198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cs-CZ" altLang="cs-CZ" sz="1800"/>
                  <a:t>Šedá krychlička</a:t>
                </a:r>
              </a:p>
            </p:txBody>
          </p:sp>
          <p:grpSp>
            <p:nvGrpSpPr>
              <p:cNvPr id="11292" name="Skupina 25">
                <a:extLst>
                  <a:ext uri="{FF2B5EF4-FFF2-40B4-BE49-F238E27FC236}">
                    <a16:creationId xmlns:a16="http://schemas.microsoft.com/office/drawing/2014/main" id="{DBDA38F5-7D46-4B1B-8C09-6B44AE97107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339752" y="6093296"/>
                <a:ext cx="1127310" cy="441340"/>
                <a:chOff x="2483768" y="6165304"/>
                <a:chExt cx="1127310" cy="441340"/>
              </a:xfrm>
            </p:grpSpPr>
            <p:sp>
              <p:nvSpPr>
                <p:cNvPr id="11303" name="TextovéPole 26">
                  <a:extLst>
                    <a:ext uri="{FF2B5EF4-FFF2-40B4-BE49-F238E27FC236}">
                      <a16:creationId xmlns:a16="http://schemas.microsoft.com/office/drawing/2014/main" id="{5887FDBC-A8B6-4F1A-87C5-135C6076D9D0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483768" y="6237312"/>
                  <a:ext cx="1095172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r>
                    <a:rPr lang="cs-CZ" altLang="cs-CZ" sz="1800" i="1"/>
                    <a:t>V</a:t>
                  </a:r>
                  <a:r>
                    <a:rPr lang="cs-CZ" altLang="cs-CZ" sz="1800"/>
                    <a:t>   = 1 cm</a:t>
                  </a:r>
                </a:p>
              </p:txBody>
            </p:sp>
            <p:sp>
              <p:nvSpPr>
                <p:cNvPr id="11304" name="TextovéPole 27">
                  <a:extLst>
                    <a:ext uri="{FF2B5EF4-FFF2-40B4-BE49-F238E27FC236}">
                      <a16:creationId xmlns:a16="http://schemas.microsoft.com/office/drawing/2014/main" id="{87F334C8-384D-4461-A429-142FB71B7EF8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627784" y="6309320"/>
                  <a:ext cx="263214" cy="276999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r>
                    <a:rPr lang="cs-CZ" altLang="cs-CZ" sz="1200"/>
                    <a:t>2</a:t>
                  </a:r>
                </a:p>
              </p:txBody>
            </p:sp>
            <p:sp>
              <p:nvSpPr>
                <p:cNvPr id="11305" name="TextovéPole 28">
                  <a:extLst>
                    <a:ext uri="{FF2B5EF4-FFF2-40B4-BE49-F238E27FC236}">
                      <a16:creationId xmlns:a16="http://schemas.microsoft.com/office/drawing/2014/main" id="{0791E3FD-0656-4C30-9933-79C5F956CFC4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3347864" y="6165304"/>
                  <a:ext cx="263214" cy="276999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r>
                    <a:rPr lang="cs-CZ" altLang="cs-CZ" sz="1200"/>
                    <a:t>3</a:t>
                  </a:r>
                </a:p>
              </p:txBody>
            </p:sp>
          </p:grpSp>
          <p:grpSp>
            <p:nvGrpSpPr>
              <p:cNvPr id="11293" name="Skupina 29">
                <a:extLst>
                  <a:ext uri="{FF2B5EF4-FFF2-40B4-BE49-F238E27FC236}">
                    <a16:creationId xmlns:a16="http://schemas.microsoft.com/office/drawing/2014/main" id="{3011652E-2E9A-48F7-9B80-6AC417A61C3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139952" y="6093296"/>
                <a:ext cx="1149674" cy="421015"/>
                <a:chOff x="4211960" y="6237312"/>
                <a:chExt cx="1149674" cy="421015"/>
              </a:xfrm>
            </p:grpSpPr>
            <p:sp>
              <p:nvSpPr>
                <p:cNvPr id="11301" name="TextovéPole 30">
                  <a:extLst>
                    <a:ext uri="{FF2B5EF4-FFF2-40B4-BE49-F238E27FC236}">
                      <a16:creationId xmlns:a16="http://schemas.microsoft.com/office/drawing/2014/main" id="{9B27E9D1-E3C5-41BD-89D4-934698F08F8C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4211960" y="6237312"/>
                  <a:ext cx="1149674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r>
                    <a:rPr lang="cs-CZ" altLang="cs-CZ" sz="1800" i="1"/>
                    <a:t>m</a:t>
                  </a:r>
                  <a:r>
                    <a:rPr lang="cs-CZ" altLang="cs-CZ" sz="1800"/>
                    <a:t>   = 2,7 g</a:t>
                  </a:r>
                </a:p>
              </p:txBody>
            </p:sp>
            <p:sp>
              <p:nvSpPr>
                <p:cNvPr id="11302" name="TextovéPole 31">
                  <a:extLst>
                    <a:ext uri="{FF2B5EF4-FFF2-40B4-BE49-F238E27FC236}">
                      <a16:creationId xmlns:a16="http://schemas.microsoft.com/office/drawing/2014/main" id="{247F754F-3788-4826-9043-54CD141CB3D5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4427984" y="6381328"/>
                  <a:ext cx="263214" cy="276999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r>
                    <a:rPr lang="cs-CZ" altLang="cs-CZ" sz="1200"/>
                    <a:t>2</a:t>
                  </a:r>
                </a:p>
              </p:txBody>
            </p:sp>
          </p:grpSp>
          <p:cxnSp>
            <p:nvCxnSpPr>
              <p:cNvPr id="33" name="Přímá spojovací čára 32">
                <a:extLst>
                  <a:ext uri="{FF2B5EF4-FFF2-40B4-BE49-F238E27FC236}">
                    <a16:creationId xmlns:a16="http://schemas.microsoft.com/office/drawing/2014/main" id="{923EA4B6-EBA3-4A11-9957-08C87721C16D}"/>
                  </a:ext>
                </a:extLst>
              </p:cNvPr>
              <p:cNvCxnSpPr/>
              <p:nvPr/>
            </p:nvCxnSpPr>
            <p:spPr>
              <a:xfrm>
                <a:off x="251520" y="5589240"/>
                <a:ext cx="5545138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33">
                <a:extLst>
                  <a:ext uri="{FF2B5EF4-FFF2-40B4-BE49-F238E27FC236}">
                    <a16:creationId xmlns:a16="http://schemas.microsoft.com/office/drawing/2014/main" id="{35271B09-7C05-4C3F-9BC2-33EF20E2A5FA}"/>
                  </a:ext>
                </a:extLst>
              </p:cNvPr>
              <p:cNvCxnSpPr/>
              <p:nvPr/>
            </p:nvCxnSpPr>
            <p:spPr>
              <a:xfrm>
                <a:off x="251520" y="6094090"/>
                <a:ext cx="5545138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ovací čára 34">
                <a:extLst>
                  <a:ext uri="{FF2B5EF4-FFF2-40B4-BE49-F238E27FC236}">
                    <a16:creationId xmlns:a16="http://schemas.microsoft.com/office/drawing/2014/main" id="{D299D22B-C14F-4B4B-85BF-C5E85C980743}"/>
                  </a:ext>
                </a:extLst>
              </p:cNvPr>
              <p:cNvCxnSpPr/>
              <p:nvPr/>
            </p:nvCxnSpPr>
            <p:spPr>
              <a:xfrm>
                <a:off x="251520" y="6597352"/>
                <a:ext cx="5545138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35">
                <a:extLst>
                  <a:ext uri="{FF2B5EF4-FFF2-40B4-BE49-F238E27FC236}">
                    <a16:creationId xmlns:a16="http://schemas.microsoft.com/office/drawing/2014/main" id="{9C7DF831-2DB4-4569-9CA9-832745878CF7}"/>
                  </a:ext>
                </a:extLst>
              </p:cNvPr>
              <p:cNvCxnSpPr/>
              <p:nvPr/>
            </p:nvCxnSpPr>
            <p:spPr>
              <a:xfrm rot="5400000">
                <a:off x="-252536" y="6093296"/>
                <a:ext cx="1008112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ovací čára 36">
                <a:extLst>
                  <a:ext uri="{FF2B5EF4-FFF2-40B4-BE49-F238E27FC236}">
                    <a16:creationId xmlns:a16="http://schemas.microsoft.com/office/drawing/2014/main" id="{D9E4A169-C83D-495E-9317-FC3A013ACA7F}"/>
                  </a:ext>
                </a:extLst>
              </p:cNvPr>
              <p:cNvCxnSpPr/>
              <p:nvPr/>
            </p:nvCxnSpPr>
            <p:spPr>
              <a:xfrm rot="5400000">
                <a:off x="1692152" y="6093296"/>
                <a:ext cx="1008112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ovací čára 37">
                <a:extLst>
                  <a:ext uri="{FF2B5EF4-FFF2-40B4-BE49-F238E27FC236}">
                    <a16:creationId xmlns:a16="http://schemas.microsoft.com/office/drawing/2014/main" id="{39E4E5A1-2355-4BAF-862F-5DCD24FDA47E}"/>
                  </a:ext>
                </a:extLst>
              </p:cNvPr>
              <p:cNvCxnSpPr/>
              <p:nvPr/>
            </p:nvCxnSpPr>
            <p:spPr>
              <a:xfrm rot="5400000">
                <a:off x="3347914" y="6093296"/>
                <a:ext cx="1008112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ovací čára 38">
                <a:extLst>
                  <a:ext uri="{FF2B5EF4-FFF2-40B4-BE49-F238E27FC236}">
                    <a16:creationId xmlns:a16="http://schemas.microsoft.com/office/drawing/2014/main" id="{67E3445D-43D0-486F-A783-FC5819E705BD}"/>
                  </a:ext>
                </a:extLst>
              </p:cNvPr>
              <p:cNvCxnSpPr/>
              <p:nvPr/>
            </p:nvCxnSpPr>
            <p:spPr>
              <a:xfrm rot="5400000">
                <a:off x="5292602" y="6093296"/>
                <a:ext cx="1008112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279" name="TextovéPole 42">
              <a:extLst>
                <a:ext uri="{FF2B5EF4-FFF2-40B4-BE49-F238E27FC236}">
                  <a16:creationId xmlns:a16="http://schemas.microsoft.com/office/drawing/2014/main" id="{5E99A161-496F-41EC-8AF1-768FCEA367D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06227" y="5013176"/>
              <a:ext cx="333777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800">
                  <a:solidFill>
                    <a:srgbClr val="FF0000"/>
                  </a:solidFill>
                </a:rPr>
                <a:t>= </a:t>
              </a:r>
              <a:r>
                <a:rPr lang="cs-CZ" altLang="cs-CZ" sz="1800" i="1">
                  <a:solidFill>
                    <a:srgbClr val="FF0000"/>
                  </a:solidFill>
                </a:rPr>
                <a:t>m / V = </a:t>
              </a:r>
              <a:r>
                <a:rPr lang="cs-CZ" altLang="cs-CZ" sz="1800">
                  <a:solidFill>
                    <a:srgbClr val="FF0000"/>
                  </a:solidFill>
                </a:rPr>
                <a:t>7,8 g / 1 cm = 7,8 g / cm</a:t>
              </a:r>
            </a:p>
          </p:txBody>
        </p:sp>
        <p:sp>
          <p:nvSpPr>
            <p:cNvPr id="11280" name="TextovéPole 43">
              <a:extLst>
                <a:ext uri="{FF2B5EF4-FFF2-40B4-BE49-F238E27FC236}">
                  <a16:creationId xmlns:a16="http://schemas.microsoft.com/office/drawing/2014/main" id="{2096E3FA-1432-44DA-B204-B04B4B18224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740352" y="4941168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>
                  <a:solidFill>
                    <a:srgbClr val="FF0000"/>
                  </a:solidFill>
                </a:rPr>
                <a:t>3</a:t>
              </a:r>
            </a:p>
          </p:txBody>
        </p:sp>
        <p:sp>
          <p:nvSpPr>
            <p:cNvPr id="11281" name="TextovéPole 67">
              <a:extLst>
                <a:ext uri="{FF2B5EF4-FFF2-40B4-BE49-F238E27FC236}">
                  <a16:creationId xmlns:a16="http://schemas.microsoft.com/office/drawing/2014/main" id="{6C0E19AC-4475-43C8-A7EB-6E85C0EA1C9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880786" y="4941168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>
                  <a:solidFill>
                    <a:srgbClr val="FF0000"/>
                  </a:solidFill>
                </a:rPr>
                <a:t>3</a:t>
              </a:r>
            </a:p>
          </p:txBody>
        </p:sp>
        <p:sp>
          <p:nvSpPr>
            <p:cNvPr id="11282" name="TextovéPole 68">
              <a:extLst>
                <a:ext uri="{FF2B5EF4-FFF2-40B4-BE49-F238E27FC236}">
                  <a16:creationId xmlns:a16="http://schemas.microsoft.com/office/drawing/2014/main" id="{DAD6910B-E3C0-49F5-8E98-B76F2102C66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06227" y="5517232"/>
              <a:ext cx="333777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800">
                  <a:solidFill>
                    <a:srgbClr val="FF0000"/>
                  </a:solidFill>
                </a:rPr>
                <a:t>= </a:t>
              </a:r>
              <a:r>
                <a:rPr lang="cs-CZ" altLang="cs-CZ" sz="1800" i="1">
                  <a:solidFill>
                    <a:srgbClr val="FF0000"/>
                  </a:solidFill>
                </a:rPr>
                <a:t>m / V = </a:t>
              </a:r>
              <a:r>
                <a:rPr lang="cs-CZ" altLang="cs-CZ" sz="1800">
                  <a:solidFill>
                    <a:srgbClr val="FF0000"/>
                  </a:solidFill>
                </a:rPr>
                <a:t>2,7 g / 1 cm = 2,7 g / cm</a:t>
              </a:r>
            </a:p>
          </p:txBody>
        </p:sp>
        <p:sp>
          <p:nvSpPr>
            <p:cNvPr id="11283" name="TextovéPole 69">
              <a:extLst>
                <a:ext uri="{FF2B5EF4-FFF2-40B4-BE49-F238E27FC236}">
                  <a16:creationId xmlns:a16="http://schemas.microsoft.com/office/drawing/2014/main" id="{7EC88867-7D5F-4A57-B502-10F2AEA2F20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668344" y="5445224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>
                  <a:solidFill>
                    <a:srgbClr val="FF0000"/>
                  </a:solidFill>
                </a:rPr>
                <a:t>3</a:t>
              </a:r>
            </a:p>
          </p:txBody>
        </p:sp>
        <p:sp>
          <p:nvSpPr>
            <p:cNvPr id="11284" name="TextovéPole 70">
              <a:extLst>
                <a:ext uri="{FF2B5EF4-FFF2-40B4-BE49-F238E27FC236}">
                  <a16:creationId xmlns:a16="http://schemas.microsoft.com/office/drawing/2014/main" id="{0AFCE224-BF5F-45E8-AF2A-C24C5E3BDDA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880786" y="5373216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>
                  <a:solidFill>
                    <a:srgbClr val="FF0000"/>
                  </a:solidFill>
                </a:rPr>
                <a:t>3</a:t>
              </a:r>
            </a:p>
          </p:txBody>
        </p:sp>
        <p:cxnSp>
          <p:nvCxnSpPr>
            <p:cNvPr id="73" name="Přímá spojovací čára 72">
              <a:extLst>
                <a:ext uri="{FF2B5EF4-FFF2-40B4-BE49-F238E27FC236}">
                  <a16:creationId xmlns:a16="http://schemas.microsoft.com/office/drawing/2014/main" id="{CD29BACF-DEE9-498F-A0B3-8E1FF467C730}"/>
                </a:ext>
              </a:extLst>
            </p:cNvPr>
            <p:cNvCxnSpPr/>
            <p:nvPr/>
          </p:nvCxnSpPr>
          <p:spPr>
            <a:xfrm>
              <a:off x="5580063" y="4941168"/>
              <a:ext cx="356393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ovací čára 73">
              <a:extLst>
                <a:ext uri="{FF2B5EF4-FFF2-40B4-BE49-F238E27FC236}">
                  <a16:creationId xmlns:a16="http://schemas.microsoft.com/office/drawing/2014/main" id="{85EBE65F-39DB-45C7-8900-54F461F1EF85}"/>
                </a:ext>
              </a:extLst>
            </p:cNvPr>
            <p:cNvCxnSpPr/>
            <p:nvPr/>
          </p:nvCxnSpPr>
          <p:spPr>
            <a:xfrm>
              <a:off x="5580063" y="5949280"/>
              <a:ext cx="356393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ovací čára 74">
              <a:extLst>
                <a:ext uri="{FF2B5EF4-FFF2-40B4-BE49-F238E27FC236}">
                  <a16:creationId xmlns:a16="http://schemas.microsoft.com/office/drawing/2014/main" id="{05611BF4-CDA5-4F6F-A9C8-BEAEABDEF015}"/>
                </a:ext>
              </a:extLst>
            </p:cNvPr>
            <p:cNvCxnSpPr/>
            <p:nvPr/>
          </p:nvCxnSpPr>
          <p:spPr>
            <a:xfrm>
              <a:off x="5580063" y="5446018"/>
              <a:ext cx="356393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1270" name="Obrázek 52" descr="student-asking-a-question-md.png">
            <a:extLst>
              <a:ext uri="{FF2B5EF4-FFF2-40B4-BE49-F238E27FC236}">
                <a16:creationId xmlns:a16="http://schemas.microsoft.com/office/drawing/2014/main" id="{8A0B18AB-26C0-4FCD-84BA-9789213998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563" y="333375"/>
            <a:ext cx="1428750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53" descr="student-md.png">
            <a:extLst>
              <a:ext uri="{FF2B5EF4-FFF2-40B4-BE49-F238E27FC236}">
                <a16:creationId xmlns:a16="http://schemas.microsoft.com/office/drawing/2014/main" id="{49470B92-8591-401D-A157-E7A50D8526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2850" y="620714"/>
            <a:ext cx="1341438" cy="194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Obrázek 54" descr="student-reading-md.png">
            <a:extLst>
              <a:ext uri="{FF2B5EF4-FFF2-40B4-BE49-F238E27FC236}">
                <a16:creationId xmlns:a16="http://schemas.microsoft.com/office/drawing/2014/main" id="{8D2515A9-77B0-4B10-B7B3-3F0E8403A7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439" y="2446338"/>
            <a:ext cx="1387475" cy="214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" name="Zaoblený obdélníkový popisek 76">
            <a:extLst>
              <a:ext uri="{FF2B5EF4-FFF2-40B4-BE49-F238E27FC236}">
                <a16:creationId xmlns:a16="http://schemas.microsoft.com/office/drawing/2014/main" id="{5A104547-12DA-44FF-8071-CDCA7FD219CF}"/>
              </a:ext>
            </a:extLst>
          </p:cNvPr>
          <p:cNvSpPr/>
          <p:nvPr/>
        </p:nvSpPr>
        <p:spPr>
          <a:xfrm>
            <a:off x="2351089" y="3716338"/>
            <a:ext cx="3024187" cy="1116012"/>
          </a:xfrm>
          <a:prstGeom prst="wedgeRoundRectCallout">
            <a:avLst>
              <a:gd name="adj1" fmla="val 100670"/>
              <a:gd name="adj2" fmla="val -97788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 z těchto vypočítaných čísel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zjistíme z jaké látky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jsou krychličky ?</a:t>
            </a:r>
          </a:p>
        </p:txBody>
      </p:sp>
      <p:pic>
        <p:nvPicPr>
          <p:cNvPr id="11274" name="Obrázek 55" descr="student-writing-md.png">
            <a:extLst>
              <a:ext uri="{FF2B5EF4-FFF2-40B4-BE49-F238E27FC236}">
                <a16:creationId xmlns:a16="http://schemas.microsoft.com/office/drawing/2014/main" id="{C7028A22-910E-4D93-8E39-F463D0E0BD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025" y="2636838"/>
            <a:ext cx="1220788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aoblený obdélníkový popisek 7">
            <a:extLst>
              <a:ext uri="{FF2B5EF4-FFF2-40B4-BE49-F238E27FC236}">
                <a16:creationId xmlns:a16="http://schemas.microsoft.com/office/drawing/2014/main" id="{70D678DF-BC83-4DF3-A88B-5507743F38B8}"/>
              </a:ext>
            </a:extLst>
          </p:cNvPr>
          <p:cNvSpPr/>
          <p:nvPr/>
        </p:nvSpPr>
        <p:spPr>
          <a:xfrm>
            <a:off x="7248525" y="1268413"/>
            <a:ext cx="1993900" cy="792162"/>
          </a:xfrm>
          <a:prstGeom prst="wedgeRoundRectCallout">
            <a:avLst>
              <a:gd name="adj1" fmla="val 72928"/>
              <a:gd name="adj2" fmla="val -57813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To je fyzikální 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veličina?</a:t>
            </a:r>
          </a:p>
        </p:txBody>
      </p:sp>
      <p:cxnSp>
        <p:nvCxnSpPr>
          <p:cNvPr id="5" name="Přímá spojnice 4">
            <a:extLst>
              <a:ext uri="{FF2B5EF4-FFF2-40B4-BE49-F238E27FC236}">
                <a16:creationId xmlns:a16="http://schemas.microsoft.com/office/drawing/2014/main" id="{488E5010-C17B-4A1B-8649-BD57DC44062D}"/>
              </a:ext>
            </a:extLst>
          </p:cNvPr>
          <p:cNvCxnSpPr/>
          <p:nvPr/>
        </p:nvCxnSpPr>
        <p:spPr>
          <a:xfrm>
            <a:off x="10668000" y="4941888"/>
            <a:ext cx="0" cy="100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7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>
            <a:extLst>
              <a:ext uri="{FF2B5EF4-FFF2-40B4-BE49-F238E27FC236}">
                <a16:creationId xmlns:a16="http://schemas.microsoft.com/office/drawing/2014/main" id="{37A2E5BD-C93E-4C20-A75D-4C8466750E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0539" y="539749"/>
            <a:ext cx="388042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Ano, ale na pomoc použijeme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tabulky pro základní školu.</a:t>
            </a:r>
          </a:p>
        </p:txBody>
      </p:sp>
      <p:grpSp>
        <p:nvGrpSpPr>
          <p:cNvPr id="2" name="Skupina 16">
            <a:extLst>
              <a:ext uri="{FF2B5EF4-FFF2-40B4-BE49-F238E27FC236}">
                <a16:creationId xmlns:a16="http://schemas.microsoft.com/office/drawing/2014/main" id="{FBAE3107-5453-4DA8-9396-E00AC0E83A86}"/>
              </a:ext>
            </a:extLst>
          </p:cNvPr>
          <p:cNvGrpSpPr>
            <a:grpSpLocks/>
          </p:cNvGrpSpPr>
          <p:nvPr/>
        </p:nvGrpSpPr>
        <p:grpSpPr bwMode="auto">
          <a:xfrm>
            <a:off x="198724" y="1466248"/>
            <a:ext cx="5681376" cy="1938992"/>
            <a:chOff x="-1109202" y="1480223"/>
            <a:chExt cx="4032448" cy="1937744"/>
          </a:xfrm>
        </p:grpSpPr>
        <p:sp>
          <p:nvSpPr>
            <p:cNvPr id="12305" name="TextovéPole 7">
              <a:extLst>
                <a:ext uri="{FF2B5EF4-FFF2-40B4-BE49-F238E27FC236}">
                  <a16:creationId xmlns:a16="http://schemas.microsoft.com/office/drawing/2014/main" id="{D68D153E-D6B8-4F23-A5B8-DDD2C399AD4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109202" y="1480223"/>
              <a:ext cx="4032448" cy="19377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400" dirty="0">
                  <a:solidFill>
                    <a:srgbClr val="FF0000"/>
                  </a:solidFill>
                </a:rPr>
                <a:t>Ještě než budeme v nich listovat musíme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400" dirty="0">
                  <a:solidFill>
                    <a:srgbClr val="FF0000"/>
                  </a:solidFill>
                </a:rPr>
                <a:t>upravit jednotku hustoty a to z g/ cm  na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400" dirty="0">
                  <a:solidFill>
                    <a:srgbClr val="FF0000"/>
                  </a:solidFill>
                </a:rPr>
                <a:t>kg  / m  .</a:t>
              </a:r>
            </a:p>
          </p:txBody>
        </p:sp>
        <p:sp>
          <p:nvSpPr>
            <p:cNvPr id="12307" name="TextovéPole 10">
              <a:extLst>
                <a:ext uri="{FF2B5EF4-FFF2-40B4-BE49-F238E27FC236}">
                  <a16:creationId xmlns:a16="http://schemas.microsoft.com/office/drawing/2014/main" id="{E34DE148-9725-4A35-8036-4A460DA19C1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511123" y="2172096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 dirty="0">
                  <a:solidFill>
                    <a:srgbClr val="FF0000"/>
                  </a:solidFill>
                </a:rPr>
                <a:t>3</a:t>
              </a:r>
            </a:p>
          </p:txBody>
        </p:sp>
      </p:grpSp>
      <p:grpSp>
        <p:nvGrpSpPr>
          <p:cNvPr id="3" name="Skupina 17">
            <a:extLst>
              <a:ext uri="{FF2B5EF4-FFF2-40B4-BE49-F238E27FC236}">
                <a16:creationId xmlns:a16="http://schemas.microsoft.com/office/drawing/2014/main" id="{43280E5F-748F-424D-8217-F7E54553B380}"/>
              </a:ext>
            </a:extLst>
          </p:cNvPr>
          <p:cNvGrpSpPr>
            <a:grpSpLocks/>
          </p:cNvGrpSpPr>
          <p:nvPr/>
        </p:nvGrpSpPr>
        <p:grpSpPr bwMode="auto">
          <a:xfrm>
            <a:off x="294481" y="4839844"/>
            <a:ext cx="4996304" cy="1200329"/>
            <a:chOff x="-1012973" y="4047455"/>
            <a:chExt cx="4996884" cy="1199556"/>
          </a:xfrm>
        </p:grpSpPr>
        <p:sp>
          <p:nvSpPr>
            <p:cNvPr id="12303" name="TextovéPole 12">
              <a:extLst>
                <a:ext uri="{FF2B5EF4-FFF2-40B4-BE49-F238E27FC236}">
                  <a16:creationId xmlns:a16="http://schemas.microsoft.com/office/drawing/2014/main" id="{250F2B5D-4992-4FD4-A8BD-48BEF486CFE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012973" y="4047455"/>
              <a:ext cx="4996884" cy="11995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400" dirty="0">
                  <a:solidFill>
                    <a:srgbClr val="FF0000"/>
                  </a:solidFill>
                </a:rPr>
                <a:t>Protože v tabulkách pro základní školu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400" dirty="0">
                  <a:solidFill>
                    <a:srgbClr val="FF0000"/>
                  </a:solidFill>
                </a:rPr>
                <a:t>nenajdeme jednotku hustoty jinou než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400" dirty="0">
                  <a:solidFill>
                    <a:srgbClr val="FF0000"/>
                  </a:solidFill>
                </a:rPr>
                <a:t>v kg / m  .</a:t>
              </a:r>
            </a:p>
          </p:txBody>
        </p:sp>
        <p:sp>
          <p:nvSpPr>
            <p:cNvPr id="12304" name="TextovéPole 13">
              <a:extLst>
                <a:ext uri="{FF2B5EF4-FFF2-40B4-BE49-F238E27FC236}">
                  <a16:creationId xmlns:a16="http://schemas.microsoft.com/office/drawing/2014/main" id="{A4215E6F-1EEE-49F0-8251-8D93CCDF557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59632" y="4509120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/>
                <a:t>3</a:t>
              </a:r>
            </a:p>
          </p:txBody>
        </p:sp>
      </p:grpSp>
      <p:grpSp>
        <p:nvGrpSpPr>
          <p:cNvPr id="4" name="Skupina 21">
            <a:extLst>
              <a:ext uri="{FF2B5EF4-FFF2-40B4-BE49-F238E27FC236}">
                <a16:creationId xmlns:a16="http://schemas.microsoft.com/office/drawing/2014/main" id="{C835781C-550B-457C-B441-C07116599ABB}"/>
              </a:ext>
            </a:extLst>
          </p:cNvPr>
          <p:cNvGrpSpPr>
            <a:grpSpLocks/>
          </p:cNvGrpSpPr>
          <p:nvPr/>
        </p:nvGrpSpPr>
        <p:grpSpPr bwMode="auto">
          <a:xfrm>
            <a:off x="2208213" y="5876927"/>
            <a:ext cx="3371721" cy="533671"/>
            <a:chOff x="611560" y="5229200"/>
            <a:chExt cx="3371039" cy="533689"/>
          </a:xfrm>
        </p:grpSpPr>
        <p:sp>
          <p:nvSpPr>
            <p:cNvPr id="12300" name="TextovéPole 18">
              <a:extLst>
                <a:ext uri="{FF2B5EF4-FFF2-40B4-BE49-F238E27FC236}">
                  <a16:creationId xmlns:a16="http://schemas.microsoft.com/office/drawing/2014/main" id="{EA5BBC64-0B23-4E10-B2FB-F54D59EDC53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1560" y="5301208"/>
              <a:ext cx="3365946" cy="4616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400" dirty="0">
                  <a:solidFill>
                    <a:srgbClr val="FF0000"/>
                  </a:solidFill>
                </a:rPr>
                <a:t>1 g / cm    =   1 000 kg / m</a:t>
              </a:r>
            </a:p>
          </p:txBody>
        </p:sp>
        <p:sp>
          <p:nvSpPr>
            <p:cNvPr id="12301" name="TextovéPole 19">
              <a:extLst>
                <a:ext uri="{FF2B5EF4-FFF2-40B4-BE49-F238E27FC236}">
                  <a16:creationId xmlns:a16="http://schemas.microsoft.com/office/drawing/2014/main" id="{65669086-BF68-4B2C-B309-45AED13425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36478" y="5229200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>
                  <a:solidFill>
                    <a:srgbClr val="FF0000"/>
                  </a:solidFill>
                </a:rPr>
                <a:t>3</a:t>
              </a:r>
            </a:p>
          </p:txBody>
        </p:sp>
        <p:sp>
          <p:nvSpPr>
            <p:cNvPr id="12302" name="TextovéPole 20">
              <a:extLst>
                <a:ext uri="{FF2B5EF4-FFF2-40B4-BE49-F238E27FC236}">
                  <a16:creationId xmlns:a16="http://schemas.microsoft.com/office/drawing/2014/main" id="{563F5014-4E37-4FD3-9EA5-D8F304A5A80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19385" y="5229200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>
                  <a:solidFill>
                    <a:srgbClr val="FF0000"/>
                  </a:solidFill>
                </a:rPr>
                <a:t>3</a:t>
              </a:r>
            </a:p>
          </p:txBody>
        </p:sp>
      </p:grpSp>
      <p:pic>
        <p:nvPicPr>
          <p:cNvPr id="12294" name="Obrázek 20" descr="student-asking-a-question-md.png">
            <a:extLst>
              <a:ext uri="{FF2B5EF4-FFF2-40B4-BE49-F238E27FC236}">
                <a16:creationId xmlns:a16="http://schemas.microsoft.com/office/drawing/2014/main" id="{23CA6057-873B-4D85-A1BC-A99A08C4B9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301" y="476250"/>
            <a:ext cx="1533525" cy="208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21" descr="student-md.png">
            <a:extLst>
              <a:ext uri="{FF2B5EF4-FFF2-40B4-BE49-F238E27FC236}">
                <a16:creationId xmlns:a16="http://schemas.microsoft.com/office/drawing/2014/main" id="{C8D25281-8B39-4DE7-AC69-A3F63A6A76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5" y="765176"/>
            <a:ext cx="1392238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Zaoblený obdélníkový popisek 11">
            <a:extLst>
              <a:ext uri="{FF2B5EF4-FFF2-40B4-BE49-F238E27FC236}">
                <a16:creationId xmlns:a16="http://schemas.microsoft.com/office/drawing/2014/main" id="{2F70E56E-9A1F-4D1D-8AB2-F74E17EC41FA}"/>
              </a:ext>
            </a:extLst>
          </p:cNvPr>
          <p:cNvSpPr/>
          <p:nvPr/>
        </p:nvSpPr>
        <p:spPr>
          <a:xfrm>
            <a:off x="7319963" y="1"/>
            <a:ext cx="1490662" cy="1116013"/>
          </a:xfrm>
          <a:prstGeom prst="wedgeRoundRectCallout">
            <a:avLst>
              <a:gd name="adj1" fmla="val 114156"/>
              <a:gd name="adj2" fmla="val 81950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 proč to musíme upravit ?</a:t>
            </a:r>
          </a:p>
        </p:txBody>
      </p:sp>
      <p:pic>
        <p:nvPicPr>
          <p:cNvPr id="12297" name="Obrázek 23" descr="student-reading-md.png">
            <a:extLst>
              <a:ext uri="{FF2B5EF4-FFF2-40B4-BE49-F238E27FC236}">
                <a16:creationId xmlns:a16="http://schemas.microsoft.com/office/drawing/2014/main" id="{5304B785-C64D-439B-A8E9-AC7A059B0A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0100" y="2852739"/>
            <a:ext cx="1443038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Zaoblený obdélníkový popisek 22">
            <a:extLst>
              <a:ext uri="{FF2B5EF4-FFF2-40B4-BE49-F238E27FC236}">
                <a16:creationId xmlns:a16="http://schemas.microsoft.com/office/drawing/2014/main" id="{8306A315-DEFA-4E4B-B8F1-DF91E7EDA8C4}"/>
              </a:ext>
            </a:extLst>
          </p:cNvPr>
          <p:cNvSpPr/>
          <p:nvPr/>
        </p:nvSpPr>
        <p:spPr>
          <a:xfrm>
            <a:off x="2711451" y="3716338"/>
            <a:ext cx="3097213" cy="901700"/>
          </a:xfrm>
          <a:prstGeom prst="wedgeRoundRectCallout">
            <a:avLst>
              <a:gd name="adj1" fmla="val 71736"/>
              <a:gd name="adj2" fmla="val -68226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To znamená, že námi vypočítané hodnoty hustoty vynásobíme 1 000</a:t>
            </a:r>
          </a:p>
        </p:txBody>
      </p:sp>
      <p:pic>
        <p:nvPicPr>
          <p:cNvPr id="12299" name="Obrázek 24" descr="student-writing-md.png">
            <a:extLst>
              <a:ext uri="{FF2B5EF4-FFF2-40B4-BE49-F238E27FC236}">
                <a16:creationId xmlns:a16="http://schemas.microsoft.com/office/drawing/2014/main" id="{E81036B0-323C-4C70-B368-D1D9281F70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2488" y="2997200"/>
            <a:ext cx="1325562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FD88D72A-D293-46D2-8202-842FCCA4AFCC}"/>
              </a:ext>
            </a:extLst>
          </p:cNvPr>
          <p:cNvSpPr txBox="1"/>
          <p:nvPr/>
        </p:nvSpPr>
        <p:spPr>
          <a:xfrm>
            <a:off x="1299045" y="5566772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93E5A779-C186-4ACD-B446-6A94DCA3B18B}"/>
              </a:ext>
            </a:extLst>
          </p:cNvPr>
          <p:cNvSpPr txBox="1"/>
          <p:nvPr/>
        </p:nvSpPr>
        <p:spPr>
          <a:xfrm>
            <a:off x="4716591" y="1773238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rgbClr val="FF0000"/>
                </a:solidFill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7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 animBg="1"/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4">
            <a:extLst>
              <a:ext uri="{FF2B5EF4-FFF2-40B4-BE49-F238E27FC236}">
                <a16:creationId xmlns:a16="http://schemas.microsoft.com/office/drawing/2014/main" id="{3AF3D22D-33D5-4156-9D9E-2331CE1AA7F1}"/>
              </a:ext>
            </a:extLst>
          </p:cNvPr>
          <p:cNvGrpSpPr>
            <a:grpSpLocks/>
          </p:cNvGrpSpPr>
          <p:nvPr/>
        </p:nvGrpSpPr>
        <p:grpSpPr bwMode="auto">
          <a:xfrm>
            <a:off x="112416" y="581764"/>
            <a:ext cx="4969731" cy="923581"/>
            <a:chOff x="-1522876" y="485434"/>
            <a:chExt cx="4968526" cy="923227"/>
          </a:xfrm>
        </p:grpSpPr>
        <p:sp>
          <p:nvSpPr>
            <p:cNvPr id="13334" name="TextovéPole 6">
              <a:extLst>
                <a:ext uri="{FF2B5EF4-FFF2-40B4-BE49-F238E27FC236}">
                  <a16:creationId xmlns:a16="http://schemas.microsoft.com/office/drawing/2014/main" id="{B1E226C7-AF96-40EA-BE2B-7D9C76AADB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185252" y="485434"/>
              <a:ext cx="4227377" cy="7383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400" dirty="0">
                  <a:solidFill>
                    <a:srgbClr val="FF0000"/>
                  </a:solidFill>
                </a:rPr>
                <a:t>Ano, hustota hnědé krychličky je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13335" name="Obdélník 10">
              <a:extLst>
                <a:ext uri="{FF2B5EF4-FFF2-40B4-BE49-F238E27FC236}">
                  <a16:creationId xmlns:a16="http://schemas.microsoft.com/office/drawing/2014/main" id="{33DFB382-AE8F-4BF4-BB81-47E0B4B9BD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1522876" y="947173"/>
              <a:ext cx="4968526" cy="4614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l-GR" altLang="cs-CZ" sz="2400" i="1" dirty="0">
                  <a:solidFill>
                    <a:srgbClr val="FF0000"/>
                  </a:solidFill>
                </a:rPr>
                <a:t>Ρ</a:t>
              </a:r>
              <a:r>
                <a:rPr lang="cs-CZ" altLang="cs-CZ" sz="2400" i="1" dirty="0">
                  <a:solidFill>
                    <a:srgbClr val="FF0000"/>
                  </a:solidFill>
                </a:rPr>
                <a:t>  </a:t>
              </a:r>
              <a:r>
                <a:rPr lang="cs-CZ" altLang="cs-CZ" sz="2400" dirty="0">
                  <a:solidFill>
                    <a:srgbClr val="FF0000"/>
                  </a:solidFill>
                </a:rPr>
                <a:t>= 7,8 g / cm    . 1 000  = 7 800 kg / m  </a:t>
              </a:r>
              <a:endParaRPr lang="el-GR" alt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3336" name="TextovéPole 12">
              <a:extLst>
                <a:ext uri="{FF2B5EF4-FFF2-40B4-BE49-F238E27FC236}">
                  <a16:creationId xmlns:a16="http://schemas.microsoft.com/office/drawing/2014/main" id="{36A6A454-3E34-4092-AB6E-58DE76BC4EF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2227" y="849723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 dirty="0">
                  <a:solidFill>
                    <a:srgbClr val="FF0000"/>
                  </a:solidFill>
                </a:rPr>
                <a:t>3</a:t>
              </a:r>
            </a:p>
          </p:txBody>
        </p:sp>
        <p:sp>
          <p:nvSpPr>
            <p:cNvPr id="13337" name="TextovéPole 13">
              <a:extLst>
                <a:ext uri="{FF2B5EF4-FFF2-40B4-BE49-F238E27FC236}">
                  <a16:creationId xmlns:a16="http://schemas.microsoft.com/office/drawing/2014/main" id="{215FE089-02F6-4D15-B794-15136151A9E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07370" y="851256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 dirty="0">
                  <a:solidFill>
                    <a:srgbClr val="FF0000"/>
                  </a:solidFill>
                </a:rPr>
                <a:t>3</a:t>
              </a:r>
            </a:p>
          </p:txBody>
        </p:sp>
      </p:grpSp>
      <p:grpSp>
        <p:nvGrpSpPr>
          <p:cNvPr id="3" name="Skupina 18">
            <a:extLst>
              <a:ext uri="{FF2B5EF4-FFF2-40B4-BE49-F238E27FC236}">
                <a16:creationId xmlns:a16="http://schemas.microsoft.com/office/drawing/2014/main" id="{EF80E382-858F-4F91-AE53-2781563009DC}"/>
              </a:ext>
            </a:extLst>
          </p:cNvPr>
          <p:cNvGrpSpPr>
            <a:grpSpLocks/>
          </p:cNvGrpSpPr>
          <p:nvPr/>
        </p:nvGrpSpPr>
        <p:grpSpPr bwMode="auto">
          <a:xfrm>
            <a:off x="390438" y="2504582"/>
            <a:ext cx="4970862" cy="924247"/>
            <a:chOff x="-1133748" y="2504209"/>
            <a:chExt cx="4970394" cy="925725"/>
          </a:xfrm>
        </p:grpSpPr>
        <p:sp>
          <p:nvSpPr>
            <p:cNvPr id="13330" name="Obdélník 11">
              <a:extLst>
                <a:ext uri="{FF2B5EF4-FFF2-40B4-BE49-F238E27FC236}">
                  <a16:creationId xmlns:a16="http://schemas.microsoft.com/office/drawing/2014/main" id="{4F0E053E-331B-46C0-B6ED-5A917066A5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1132617" y="2967531"/>
              <a:ext cx="4969263" cy="4624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l-GR" altLang="cs-CZ" sz="2400" i="1" dirty="0">
                  <a:solidFill>
                    <a:srgbClr val="FF0000"/>
                  </a:solidFill>
                </a:rPr>
                <a:t>Ρ</a:t>
              </a:r>
              <a:r>
                <a:rPr lang="cs-CZ" altLang="cs-CZ" sz="2400" dirty="0">
                  <a:solidFill>
                    <a:srgbClr val="FF0000"/>
                  </a:solidFill>
                </a:rPr>
                <a:t> = 2,7 g/ cm    . 1 000 = 2 700 kg /m </a:t>
              </a:r>
              <a:endParaRPr lang="el-GR" alt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3331" name="TextovéPole 15">
              <a:extLst>
                <a:ext uri="{FF2B5EF4-FFF2-40B4-BE49-F238E27FC236}">
                  <a16:creationId xmlns:a16="http://schemas.microsoft.com/office/drawing/2014/main" id="{B5C06B7E-D8D0-4DD3-AA6C-2A7A0A7D501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133748" y="2504209"/>
              <a:ext cx="3412921" cy="7398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400" dirty="0">
                  <a:solidFill>
                    <a:srgbClr val="FF0000"/>
                  </a:solidFill>
                </a:rPr>
                <a:t>Hustota šedé krychličky je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13332" name="TextovéPole 16">
              <a:extLst>
                <a:ext uri="{FF2B5EF4-FFF2-40B4-BE49-F238E27FC236}">
                  <a16:creationId xmlns:a16="http://schemas.microsoft.com/office/drawing/2014/main" id="{9B74C2E3-04A3-4F98-A498-43D542B4E59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5679" y="2865308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 dirty="0">
                  <a:solidFill>
                    <a:srgbClr val="FF0000"/>
                  </a:solidFill>
                </a:rPr>
                <a:t>3</a:t>
              </a:r>
            </a:p>
          </p:txBody>
        </p:sp>
        <p:sp>
          <p:nvSpPr>
            <p:cNvPr id="13333" name="TextovéPole 17">
              <a:extLst>
                <a:ext uri="{FF2B5EF4-FFF2-40B4-BE49-F238E27FC236}">
                  <a16:creationId xmlns:a16="http://schemas.microsoft.com/office/drawing/2014/main" id="{FAEB4A27-A2BF-494B-B639-EAA8C6FEFBA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51424" y="2903929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 dirty="0">
                  <a:solidFill>
                    <a:srgbClr val="FF0000"/>
                  </a:solidFill>
                </a:rPr>
                <a:t>3</a:t>
              </a:r>
            </a:p>
          </p:txBody>
        </p:sp>
      </p:grpSp>
      <p:grpSp>
        <p:nvGrpSpPr>
          <p:cNvPr id="4" name="Skupina 23">
            <a:extLst>
              <a:ext uri="{FF2B5EF4-FFF2-40B4-BE49-F238E27FC236}">
                <a16:creationId xmlns:a16="http://schemas.microsoft.com/office/drawing/2014/main" id="{CB4E27B7-D51E-470E-B1BA-69677712E121}"/>
              </a:ext>
            </a:extLst>
          </p:cNvPr>
          <p:cNvGrpSpPr>
            <a:grpSpLocks/>
          </p:cNvGrpSpPr>
          <p:nvPr/>
        </p:nvGrpSpPr>
        <p:grpSpPr bwMode="auto">
          <a:xfrm>
            <a:off x="30548" y="3419891"/>
            <a:ext cx="6069162" cy="1200329"/>
            <a:chOff x="-1098125" y="4572903"/>
            <a:chExt cx="6070005" cy="1199556"/>
          </a:xfrm>
        </p:grpSpPr>
        <p:sp>
          <p:nvSpPr>
            <p:cNvPr id="13328" name="TextovéPole 20">
              <a:extLst>
                <a:ext uri="{FF2B5EF4-FFF2-40B4-BE49-F238E27FC236}">
                  <a16:creationId xmlns:a16="http://schemas.microsoft.com/office/drawing/2014/main" id="{D2969DFE-206F-4B83-A28C-9EE135813A5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098125" y="4572903"/>
              <a:ext cx="6070005" cy="11995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400" dirty="0">
                  <a:solidFill>
                    <a:srgbClr val="FF0000"/>
                  </a:solidFill>
                </a:rPr>
                <a:t>Ano, v tabulkách 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400" dirty="0">
                  <a:solidFill>
                    <a:srgbClr val="FF0000"/>
                  </a:solidFill>
                </a:rPr>
                <a:t> najdeme hustotu 7 870 kg / m , což  by mohlo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400" dirty="0">
                  <a:solidFill>
                    <a:srgbClr val="FF0000"/>
                  </a:solidFill>
                </a:rPr>
                <a:t>odpovídat naší hustotě a to  hustotě železa.</a:t>
              </a:r>
            </a:p>
          </p:txBody>
        </p:sp>
        <p:sp>
          <p:nvSpPr>
            <p:cNvPr id="13329" name="TextovéPole 22">
              <a:extLst>
                <a:ext uri="{FF2B5EF4-FFF2-40B4-BE49-F238E27FC236}">
                  <a16:creationId xmlns:a16="http://schemas.microsoft.com/office/drawing/2014/main" id="{81FBA02B-13BF-4354-B67D-43EDC3EC79C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97405" y="4861179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 dirty="0">
                  <a:solidFill>
                    <a:srgbClr val="FF0000"/>
                  </a:solidFill>
                </a:rPr>
                <a:t>3</a:t>
              </a:r>
            </a:p>
          </p:txBody>
        </p:sp>
      </p:grpSp>
      <p:grpSp>
        <p:nvGrpSpPr>
          <p:cNvPr id="5" name="Skupina 26">
            <a:extLst>
              <a:ext uri="{FF2B5EF4-FFF2-40B4-BE49-F238E27FC236}">
                <a16:creationId xmlns:a16="http://schemas.microsoft.com/office/drawing/2014/main" id="{4A8A8459-D2D8-42B2-8E8F-44F9EFAEF1F4}"/>
              </a:ext>
            </a:extLst>
          </p:cNvPr>
          <p:cNvGrpSpPr>
            <a:grpSpLocks/>
          </p:cNvGrpSpPr>
          <p:nvPr/>
        </p:nvGrpSpPr>
        <p:grpSpPr bwMode="auto">
          <a:xfrm>
            <a:off x="112416" y="4832342"/>
            <a:ext cx="9369553" cy="507823"/>
            <a:chOff x="-1411573" y="5048542"/>
            <a:chExt cx="9369476" cy="507840"/>
          </a:xfrm>
        </p:grpSpPr>
        <p:sp>
          <p:nvSpPr>
            <p:cNvPr id="13326" name="TextovéPole 24">
              <a:extLst>
                <a:ext uri="{FF2B5EF4-FFF2-40B4-BE49-F238E27FC236}">
                  <a16:creationId xmlns:a16="http://schemas.microsoft.com/office/drawing/2014/main" id="{7C330C5A-9958-4A5C-92EF-977356932A8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411573" y="5094701"/>
              <a:ext cx="9369476" cy="4616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2400" dirty="0">
                  <a:solidFill>
                    <a:srgbClr val="FF0000"/>
                  </a:solidFill>
                </a:rPr>
                <a:t>V tabulkách najdeme i hustotu 2 700 kg /m , což odpovídá hustotě hliníku</a:t>
              </a:r>
              <a:r>
                <a:rPr lang="cs-CZ" altLang="cs-CZ" sz="1800" dirty="0"/>
                <a:t>.</a:t>
              </a:r>
            </a:p>
          </p:txBody>
        </p:sp>
        <p:sp>
          <p:nvSpPr>
            <p:cNvPr id="13327" name="TextovéPole 25">
              <a:extLst>
                <a:ext uri="{FF2B5EF4-FFF2-40B4-BE49-F238E27FC236}">
                  <a16:creationId xmlns:a16="http://schemas.microsoft.com/office/drawing/2014/main" id="{0EE3850B-F829-4672-8E93-FEE2C078A8B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14092" y="5048542"/>
              <a:ext cx="26321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cs-CZ" altLang="cs-CZ" sz="1200" dirty="0">
                  <a:solidFill>
                    <a:srgbClr val="FF0000"/>
                  </a:solidFill>
                </a:rPr>
                <a:t>3</a:t>
              </a:r>
            </a:p>
          </p:txBody>
        </p:sp>
      </p:grp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EDA4B116-FA47-4222-842E-B8FC5A3456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2416" y="5263580"/>
            <a:ext cx="1137305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Na základě vypočítaných hustot látek jsme zjistili, že jedna krychlička je ze železa a druhá z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hliníku.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D81E0E85-F855-401B-AAB2-B30EBCF9DA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9913" y="5941427"/>
            <a:ext cx="12072087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Ano, mám připraveny další krychličky, ve dvojicích budete určovat jejich hustoty a podle tabulky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>
                <a:solidFill>
                  <a:srgbClr val="FF0000"/>
                </a:solidFill>
              </a:rPr>
              <a:t>zjišťovat z jaké látky jsou zhotoveny.</a:t>
            </a:r>
          </a:p>
        </p:txBody>
      </p:sp>
      <p:pic>
        <p:nvPicPr>
          <p:cNvPr id="13320" name="Obrázek 26" descr="student-asking-a-question-md.png">
            <a:extLst>
              <a:ext uri="{FF2B5EF4-FFF2-40B4-BE49-F238E27FC236}">
                <a16:creationId xmlns:a16="http://schemas.microsoft.com/office/drawing/2014/main" id="{77055132-2863-4033-8A4B-DD10928ED8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9367" y="728154"/>
            <a:ext cx="1322388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1" name="Obrázek 30" descr="student-md.png">
            <a:extLst>
              <a:ext uri="{FF2B5EF4-FFF2-40B4-BE49-F238E27FC236}">
                <a16:creationId xmlns:a16="http://schemas.microsoft.com/office/drawing/2014/main" id="{7AD31742-DF04-48FF-B208-E5DCC7DF6C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0189" y="692150"/>
            <a:ext cx="1292225" cy="187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" name="Zaoblený obdélníkový popisek 28">
            <a:extLst>
              <a:ext uri="{FF2B5EF4-FFF2-40B4-BE49-F238E27FC236}">
                <a16:creationId xmlns:a16="http://schemas.microsoft.com/office/drawing/2014/main" id="{83150AA3-E575-4AC0-9197-E12924BF289E}"/>
              </a:ext>
            </a:extLst>
          </p:cNvPr>
          <p:cNvSpPr/>
          <p:nvPr/>
        </p:nvSpPr>
        <p:spPr>
          <a:xfrm>
            <a:off x="6456364" y="0"/>
            <a:ext cx="2498725" cy="1333500"/>
          </a:xfrm>
          <a:prstGeom prst="wedgeRoundRectCallout">
            <a:avLst>
              <a:gd name="adj1" fmla="val 85027"/>
              <a:gd name="adj2" fmla="val 48108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Pane učiteli, můžeme si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příští hodinu určovat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hustoty látek ?</a:t>
            </a:r>
          </a:p>
        </p:txBody>
      </p:sp>
      <p:pic>
        <p:nvPicPr>
          <p:cNvPr id="13323" name="Obrázek 31" descr="student-reading-md.png">
            <a:extLst>
              <a:ext uri="{FF2B5EF4-FFF2-40B4-BE49-F238E27FC236}">
                <a16:creationId xmlns:a16="http://schemas.microsoft.com/office/drawing/2014/main" id="{3D5071C5-DA91-4706-9F8E-8E65485E75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5549" y="2865104"/>
            <a:ext cx="1243013" cy="192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4" name="Obrázek 32" descr="student-writing-md.png">
            <a:extLst>
              <a:ext uri="{FF2B5EF4-FFF2-40B4-BE49-F238E27FC236}">
                <a16:creationId xmlns:a16="http://schemas.microsoft.com/office/drawing/2014/main" id="{DE3E0418-398A-474B-BD1E-CC3C4DA464D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8388" y="2708276"/>
            <a:ext cx="1173162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Zaoblený obdélníkový popisek 19">
            <a:extLst>
              <a:ext uri="{FF2B5EF4-FFF2-40B4-BE49-F238E27FC236}">
                <a16:creationId xmlns:a16="http://schemas.microsoft.com/office/drawing/2014/main" id="{8F46B71B-1AD8-4138-B2D2-36E374B4ED9A}"/>
              </a:ext>
            </a:extLst>
          </p:cNvPr>
          <p:cNvSpPr/>
          <p:nvPr/>
        </p:nvSpPr>
        <p:spPr>
          <a:xfrm>
            <a:off x="6743701" y="1916113"/>
            <a:ext cx="1979613" cy="900112"/>
          </a:xfrm>
          <a:prstGeom prst="wedgeRoundRectCallout">
            <a:avLst>
              <a:gd name="adj1" fmla="val 82848"/>
              <a:gd name="adj2" fmla="val 109243"/>
              <a:gd name="adj3" fmla="val 16667"/>
            </a:avLst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A teď už najdeme ty látky 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5500"/>
                            </p:stCondLst>
                            <p:childTnLst>
                              <p:par>
                                <p:cTn id="4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30" grpId="0"/>
      <p:bldP spid="29" grpId="0" animBg="1"/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8">
            <a:extLst>
              <a:ext uri="{FF2B5EF4-FFF2-40B4-BE49-F238E27FC236}">
                <a16:creationId xmlns:a16="http://schemas.microsoft.com/office/drawing/2014/main" id="{654B9A62-7C8F-43CC-A4A8-5C9EE92A33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1" y="333376"/>
            <a:ext cx="704056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Zdroje obrázků: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[ cit.2011 – 09 – 01 ]. Dostupné pod licencí Public Domain na www: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14339" name="Obdélník 10">
            <a:extLst>
              <a:ext uri="{FF2B5EF4-FFF2-40B4-BE49-F238E27FC236}">
                <a16:creationId xmlns:a16="http://schemas.microsoft.com/office/drawing/2014/main" id="{C7C4FA69-C9F1-4F75-94A4-C5899A2FF6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4114" y="1052514"/>
            <a:ext cx="57419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http://www.clker.com/clipart-student-writing.html</a:t>
            </a:r>
          </a:p>
        </p:txBody>
      </p:sp>
      <p:sp>
        <p:nvSpPr>
          <p:cNvPr id="14340" name="Obdélník 11">
            <a:extLst>
              <a:ext uri="{FF2B5EF4-FFF2-40B4-BE49-F238E27FC236}">
                <a16:creationId xmlns:a16="http://schemas.microsoft.com/office/drawing/2014/main" id="{17B2C14D-17E9-4FC8-BA99-293E3AF174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95551" y="1484314"/>
            <a:ext cx="64801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http://www.clker.com/clipart-student-asking-a-question.html</a:t>
            </a:r>
          </a:p>
        </p:txBody>
      </p:sp>
      <p:sp>
        <p:nvSpPr>
          <p:cNvPr id="14341" name="Obdélník 12">
            <a:extLst>
              <a:ext uri="{FF2B5EF4-FFF2-40B4-BE49-F238E27FC236}">
                <a16:creationId xmlns:a16="http://schemas.microsoft.com/office/drawing/2014/main" id="{A6B8FB7B-EACD-435D-87CA-E235B01B78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95551" y="1916114"/>
            <a:ext cx="4302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http://www.clker.com/clipart-student.html</a:t>
            </a:r>
          </a:p>
        </p:txBody>
      </p:sp>
      <p:sp>
        <p:nvSpPr>
          <p:cNvPr id="14342" name="Obdélník 13">
            <a:extLst>
              <a:ext uri="{FF2B5EF4-FFF2-40B4-BE49-F238E27FC236}">
                <a16:creationId xmlns:a16="http://schemas.microsoft.com/office/drawing/2014/main" id="{91A0FF3C-8822-4D16-A9E9-68D2300C3C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95551" y="2349500"/>
            <a:ext cx="55991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http://www.clker.com/clipart-student-reading.html</a:t>
            </a:r>
          </a:p>
        </p:txBody>
      </p:sp>
      <p:sp>
        <p:nvSpPr>
          <p:cNvPr id="14343" name="TextovéPole 15">
            <a:extLst>
              <a:ext uri="{FF2B5EF4-FFF2-40B4-BE49-F238E27FC236}">
                <a16:creationId xmlns:a16="http://schemas.microsoft.com/office/drawing/2014/main" id="{64687515-4858-40F4-89EC-9C5AC59C31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9" y="1052514"/>
            <a:ext cx="3190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&lt;</a:t>
            </a:r>
          </a:p>
        </p:txBody>
      </p:sp>
      <p:sp>
        <p:nvSpPr>
          <p:cNvPr id="14344" name="TextovéPole 16">
            <a:extLst>
              <a:ext uri="{FF2B5EF4-FFF2-40B4-BE49-F238E27FC236}">
                <a16:creationId xmlns:a16="http://schemas.microsoft.com/office/drawing/2014/main" id="{C716283E-2223-4C18-A775-304E199E63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9" y="1484314"/>
            <a:ext cx="3190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&lt;</a:t>
            </a:r>
          </a:p>
        </p:txBody>
      </p:sp>
      <p:sp>
        <p:nvSpPr>
          <p:cNvPr id="14345" name="TextovéPole 17">
            <a:extLst>
              <a:ext uri="{FF2B5EF4-FFF2-40B4-BE49-F238E27FC236}">
                <a16:creationId xmlns:a16="http://schemas.microsoft.com/office/drawing/2014/main" id="{6130E0E7-74E5-485B-AD7C-40BA419294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9" y="1916114"/>
            <a:ext cx="3190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&lt;</a:t>
            </a:r>
          </a:p>
        </p:txBody>
      </p:sp>
      <p:sp>
        <p:nvSpPr>
          <p:cNvPr id="14346" name="TextovéPole 18">
            <a:extLst>
              <a:ext uri="{FF2B5EF4-FFF2-40B4-BE49-F238E27FC236}">
                <a16:creationId xmlns:a16="http://schemas.microsoft.com/office/drawing/2014/main" id="{DA14017A-094F-498D-9C4A-B8BF769D78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9" y="2349500"/>
            <a:ext cx="3190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&lt;</a:t>
            </a:r>
          </a:p>
        </p:txBody>
      </p:sp>
      <p:sp>
        <p:nvSpPr>
          <p:cNvPr id="14347" name="TextovéPole 19">
            <a:extLst>
              <a:ext uri="{FF2B5EF4-FFF2-40B4-BE49-F238E27FC236}">
                <a16:creationId xmlns:a16="http://schemas.microsoft.com/office/drawing/2014/main" id="{DC99A13D-CB07-4B48-B0EA-1A1A07A218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9964" y="1052514"/>
            <a:ext cx="3190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&gt;</a:t>
            </a:r>
          </a:p>
        </p:txBody>
      </p:sp>
      <p:sp>
        <p:nvSpPr>
          <p:cNvPr id="14348" name="TextovéPole 20">
            <a:extLst>
              <a:ext uri="{FF2B5EF4-FFF2-40B4-BE49-F238E27FC236}">
                <a16:creationId xmlns:a16="http://schemas.microsoft.com/office/drawing/2014/main" id="{51CEFAAC-43E4-4759-8F41-D8C9D68CFB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43925" y="1484314"/>
            <a:ext cx="3190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&gt;</a:t>
            </a:r>
          </a:p>
        </p:txBody>
      </p:sp>
      <p:sp>
        <p:nvSpPr>
          <p:cNvPr id="14349" name="TextovéPole 21">
            <a:extLst>
              <a:ext uri="{FF2B5EF4-FFF2-40B4-BE49-F238E27FC236}">
                <a16:creationId xmlns:a16="http://schemas.microsoft.com/office/drawing/2014/main" id="{49DE0454-9829-4265-BDEE-7A6AF4AC6F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72264" y="1916114"/>
            <a:ext cx="3190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&gt;</a:t>
            </a:r>
          </a:p>
        </p:txBody>
      </p:sp>
      <p:sp>
        <p:nvSpPr>
          <p:cNvPr id="14350" name="TextovéPole 22">
            <a:extLst>
              <a:ext uri="{FF2B5EF4-FFF2-40B4-BE49-F238E27FC236}">
                <a16:creationId xmlns:a16="http://schemas.microsoft.com/office/drawing/2014/main" id="{5B50FDC9-EDF4-46E0-ABED-A06824A311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4425" y="2349500"/>
            <a:ext cx="3190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&gt;</a:t>
            </a:r>
          </a:p>
        </p:txBody>
      </p:sp>
      <p:sp>
        <p:nvSpPr>
          <p:cNvPr id="14351" name="TextovéPole 7">
            <a:extLst>
              <a:ext uri="{FF2B5EF4-FFF2-40B4-BE49-F238E27FC236}">
                <a16:creationId xmlns:a16="http://schemas.microsoft.com/office/drawing/2014/main" id="{5041A031-4FE1-4A2F-9441-3A5F8E5344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7851" y="2997200"/>
            <a:ext cx="8537575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PaedDr. BĚLOUN,F.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RNDr. CHYTILOVÁ, M. CSc.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RNDr. KOLÁŘOVÁ, R. CSc.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RNDr. PETERA, M. </a:t>
            </a:r>
            <a:r>
              <a:rPr lang="cs-CZ" altLang="cs-CZ" sz="1800" i="1">
                <a:latin typeface="Arial" panose="020B0604020202020204" pitchFamily="34" charset="0"/>
              </a:rPr>
              <a:t>Tabulky pro základní školu. </a:t>
            </a:r>
            <a:r>
              <a:rPr lang="cs-CZ" altLang="cs-CZ" sz="1800">
                <a:latin typeface="Arial" panose="020B0604020202020204" pitchFamily="34" charset="0"/>
              </a:rPr>
              <a:t>8. přepr.vyd. Praha : Prometheus,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2003.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panose="020B0604020202020204" pitchFamily="34" charset="0"/>
              </a:rPr>
              <a:t>ISBN 80 - 85849 – 43 – 7. s.67, 117, 118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800</Words>
  <Application>Microsoft Office PowerPoint</Application>
  <PresentationFormat>Širokoúhlá obrazovka</PresentationFormat>
  <Paragraphs>166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9</cp:revision>
  <dcterms:created xsi:type="dcterms:W3CDTF">2020-03-20T03:36:11Z</dcterms:created>
  <dcterms:modified xsi:type="dcterms:W3CDTF">2020-03-20T04:57:30Z</dcterms:modified>
</cp:coreProperties>
</file>